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45"/>
    <p:restoredTop sz="94646"/>
  </p:normalViewPr>
  <p:slideViewPr>
    <p:cSldViewPr snapToGrid="0" snapToObjects="1">
      <p:cViewPr varScale="1">
        <p:scale>
          <a:sx n="54" d="100"/>
          <a:sy n="54" d="100"/>
        </p:scale>
        <p:origin x="20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s://youtu.be/ptXlmZzSVV8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ctrTitle"/>
          </p:nvPr>
        </p:nvSpPr>
        <p:spPr>
          <a:xfrm>
            <a:off x="1764507" y="1155032"/>
            <a:ext cx="9144000" cy="1055521"/>
          </a:xfrm>
          <a:prstGeom prst="rect">
            <a:avLst/>
          </a:prstGeom>
          <a:ln w="57150">
            <a:solidFill>
              <a:srgbClr val="AFABAB"/>
            </a:solidFill>
            <a:round/>
          </a:ln>
        </p:spPr>
        <p:txBody>
          <a:bodyPr/>
          <a:lstStyle>
            <a:lvl1pPr>
              <a:defRPr>
                <a:latin typeface="Algerian"/>
                <a:ea typeface="Algerian"/>
                <a:cs typeface="Algerian"/>
                <a:sym typeface="Algerian"/>
              </a:defRPr>
            </a:lvl1pPr>
          </a:lstStyle>
          <a:p>
            <a:r>
              <a:t>Foundations of Civilization</a:t>
            </a:r>
          </a:p>
        </p:txBody>
      </p:sp>
      <p:sp>
        <p:nvSpPr>
          <p:cNvPr id="113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2863516" y="2755232"/>
            <a:ext cx="6641431" cy="2033336"/>
          </a:xfrm>
          <a:prstGeom prst="rect">
            <a:avLst/>
          </a:prstGeom>
          <a:ln w="28575">
            <a:solidFill>
              <a:srgbClr val="C55A11"/>
            </a:solidFill>
            <a:round/>
          </a:ln>
        </p:spPr>
        <p:txBody>
          <a:bodyPr/>
          <a:lstStyle/>
          <a:p>
            <a:pPr marL="1028700" indent="-1028700" algn="l">
              <a:buSzPct val="100000"/>
              <a:buAutoNum type="romanUcPeriod"/>
              <a:defRPr sz="3600">
                <a:latin typeface="Algerian"/>
                <a:ea typeface="Algerian"/>
                <a:cs typeface="Algerian"/>
                <a:sym typeface="Algerian"/>
              </a:defRPr>
            </a:pPr>
            <a:r>
              <a:rPr dirty="0"/>
              <a:t>Peopling of the World</a:t>
            </a:r>
          </a:p>
          <a:p>
            <a:pPr marL="1028700" indent="-1028700" algn="l">
              <a:buSzPct val="100000"/>
              <a:buAutoNum type="romanUcPeriod"/>
              <a:defRPr sz="3600">
                <a:latin typeface="Algerian"/>
                <a:ea typeface="Algerian"/>
                <a:cs typeface="Algerian"/>
                <a:sym typeface="Algerian"/>
              </a:defRPr>
            </a:pPr>
            <a:r>
              <a:rPr dirty="0"/>
              <a:t>Neolithic Revolution </a:t>
            </a:r>
          </a:p>
          <a:p>
            <a:pPr marL="1028700" indent="-1028700" algn="l">
              <a:buSzPct val="100000"/>
              <a:buAutoNum type="romanUcPeriod"/>
              <a:defRPr sz="3600">
                <a:latin typeface="Algerian"/>
                <a:ea typeface="Algerian"/>
                <a:cs typeface="Algerian"/>
                <a:sym typeface="Algerian"/>
              </a:defRPr>
            </a:pPr>
            <a:r>
              <a:rPr dirty="0"/>
              <a:t>Characteristics of civilization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9489" y="0"/>
            <a:ext cx="76930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Rectangle 2"/>
          <p:cNvSpPr/>
          <p:nvPr/>
        </p:nvSpPr>
        <p:spPr>
          <a:xfrm>
            <a:off x="2057400" y="5105400"/>
            <a:ext cx="533400" cy="1752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07" name="Rectangular Callout 3"/>
          <p:cNvGrpSpPr/>
          <p:nvPr/>
        </p:nvGrpSpPr>
        <p:grpSpPr>
          <a:xfrm>
            <a:off x="1828800" y="227012"/>
            <a:ext cx="8839200" cy="2855591"/>
            <a:chOff x="0" y="0"/>
            <a:chExt cx="8839200" cy="2855589"/>
          </a:xfrm>
        </p:grpSpPr>
        <p:sp>
          <p:nvSpPr>
            <p:cNvPr id="205" name="Shape"/>
            <p:cNvSpPr/>
            <p:nvPr/>
          </p:nvSpPr>
          <p:spPr>
            <a:xfrm>
              <a:off x="0" y="0"/>
              <a:ext cx="8839200" cy="285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6340"/>
                  </a:lnTo>
                  <a:lnTo>
                    <a:pt x="18000" y="6340"/>
                  </a:lnTo>
                  <a:lnTo>
                    <a:pt x="17893" y="21600"/>
                  </a:lnTo>
                  <a:lnTo>
                    <a:pt x="12600" y="6340"/>
                  </a:lnTo>
                  <a:lnTo>
                    <a:pt x="0" y="6340"/>
                  </a:lnTo>
                  <a:lnTo>
                    <a:pt x="0" y="3698"/>
                  </a:lnTo>
                  <a:close/>
                </a:path>
              </a:pathLst>
            </a:custGeom>
            <a:solidFill>
              <a:srgbClr val="FFCC99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85000"/>
                </a:lnSpc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6" name="Civilizations must have technologies that make their lives easier…"/>
            <p:cNvSpPr txBox="1"/>
            <p:nvPr/>
          </p:nvSpPr>
          <p:spPr>
            <a:xfrm>
              <a:off x="0" y="0"/>
              <a:ext cx="8839200" cy="77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85000"/>
                </a:lnSpc>
                <a:defRPr sz="2600"/>
              </a:pPr>
              <a:r>
                <a:rPr dirty="0"/>
                <a:t>Civilizations must have </a:t>
              </a:r>
              <a:r>
                <a:rPr b="1" i="1" u="sng" dirty="0" smtClean="0">
                  <a:latin typeface="+mn-lt"/>
                  <a:ea typeface="+mn-ea"/>
                  <a:cs typeface="+mn-cs"/>
                  <a:sym typeface="Helvetica"/>
                </a:rPr>
                <a:t>technologies</a:t>
              </a:r>
              <a:r>
                <a:rPr i="1" u="sng" dirty="0" smtClean="0">
                  <a:latin typeface="+mn-lt"/>
                  <a:ea typeface="+mn-ea"/>
                  <a:cs typeface="+mn-cs"/>
                  <a:sym typeface="Helvetica"/>
                </a:rPr>
                <a:t> </a:t>
              </a:r>
              <a:r>
                <a:rPr dirty="0"/>
                <a:t>that make their lives </a:t>
              </a:r>
              <a:r>
                <a:rPr dirty="0" smtClean="0"/>
                <a:t>easier</a:t>
              </a:r>
              <a:endParaRPr sz="4000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5133"/>
          <a:stretch>
            <a:fillRect/>
          </a:stretch>
        </p:blipFill>
        <p:spPr>
          <a:xfrm>
            <a:off x="1643061" y="3124200"/>
            <a:ext cx="4452939" cy="3443289"/>
          </a:xfrm>
          <a:prstGeom prst="rect">
            <a:avLst/>
          </a:prstGeom>
          <a:ln w="88900" cap="sq">
            <a:solidFill>
              <a:srgbClr val="000000"/>
            </a:solidFill>
            <a:miter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1" animBg="1" advAuto="0"/>
      <p:bldP spid="208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2438400" y="774700"/>
            <a:ext cx="7848600" cy="2133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2. Technology:</a:t>
            </a:r>
          </a:p>
          <a:p>
            <a:pPr marL="685800" lvl="1" indent="-228600">
              <a:spcBef>
                <a:spcPts val="0"/>
              </a:spcBef>
            </a:pPr>
            <a:r>
              <a:t>Sumerians inventions include the </a:t>
            </a:r>
            <a:r>
              <a:rPr u="sng"/>
              <a:t>wheel</a:t>
            </a:r>
            <a:r>
              <a:t>, </a:t>
            </a:r>
            <a:r>
              <a:rPr u="sng"/>
              <a:t>sail</a:t>
            </a:r>
            <a:r>
              <a:t>, </a:t>
            </a:r>
            <a:r>
              <a:rPr u="sng"/>
              <a:t>plow</a:t>
            </a:r>
            <a:r>
              <a:t>, &amp; </a:t>
            </a:r>
            <a:r>
              <a:rPr u="sng"/>
              <a:t>bronze</a:t>
            </a:r>
            <a:r>
              <a:t> </a:t>
            </a:r>
            <a:r>
              <a:rPr u="sng"/>
              <a:t>metalwork</a:t>
            </a:r>
            <a:endParaRPr sz="2400"/>
          </a:p>
          <a:p>
            <a:pPr marL="685800" lvl="1" indent="-228600">
              <a:spcBef>
                <a:spcPts val="0"/>
              </a:spcBef>
            </a:pPr>
            <a:r>
              <a:t>These advances allowed the Sumerians to advance at a rapid pace</a:t>
            </a:r>
          </a:p>
        </p:txBody>
      </p:sp>
      <p:pic>
        <p:nvPicPr>
          <p:cNvPr id="21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0844" y="3886200"/>
            <a:ext cx="6140451" cy="2590800"/>
          </a:xfrm>
          <a:prstGeom prst="rect">
            <a:avLst/>
          </a:prstGeom>
          <a:ln w="190500" cap="sq">
            <a:solidFill>
              <a:srgbClr val="C8C6BD"/>
            </a:solidFill>
            <a:miter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212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3850" y="3133725"/>
            <a:ext cx="5867400" cy="3724276"/>
          </a:xfrm>
          <a:prstGeom prst="rect">
            <a:avLst/>
          </a:prstGeom>
          <a:ln w="88900" cap="sq">
            <a:solidFill>
              <a:srgbClr val="000000"/>
            </a:solidFill>
            <a:miter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1" build="p" animBg="1" advAuto="0"/>
      <p:bldP spid="211" grpId="2" animBg="1" advAuto="0"/>
      <p:bldP spid="212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9489" y="0"/>
            <a:ext cx="76930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Rectangle 2"/>
          <p:cNvSpPr/>
          <p:nvPr/>
        </p:nvSpPr>
        <p:spPr>
          <a:xfrm>
            <a:off x="2057400" y="5105400"/>
            <a:ext cx="533400" cy="1752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19" name="Rectangular Callout 3"/>
          <p:cNvGrpSpPr/>
          <p:nvPr/>
        </p:nvGrpSpPr>
        <p:grpSpPr>
          <a:xfrm>
            <a:off x="1817688" y="295274"/>
            <a:ext cx="8839201" cy="1747946"/>
            <a:chOff x="0" y="0"/>
            <a:chExt cx="8839200" cy="1747944"/>
          </a:xfrm>
        </p:grpSpPr>
        <p:sp>
          <p:nvSpPr>
            <p:cNvPr id="217" name="Shape"/>
            <p:cNvSpPr/>
            <p:nvPr/>
          </p:nvSpPr>
          <p:spPr>
            <a:xfrm>
              <a:off x="0" y="0"/>
              <a:ext cx="8839200" cy="1747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124"/>
                  </a:lnTo>
                  <a:lnTo>
                    <a:pt x="18000" y="14124"/>
                  </a:lnTo>
                  <a:lnTo>
                    <a:pt x="16275" y="21600"/>
                  </a:lnTo>
                  <a:lnTo>
                    <a:pt x="12600" y="14124"/>
                  </a:lnTo>
                  <a:lnTo>
                    <a:pt x="0" y="14124"/>
                  </a:lnTo>
                  <a:lnTo>
                    <a:pt x="0" y="8239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5000"/>
                </a:lnSpc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8" name="Civilizations must have writing in order to keep records of taxes, laws, or trade…"/>
            <p:cNvSpPr txBox="1"/>
            <p:nvPr/>
          </p:nvSpPr>
          <p:spPr>
            <a:xfrm>
              <a:off x="0" y="0"/>
              <a:ext cx="8839200" cy="1257301"/>
            </a:xfrm>
            <a:prstGeom prst="rect">
              <a:avLst/>
            </a:prstGeom>
            <a:ln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85000"/>
                </a:lnSpc>
                <a:defRPr sz="2800"/>
              </a:pPr>
              <a:r>
                <a:t>Civilizations must have </a:t>
              </a:r>
              <a:r>
                <a:rPr b="1" i="1" u="sng">
                  <a:latin typeface="+mn-lt"/>
                  <a:ea typeface="+mn-ea"/>
                  <a:cs typeface="+mn-cs"/>
                  <a:sym typeface="Helvetica"/>
                </a:rPr>
                <a:t>writing</a:t>
              </a:r>
              <a:r>
                <a:rPr i="1">
                  <a:latin typeface="+mn-lt"/>
                  <a:ea typeface="+mn-ea"/>
                  <a:cs typeface="+mn-cs"/>
                  <a:sym typeface="Helvetica"/>
                </a:rPr>
                <a:t> </a:t>
              </a:r>
              <a:r>
                <a:t>in order to keep records of taxes, laws, or trade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lnSpc>
                  <a:spcPct val="85000"/>
                </a:lnSpc>
                <a:buSzPct val="100000"/>
                <a:buFont typeface="Arial"/>
                <a:buChar char="■"/>
                <a:defRPr sz="2800">
                  <a:solidFill>
                    <a:srgbClr val="C00000"/>
                  </a:solidFill>
                </a:defRPr>
              </a:pPr>
              <a:r>
                <a:t>They keep a </a:t>
              </a:r>
              <a:r>
                <a:rPr u="sng"/>
                <a:t>record</a:t>
              </a:r>
              <a:r>
                <a:t> of their historical tradition</a:t>
              </a:r>
            </a:p>
          </p:txBody>
        </p:sp>
      </p:grpSp>
      <p:pic>
        <p:nvPicPr>
          <p:cNvPr id="220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5000" y="1828800"/>
            <a:ext cx="5322889" cy="3886200"/>
          </a:xfrm>
          <a:prstGeom prst="rect">
            <a:avLst/>
          </a:prstGeom>
          <a:ln w="88900" cap="sq">
            <a:solidFill>
              <a:srgbClr val="000000"/>
            </a:solidFill>
            <a:miter/>
          </a:ln>
        </p:spPr>
      </p:pic>
      <p:grpSp>
        <p:nvGrpSpPr>
          <p:cNvPr id="223" name="Rectangular Callout 1"/>
          <p:cNvGrpSpPr/>
          <p:nvPr/>
        </p:nvGrpSpPr>
        <p:grpSpPr>
          <a:xfrm>
            <a:off x="2246314" y="5613220"/>
            <a:ext cx="2630488" cy="1372735"/>
            <a:chOff x="0" y="0"/>
            <a:chExt cx="2630487" cy="1372733"/>
          </a:xfrm>
        </p:grpSpPr>
        <p:sp>
          <p:nvSpPr>
            <p:cNvPr id="221" name="Shape"/>
            <p:cNvSpPr/>
            <p:nvPr/>
          </p:nvSpPr>
          <p:spPr>
            <a:xfrm>
              <a:off x="0" y="0"/>
              <a:ext cx="2630488" cy="939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55"/>
                  </a:moveTo>
                  <a:lnTo>
                    <a:pt x="12600" y="7555"/>
                  </a:lnTo>
                  <a:lnTo>
                    <a:pt x="11746" y="0"/>
                  </a:lnTo>
                  <a:lnTo>
                    <a:pt x="18000" y="7555"/>
                  </a:lnTo>
                  <a:lnTo>
                    <a:pt x="21600" y="755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989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2" name="The Rosetta Stone!…"/>
            <p:cNvSpPr txBox="1"/>
            <p:nvPr/>
          </p:nvSpPr>
          <p:spPr>
            <a:xfrm>
              <a:off x="0" y="328793"/>
              <a:ext cx="2630488" cy="1043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2400"/>
              </a:pPr>
              <a:r>
                <a:t>The Rosetta Stone!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1400"/>
              </a:pPr>
              <a:r>
                <a:rPr u="sng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  <a:hlinkClick r:id="rId4"/>
                </a:rPr>
                <a:t>https://youtu.be/ptXlmZzSVV8</a:t>
              </a:r>
              <a:r>
                <a:t>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1" advAuto="0"/>
      <p:bldP spid="220" grpId="2" animBg="1" advAuto="0"/>
      <p:bldP spid="223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2728913" y="152400"/>
            <a:ext cx="6477001" cy="1600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3. Writing:</a:t>
            </a:r>
          </a:p>
          <a:p>
            <a:pPr marL="633412" lvl="1" indent="-280988">
              <a:spcBef>
                <a:spcPts val="600"/>
              </a:spcBef>
              <a:defRPr u="sng"/>
            </a:pPr>
            <a:r>
              <a:t>Sumerians</a:t>
            </a:r>
            <a:r>
              <a:rPr u="none"/>
              <a:t> made the world’s 1</a:t>
            </a:r>
            <a:r>
              <a:rPr u="none" baseline="30000"/>
              <a:t>st</a:t>
            </a:r>
            <a:r>
              <a:rPr u="none"/>
              <a:t> writing called cuneiform </a:t>
            </a:r>
          </a:p>
        </p:txBody>
      </p:sp>
      <p:pic>
        <p:nvPicPr>
          <p:cNvPr id="226" name="Picture 411" descr="Picture 4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0" y="1600200"/>
            <a:ext cx="3275014" cy="5334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9" name="Picture 457"/>
          <p:cNvGrpSpPr/>
          <p:nvPr/>
        </p:nvGrpSpPr>
        <p:grpSpPr>
          <a:xfrm>
            <a:off x="6230939" y="2743200"/>
            <a:ext cx="4173538" cy="3631924"/>
            <a:chOff x="0" y="0"/>
            <a:chExt cx="4173537" cy="3631922"/>
          </a:xfrm>
        </p:grpSpPr>
        <p:sp>
          <p:nvSpPr>
            <p:cNvPr id="227" name="Rectangle"/>
            <p:cNvSpPr/>
            <p:nvPr/>
          </p:nvSpPr>
          <p:spPr>
            <a:xfrm>
              <a:off x="0" y="0"/>
              <a:ext cx="4173538" cy="3631923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28" name="image26.png" descr="image26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173538" cy="3631923"/>
            </a:xfrm>
            <a:prstGeom prst="rect">
              <a:avLst/>
            </a:prstGeom>
            <a:ln w="190500" cap="rnd">
              <a:solidFill>
                <a:srgbClr val="FFFFFF"/>
              </a:solidFill>
              <a:prstDash val="solid"/>
              <a:round/>
            </a:ln>
            <a:effectLst>
              <a:outerShdw blurRad="38100" dist="12700" dir="11400000" rotWithShape="0">
                <a:srgbClr val="000000">
                  <a:alpha val="33000"/>
                </a:srgbClr>
              </a:outerShdw>
            </a:effectLst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1" build="p" animBg="1" advAuto="0"/>
      <p:bldP spid="226" grpId="4" animBg="1" advAuto="0"/>
      <p:bldP spid="229" grpId="2" animBg="1" advAuto="0"/>
      <p:bldP spid="229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9489" y="0"/>
            <a:ext cx="76930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Rectangle 2"/>
          <p:cNvSpPr/>
          <p:nvPr/>
        </p:nvSpPr>
        <p:spPr>
          <a:xfrm>
            <a:off x="2057400" y="5105400"/>
            <a:ext cx="533400" cy="1752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3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433077">
            <a:off x="2163610" y="1275666"/>
            <a:ext cx="4495801" cy="3962401"/>
          </a:xfrm>
          <a:prstGeom prst="rect">
            <a:avLst/>
          </a:prstGeom>
          <a:ln w="88900" cap="sq">
            <a:solidFill>
              <a:srgbClr val="000000"/>
            </a:solidFill>
            <a:miter/>
          </a:ln>
        </p:spPr>
      </p:pic>
      <p:grpSp>
        <p:nvGrpSpPr>
          <p:cNvPr id="236" name="Rectangular Callout 5"/>
          <p:cNvGrpSpPr/>
          <p:nvPr/>
        </p:nvGrpSpPr>
        <p:grpSpPr>
          <a:xfrm>
            <a:off x="2667000" y="1782133"/>
            <a:ext cx="8001000" cy="5075867"/>
            <a:chOff x="0" y="0"/>
            <a:chExt cx="8001000" cy="5075866"/>
          </a:xfrm>
        </p:grpSpPr>
        <p:sp>
          <p:nvSpPr>
            <p:cNvPr id="234" name="Shape"/>
            <p:cNvSpPr/>
            <p:nvPr/>
          </p:nvSpPr>
          <p:spPr>
            <a:xfrm>
              <a:off x="0" y="0"/>
              <a:ext cx="8001000" cy="5075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763"/>
                  </a:moveTo>
                  <a:lnTo>
                    <a:pt x="12600" y="15763"/>
                  </a:lnTo>
                  <a:lnTo>
                    <a:pt x="11688" y="0"/>
                  </a:lnTo>
                  <a:lnTo>
                    <a:pt x="18000" y="15763"/>
                  </a:lnTo>
                  <a:lnTo>
                    <a:pt x="21600" y="15763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6736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5000"/>
                </a:lnSpc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" name="Civilizations must have specialized workers  that create a class system…"/>
            <p:cNvSpPr txBox="1"/>
            <p:nvPr/>
          </p:nvSpPr>
          <p:spPr>
            <a:xfrm>
              <a:off x="0" y="3704266"/>
              <a:ext cx="8001000" cy="1257301"/>
            </a:xfrm>
            <a:prstGeom prst="rect">
              <a:avLst/>
            </a:prstGeom>
            <a:ln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85000"/>
                </a:lnSpc>
                <a:defRPr sz="2800"/>
              </a:pPr>
              <a:r>
                <a:t>Civilizations must have </a:t>
              </a:r>
              <a:r>
                <a:rPr b="1" i="1" u="sng">
                  <a:latin typeface="+mn-lt"/>
                  <a:ea typeface="+mn-ea"/>
                  <a:cs typeface="+mn-cs"/>
                  <a:sym typeface="Helvetica"/>
                </a:rPr>
                <a:t>specialized workers </a:t>
              </a:r>
              <a:r>
                <a:rPr b="1" i="1">
                  <a:latin typeface="+mn-lt"/>
                  <a:ea typeface="+mn-ea"/>
                  <a:cs typeface="+mn-cs"/>
                  <a:sym typeface="Helvetica"/>
                </a:rPr>
                <a:t> </a:t>
              </a:r>
              <a:r>
                <a:t>that create a class system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lnSpc>
                  <a:spcPct val="85000"/>
                </a:lnSpc>
                <a:buSzPct val="100000"/>
                <a:buFont typeface="Arial"/>
                <a:buChar char="■"/>
                <a:defRPr sz="2800">
                  <a:solidFill>
                    <a:srgbClr val="C00000"/>
                  </a:solidFill>
                </a:defRPr>
              </a:pPr>
              <a:r>
                <a:t>Must have farmers, priests, metalworkers, etc.</a:t>
              </a:r>
            </a:p>
          </p:txBody>
        </p:sp>
      </p:grpSp>
      <p:sp>
        <p:nvSpPr>
          <p:cNvPr id="237" name="Rectangle 6"/>
          <p:cNvSpPr txBox="1"/>
          <p:nvPr/>
        </p:nvSpPr>
        <p:spPr>
          <a:xfrm>
            <a:off x="725683" y="1"/>
            <a:ext cx="9087407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 b="1" cap="all">
                <a:ln w="9000">
                  <a:solidFill>
                    <a:srgbClr val="BA8C00"/>
                  </a:solidFill>
                </a:ln>
                <a:solidFill>
                  <a:srgbClr val="7B5C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iii. Characteristics of civilization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2" animBg="1" advAuto="0"/>
      <p:bldP spid="236" grpId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Content Placeholder 2"/>
          <p:cNvGrpSpPr/>
          <p:nvPr/>
        </p:nvGrpSpPr>
        <p:grpSpPr>
          <a:xfrm>
            <a:off x="2819400" y="682625"/>
            <a:ext cx="7543800" cy="6249671"/>
            <a:chOff x="0" y="0"/>
            <a:chExt cx="7543800" cy="6249670"/>
          </a:xfrm>
        </p:grpSpPr>
        <p:sp>
          <p:nvSpPr>
            <p:cNvPr id="239" name="Rectangle"/>
            <p:cNvSpPr/>
            <p:nvPr/>
          </p:nvSpPr>
          <p:spPr>
            <a:xfrm>
              <a:off x="0" y="0"/>
              <a:ext cx="7543800" cy="61722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85000"/>
                </a:lnSpc>
                <a:defRPr sz="5400"/>
              </a:pPr>
              <a:endParaRPr/>
            </a:p>
          </p:txBody>
        </p:sp>
        <p:sp>
          <p:nvSpPr>
            <p:cNvPr id="240" name="4.  Specialized Workers:…"/>
            <p:cNvSpPr txBox="1"/>
            <p:nvPr/>
          </p:nvSpPr>
          <p:spPr>
            <a:xfrm>
              <a:off x="0" y="0"/>
              <a:ext cx="7543800" cy="6249671"/>
            </a:xfrm>
            <a:prstGeom prst="rect">
              <a:avLst/>
            </a:prstGeom>
            <a:ln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85000"/>
                </a:lnSpc>
                <a:defRPr sz="38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t>4.  Specialized Workers:</a:t>
              </a:r>
            </a:p>
            <a:p>
              <a:pPr marL="742950" lvl="1" indent="-285750">
                <a:lnSpc>
                  <a:spcPct val="85000"/>
                </a:lnSpc>
                <a:buSzPct val="100000"/>
                <a:buFont typeface="Arial"/>
                <a:buChar char="–"/>
                <a:defRPr sz="3800"/>
              </a:pPr>
              <a:r>
                <a:t>At the top of society were </a:t>
              </a:r>
              <a:r>
                <a:rPr u="sng"/>
                <a:t>priests</a:t>
              </a:r>
              <a:r>
                <a:t>, and then </a:t>
              </a:r>
              <a:r>
                <a:rPr u="sng"/>
                <a:t>kings</a:t>
              </a:r>
            </a:p>
            <a:p>
              <a:pPr marL="742950" lvl="1" indent="-285750">
                <a:lnSpc>
                  <a:spcPct val="85000"/>
                </a:lnSpc>
                <a:buSzPct val="100000"/>
                <a:buFont typeface="Arial"/>
                <a:buChar char="–"/>
                <a:defRPr sz="7200"/>
              </a:pPr>
              <a:endParaRPr u="sng"/>
            </a:p>
            <a:p>
              <a:pPr marL="742950" lvl="1" indent="-285750">
                <a:lnSpc>
                  <a:spcPct val="85000"/>
                </a:lnSpc>
                <a:buSzPct val="100000"/>
                <a:buFont typeface="Arial"/>
                <a:buChar char="–"/>
                <a:defRPr sz="3800"/>
              </a:pPr>
              <a:r>
                <a:t>In the middle were </a:t>
              </a:r>
              <a:r>
                <a:rPr u="sng"/>
                <a:t>skilled</a:t>
              </a:r>
              <a:r>
                <a:t> </a:t>
              </a:r>
              <a:r>
                <a:rPr u="sng"/>
                <a:t>workers</a:t>
              </a:r>
              <a:r>
                <a:t>, like </a:t>
              </a:r>
              <a:r>
                <a:rPr u="sng"/>
                <a:t>merchants </a:t>
              </a:r>
            </a:p>
            <a:p>
              <a:pPr marL="742950" lvl="1" indent="-285750">
                <a:lnSpc>
                  <a:spcPct val="85000"/>
                </a:lnSpc>
                <a:buSzPct val="100000"/>
                <a:buFont typeface="Arial"/>
                <a:buChar char="–"/>
                <a:defRPr sz="7200"/>
              </a:pPr>
              <a:endParaRPr u="sng"/>
            </a:p>
            <a:p>
              <a:pPr marL="742950" lvl="1" indent="-285750">
                <a:lnSpc>
                  <a:spcPct val="85000"/>
                </a:lnSpc>
                <a:buSzPct val="100000"/>
                <a:buFont typeface="Arial"/>
                <a:buChar char="–"/>
                <a:defRPr sz="3800"/>
              </a:pPr>
              <a:r>
                <a:t>At the bottom, were common </a:t>
              </a:r>
              <a:r>
                <a:rPr u="sng"/>
                <a:t>farmers</a:t>
              </a:r>
              <a:r>
                <a:t> &amp; </a:t>
              </a:r>
              <a:r>
                <a:rPr u="sng"/>
                <a:t>slaves</a:t>
              </a:r>
            </a:p>
          </p:txBody>
        </p:sp>
      </p:grpSp>
      <p:pic>
        <p:nvPicPr>
          <p:cNvPr id="242" name="il_fi" descr="il_f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400" y="6045201"/>
            <a:ext cx="7543800" cy="860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l_fi" descr="il_f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4191000"/>
            <a:ext cx="74676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l_fi" descr="il_fi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9400" y="2286000"/>
            <a:ext cx="7467600" cy="83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1" advAuto="0"/>
      <p:bldP spid="242" grpId="3" animBg="1" advAuto="0"/>
      <p:bldP spid="243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2"/>
          <p:cNvSpPr/>
          <p:nvPr/>
        </p:nvSpPr>
        <p:spPr>
          <a:xfrm>
            <a:off x="2057400" y="5105400"/>
            <a:ext cx="533400" cy="1752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4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9489" y="0"/>
            <a:ext cx="76930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Rectangle 8"/>
          <p:cNvSpPr/>
          <p:nvPr/>
        </p:nvSpPr>
        <p:spPr>
          <a:xfrm>
            <a:off x="2209800" y="5105400"/>
            <a:ext cx="533400" cy="1752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51" name="Rectangular Callout 9"/>
          <p:cNvGrpSpPr/>
          <p:nvPr/>
        </p:nvGrpSpPr>
        <p:grpSpPr>
          <a:xfrm>
            <a:off x="1752600" y="3725836"/>
            <a:ext cx="8229600" cy="3003895"/>
            <a:chOff x="0" y="0"/>
            <a:chExt cx="8229600" cy="3003894"/>
          </a:xfrm>
        </p:grpSpPr>
        <p:sp>
          <p:nvSpPr>
            <p:cNvPr id="249" name="Shape"/>
            <p:cNvSpPr/>
            <p:nvPr/>
          </p:nvSpPr>
          <p:spPr>
            <a:xfrm>
              <a:off x="0" y="0"/>
              <a:ext cx="8229600" cy="297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000"/>
                  </a:moveTo>
                  <a:lnTo>
                    <a:pt x="3600" y="10000"/>
                  </a:lnTo>
                  <a:lnTo>
                    <a:pt x="5248" y="0"/>
                  </a:lnTo>
                  <a:lnTo>
                    <a:pt x="9000" y="10000"/>
                  </a:lnTo>
                  <a:lnTo>
                    <a:pt x="21600" y="100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1934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85000"/>
                </a:lnSpc>
              </a:pPr>
              <a:endParaRPr/>
            </a:p>
          </p:txBody>
        </p:sp>
        <p:sp>
          <p:nvSpPr>
            <p:cNvPr id="250" name="Civilizations must have complex institutions like government &amp; religion to keep order…"/>
            <p:cNvSpPr txBox="1"/>
            <p:nvPr/>
          </p:nvSpPr>
          <p:spPr>
            <a:xfrm>
              <a:off x="0" y="1379564"/>
              <a:ext cx="8229600" cy="1624331"/>
            </a:xfrm>
            <a:prstGeom prst="rect">
              <a:avLst/>
            </a:prstGeom>
            <a:ln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85000"/>
                </a:lnSpc>
                <a:defRPr sz="2800"/>
              </a:pPr>
              <a:r>
                <a:t>Civilizations must have </a:t>
              </a:r>
              <a:r>
                <a:rPr b="1" i="1" u="sng">
                  <a:latin typeface="+mn-lt"/>
                  <a:ea typeface="+mn-ea"/>
                  <a:cs typeface="+mn-cs"/>
                  <a:sym typeface="Helvetica"/>
                </a:rPr>
                <a:t>complex institutions </a:t>
              </a:r>
              <a:r>
                <a:t>like </a:t>
              </a:r>
              <a:r>
                <a:rPr u="sng"/>
                <a:t>government</a:t>
              </a:r>
              <a:r>
                <a:t> &amp; </a:t>
              </a:r>
              <a:r>
                <a:rPr u="sng"/>
                <a:t>religion</a:t>
              </a:r>
              <a:r>
                <a:t> to keep order</a:t>
              </a:r>
            </a:p>
            <a:p>
              <a:pPr marL="457200" indent="-457200" algn="ctr">
                <a:lnSpc>
                  <a:spcPct val="85000"/>
                </a:lnSpc>
                <a:buSzPct val="100000"/>
                <a:buFont typeface="Arial"/>
                <a:buChar char="•"/>
                <a:defRPr sz="2800">
                  <a:solidFill>
                    <a:srgbClr val="C00000"/>
                  </a:solidFill>
                </a:defRPr>
              </a:pPr>
              <a:r>
                <a:t>They have complex Governments</a:t>
              </a:r>
            </a:p>
            <a:p>
              <a:pPr marL="457200" indent="-457200" algn="ctr">
                <a:lnSpc>
                  <a:spcPct val="85000"/>
                </a:lnSpc>
                <a:buSzPct val="100000"/>
                <a:buFont typeface="Arial"/>
                <a:buChar char="•"/>
                <a:defRPr sz="2800">
                  <a:solidFill>
                    <a:srgbClr val="C00000"/>
                  </a:solidFill>
                </a:defRPr>
              </a:pPr>
              <a:r>
                <a:t>They have complex religious systems</a:t>
              </a:r>
            </a:p>
          </p:txBody>
        </p:sp>
      </p:grpSp>
      <p:grpSp>
        <p:nvGrpSpPr>
          <p:cNvPr id="254" name="Picture 2"/>
          <p:cNvGrpSpPr/>
          <p:nvPr/>
        </p:nvGrpSpPr>
        <p:grpSpPr>
          <a:xfrm>
            <a:off x="7356337" y="448016"/>
            <a:ext cx="2752864" cy="4209367"/>
            <a:chOff x="0" y="0"/>
            <a:chExt cx="2752863" cy="4209365"/>
          </a:xfrm>
        </p:grpSpPr>
        <p:sp>
          <p:nvSpPr>
            <p:cNvPr id="252" name="Rectangle"/>
            <p:cNvSpPr/>
            <p:nvPr/>
          </p:nvSpPr>
          <p:spPr>
            <a:xfrm>
              <a:off x="0" y="0"/>
              <a:ext cx="2752864" cy="4209366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53" name="image33.jpeg" descr="image33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752864" cy="4209366"/>
            </a:xfrm>
            <a:prstGeom prst="rect">
              <a:avLst/>
            </a:prstGeom>
            <a:ln w="190500" cap="sq">
              <a:solidFill>
                <a:srgbClr val="FFFFFF"/>
              </a:solidFill>
              <a:prstDash val="solid"/>
              <a:miter lim="800000"/>
            </a:ln>
            <a:effectLst>
              <a:outerShdw blurRad="63500" dist="50800" dir="12900000" rotWithShape="0">
                <a:srgbClr val="000000">
                  <a:alpha val="30000"/>
                </a:srgbClr>
              </a:outerShdw>
            </a:effectLst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1" advAuto="0"/>
      <p:bldP spid="254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648200" y="533400"/>
            <a:ext cx="6019800" cy="3657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defTabSz="905255">
              <a:spcBef>
                <a:spcPts val="0"/>
              </a:spcBef>
              <a:buSzTx/>
              <a:buNone/>
              <a:defRPr sz="3168" b="1">
                <a:latin typeface="+mn-lt"/>
                <a:ea typeface="+mn-ea"/>
                <a:cs typeface="+mn-cs"/>
                <a:sym typeface="Helvetica"/>
              </a:defRPr>
            </a:pPr>
            <a:r>
              <a:t>5. Complex Institutions</a:t>
            </a:r>
          </a:p>
          <a:p>
            <a:pPr marL="226313" indent="-226313" defTabSz="905255">
              <a:spcBef>
                <a:spcPts val="0"/>
              </a:spcBef>
              <a:defRPr sz="3168"/>
            </a:pPr>
            <a:r>
              <a:t>Religion:</a:t>
            </a:r>
          </a:p>
          <a:p>
            <a:pPr marL="678941" lvl="1" indent="-226313" defTabSz="905255">
              <a:spcBef>
                <a:spcPts val="0"/>
              </a:spcBef>
              <a:defRPr sz="2772"/>
            </a:pPr>
            <a:r>
              <a:t>Sumerians &amp; Babylonians were </a:t>
            </a:r>
            <a:r>
              <a:rPr u="sng"/>
              <a:t>polytheistic</a:t>
            </a:r>
            <a:r>
              <a:t> – believing in many different Gods.</a:t>
            </a:r>
            <a:endParaRPr u="sng"/>
          </a:p>
          <a:p>
            <a:pPr marL="678941" lvl="1" indent="-226313" defTabSz="905255">
              <a:spcBef>
                <a:spcPts val="0"/>
              </a:spcBef>
              <a:defRPr sz="2772"/>
            </a:pPr>
            <a:r>
              <a:t>The Hebrews (Jewish) in Palestine were the 1</a:t>
            </a:r>
            <a:r>
              <a:rPr baseline="29979"/>
              <a:t>st</a:t>
            </a:r>
            <a:r>
              <a:t> group in history to be </a:t>
            </a:r>
            <a:r>
              <a:rPr u="sng"/>
              <a:t>monotheistic</a:t>
            </a:r>
            <a:r>
              <a:t> – believing in 1 God</a:t>
            </a:r>
          </a:p>
        </p:txBody>
      </p:sp>
      <p:pic>
        <p:nvPicPr>
          <p:cNvPr id="258" name="Picture 413" descr="Picture 4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401" y="2819400"/>
            <a:ext cx="6537757" cy="3897226"/>
          </a:xfrm>
          <a:prstGeom prst="rect">
            <a:avLst/>
          </a:prstGeom>
          <a:ln w="88900" cap="sq">
            <a:solidFill>
              <a:srgbClr val="000000"/>
            </a:solidFill>
            <a:miter/>
          </a:ln>
        </p:spPr>
      </p:pic>
      <p:pic>
        <p:nvPicPr>
          <p:cNvPr id="259" name="Picture 416" descr="Picture 4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2600" y="228600"/>
            <a:ext cx="5410200" cy="4572000"/>
          </a:xfrm>
          <a:prstGeom prst="rect">
            <a:avLst/>
          </a:prstGeom>
          <a:ln w="127000" cap="sq">
            <a:solidFill>
              <a:srgbClr val="000000"/>
            </a:solidFill>
            <a:miter/>
          </a:ln>
          <a:effectLst>
            <a:outerShdw blurRad="63500" dist="508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1" build="p" animBg="1" advAuto="0"/>
      <p:bldP spid="258" grpId="2" animBg="1" advAuto="0"/>
      <p:bldP spid="258" grpId="3" animBg="1" advAuto="0"/>
      <p:bldP spid="259" grpId="4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600200" y="1"/>
            <a:ext cx="6248400" cy="22637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t>5. Complex Institutions</a:t>
            </a:r>
          </a:p>
          <a:p>
            <a:pPr>
              <a:spcBef>
                <a:spcPts val="600"/>
              </a:spcBef>
              <a:defRPr sz="3200"/>
            </a:pPr>
            <a:r>
              <a:t>Government:</a:t>
            </a:r>
          </a:p>
          <a:p>
            <a:pPr marL="685800" lvl="1" indent="-228600">
              <a:spcBef>
                <a:spcPts val="600"/>
              </a:spcBef>
            </a:pPr>
            <a:r>
              <a:t>Babylonian </a:t>
            </a:r>
            <a:r>
              <a:rPr u="sng"/>
              <a:t>King Hammurabi </a:t>
            </a:r>
            <a:r>
              <a:t>created the first legal code</a:t>
            </a:r>
          </a:p>
        </p:txBody>
      </p:sp>
      <p:pic>
        <p:nvPicPr>
          <p:cNvPr id="262" name="Picture 404" descr="Picture 40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968514"/>
            <a:ext cx="7543800" cy="5791201"/>
          </a:xfrm>
          <a:prstGeom prst="rect">
            <a:avLst/>
          </a:prstGeom>
          <a:ln w="88900" cap="sq">
            <a:solidFill>
              <a:srgbClr val="000000"/>
            </a:solidFill>
            <a:miter/>
          </a:ln>
        </p:spPr>
      </p:pic>
      <p:grpSp>
        <p:nvGrpSpPr>
          <p:cNvPr id="265" name="Picture 9"/>
          <p:cNvGrpSpPr/>
          <p:nvPr/>
        </p:nvGrpSpPr>
        <p:grpSpPr>
          <a:xfrm>
            <a:off x="6682922" y="3776872"/>
            <a:ext cx="3985079" cy="2982844"/>
            <a:chOff x="0" y="0"/>
            <a:chExt cx="3985078" cy="2982843"/>
          </a:xfrm>
        </p:grpSpPr>
        <p:sp>
          <p:nvSpPr>
            <p:cNvPr id="263" name="Shape"/>
            <p:cNvSpPr/>
            <p:nvPr/>
          </p:nvSpPr>
          <p:spPr>
            <a:xfrm>
              <a:off x="0" y="0"/>
              <a:ext cx="3985079" cy="298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00"/>
                  </a:moveTo>
                  <a:lnTo>
                    <a:pt x="0" y="900"/>
                  </a:lnTo>
                  <a:cubicBezTo>
                    <a:pt x="0" y="403"/>
                    <a:pt x="302" y="0"/>
                    <a:pt x="674" y="0"/>
                  </a:cubicBezTo>
                  <a:lnTo>
                    <a:pt x="20926" y="0"/>
                  </a:lnTo>
                  <a:lnTo>
                    <a:pt x="20926" y="0"/>
                  </a:lnTo>
                  <a:cubicBezTo>
                    <a:pt x="21298" y="0"/>
                    <a:pt x="21600" y="403"/>
                    <a:pt x="21600" y="900"/>
                  </a:cubicBezTo>
                  <a:lnTo>
                    <a:pt x="21600" y="20700"/>
                  </a:lnTo>
                  <a:lnTo>
                    <a:pt x="21600" y="20700"/>
                  </a:lnTo>
                  <a:cubicBezTo>
                    <a:pt x="21600" y="21197"/>
                    <a:pt x="21298" y="21600"/>
                    <a:pt x="20926" y="21600"/>
                  </a:cubicBezTo>
                  <a:lnTo>
                    <a:pt x="674" y="21600"/>
                  </a:lnTo>
                  <a:lnTo>
                    <a:pt x="674" y="21600"/>
                  </a:lnTo>
                  <a:cubicBezTo>
                    <a:pt x="302" y="21600"/>
                    <a:pt x="0" y="21197"/>
                    <a:pt x="0" y="207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64" name="image37.jpeg" descr="image37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1"/>
            <a:stretch>
              <a:fillRect/>
            </a:stretch>
          </p:blipFill>
          <p:spPr>
            <a:xfrm>
              <a:off x="0" y="0"/>
              <a:ext cx="3985022" cy="298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3" y="0"/>
                  </a:moveTo>
                  <a:cubicBezTo>
                    <a:pt x="301" y="0"/>
                    <a:pt x="0" y="402"/>
                    <a:pt x="0" y="900"/>
                  </a:cubicBezTo>
                  <a:lnTo>
                    <a:pt x="0" y="20700"/>
                  </a:lnTo>
                  <a:cubicBezTo>
                    <a:pt x="0" y="21198"/>
                    <a:pt x="301" y="21600"/>
                    <a:pt x="673" y="21600"/>
                  </a:cubicBezTo>
                  <a:lnTo>
                    <a:pt x="20927" y="21600"/>
                  </a:lnTo>
                  <a:cubicBezTo>
                    <a:pt x="21299" y="21600"/>
                    <a:pt x="21600" y="21198"/>
                    <a:pt x="21600" y="20700"/>
                  </a:cubicBezTo>
                  <a:lnTo>
                    <a:pt x="21600" y="900"/>
                  </a:lnTo>
                  <a:cubicBezTo>
                    <a:pt x="21600" y="402"/>
                    <a:pt x="21299" y="0"/>
                    <a:pt x="20927" y="0"/>
                  </a:cubicBezTo>
                  <a:lnTo>
                    <a:pt x="673" y="0"/>
                  </a:lnTo>
                  <a:close/>
                </a:path>
              </a:pathLst>
            </a:custGeom>
            <a:ln w="76200" cap="sq">
              <a:solidFill>
                <a:srgbClr val="292929"/>
              </a:solidFill>
              <a:prstDash val="solid"/>
              <a:miter lim="800000"/>
            </a:ln>
            <a:effectLst>
              <a:reflection stA="28000" endPos="40000" dir="5400000" sy="-100000" algn="bl" rotWithShape="0"/>
            </a:effectLst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1" build="p" animBg="1" advAuto="0"/>
      <p:bldP spid="262" grpId="4" animBg="1" advAuto="0"/>
      <p:bldP spid="265" grpId="2" animBg="1" advAuto="0"/>
      <p:bldP spid="265" grpId="3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 characteristics of civilizations</a:t>
            </a:r>
          </a:p>
        </p:txBody>
      </p:sp>
      <p:sp>
        <p:nvSpPr>
          <p:cNvPr id="268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4027" indent="-224027" defTabSz="896111">
              <a:spcBef>
                <a:spcPts val="900"/>
              </a:spcBef>
              <a:defRPr sz="2842"/>
            </a:pPr>
            <a:r>
              <a:t>Civilizations must have </a:t>
            </a:r>
            <a:r>
              <a:rPr i="1" u="sng">
                <a:latin typeface="+mn-lt"/>
                <a:ea typeface="+mn-ea"/>
                <a:cs typeface="+mn-cs"/>
                <a:sym typeface="Helvetica"/>
              </a:rPr>
              <a:t>cities</a:t>
            </a:r>
            <a:r>
              <a:t> that are centers of trade for large areas</a:t>
            </a:r>
            <a:endParaRPr sz="2450"/>
          </a:p>
          <a:p>
            <a:pPr marL="224027" indent="-224027" defTabSz="896111">
              <a:spcBef>
                <a:spcPts val="900"/>
              </a:spcBef>
              <a:defRPr sz="2842"/>
            </a:pPr>
            <a:r>
              <a:t>Civilizations must have </a:t>
            </a:r>
            <a:r>
              <a:rPr i="1" u="sng">
                <a:latin typeface="+mn-lt"/>
                <a:ea typeface="+mn-ea"/>
                <a:cs typeface="+mn-cs"/>
                <a:sym typeface="Helvetica"/>
              </a:rPr>
              <a:t>technologies </a:t>
            </a:r>
            <a:r>
              <a:t>that make their lives easier</a:t>
            </a:r>
            <a:endParaRPr sz="3136">
              <a:solidFill>
                <a:srgbClr val="C00000"/>
              </a:solidFill>
            </a:endParaRPr>
          </a:p>
          <a:p>
            <a:pPr marL="224027" indent="-224027" defTabSz="896111">
              <a:spcBef>
                <a:spcPts val="900"/>
              </a:spcBef>
              <a:defRPr sz="2842"/>
            </a:pPr>
            <a:r>
              <a:t>Civilizations must have </a:t>
            </a:r>
            <a:r>
              <a:rPr i="1" u="sng">
                <a:latin typeface="+mn-lt"/>
                <a:ea typeface="+mn-ea"/>
                <a:cs typeface="+mn-cs"/>
                <a:sym typeface="Helvetica"/>
              </a:rPr>
              <a:t>writing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in order to keep records of taxes, laws, or trade</a:t>
            </a:r>
            <a:endParaRPr sz="3136">
              <a:solidFill>
                <a:srgbClr val="C00000"/>
              </a:solidFill>
            </a:endParaRPr>
          </a:p>
          <a:p>
            <a:pPr marL="224027" indent="-224027" defTabSz="896111">
              <a:spcBef>
                <a:spcPts val="900"/>
              </a:spcBef>
              <a:defRPr sz="2842"/>
            </a:pPr>
            <a:r>
              <a:t>Civilizations must have </a:t>
            </a:r>
            <a:r>
              <a:rPr i="1" u="sng">
                <a:latin typeface="+mn-lt"/>
                <a:ea typeface="+mn-ea"/>
                <a:cs typeface="+mn-cs"/>
                <a:sym typeface="Helvetica"/>
              </a:rPr>
              <a:t>specialized workers </a:t>
            </a:r>
            <a:r>
              <a:rPr i="1"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t>that create a class system</a:t>
            </a:r>
            <a:endParaRPr sz="2450"/>
          </a:p>
          <a:p>
            <a:pPr marL="224027" indent="-224027" defTabSz="896111">
              <a:spcBef>
                <a:spcPts val="900"/>
              </a:spcBef>
              <a:defRPr sz="2842"/>
            </a:pPr>
            <a:r>
              <a:t>Civilizations must have </a:t>
            </a:r>
            <a:r>
              <a:rPr i="1" u="sng">
                <a:latin typeface="+mn-lt"/>
                <a:ea typeface="+mn-ea"/>
                <a:cs typeface="+mn-cs"/>
                <a:sym typeface="Helvetica"/>
              </a:rPr>
              <a:t>complex institutions </a:t>
            </a:r>
            <a:r>
              <a:t>like government &amp; religion to keep order</a:t>
            </a:r>
          </a:p>
        </p:txBody>
      </p:sp>
      <p:grpSp>
        <p:nvGrpSpPr>
          <p:cNvPr id="271" name="Explosion 1 3"/>
          <p:cNvGrpSpPr/>
          <p:nvPr/>
        </p:nvGrpSpPr>
        <p:grpSpPr>
          <a:xfrm>
            <a:off x="3199946" y="838417"/>
            <a:ext cx="5696859" cy="5435166"/>
            <a:chOff x="0" y="0"/>
            <a:chExt cx="5696858" cy="5435164"/>
          </a:xfrm>
          <a:solidFill>
            <a:schemeClr val="accent1"/>
          </a:solidFill>
        </p:grpSpPr>
        <p:sp>
          <p:nvSpPr>
            <p:cNvPr id="269" name="Shape"/>
            <p:cNvSpPr/>
            <p:nvPr/>
          </p:nvSpPr>
          <p:spPr>
            <a:xfrm rot="457176">
              <a:off x="295729" y="317282"/>
              <a:ext cx="5105401" cy="480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0" name="TO RECAP!"/>
            <p:cNvSpPr txBox="1"/>
            <p:nvPr/>
          </p:nvSpPr>
          <p:spPr>
            <a:xfrm rot="457176">
              <a:off x="1456676" y="1722118"/>
              <a:ext cx="2854061" cy="980441"/>
            </a:xfrm>
            <a:prstGeom prst="rect">
              <a:avLst/>
            </a:prstGeom>
            <a:grpFill/>
            <a:ln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t">
              <a:spAutoFit/>
            </a:bodyPr>
            <a:lstStyle/>
            <a:p>
              <a:pPr algn="ctr"/>
              <a:endParaRPr/>
            </a:p>
            <a:p>
              <a:pPr algn="ctr">
                <a:defRPr sz="4000">
                  <a:latin typeface="Copperplate Gothic Light"/>
                  <a:ea typeface="Copperplate Gothic Light"/>
                  <a:cs typeface="Copperplate Gothic Light"/>
                  <a:sym typeface="Copperplate Gothic Light"/>
                </a:defRPr>
              </a:pPr>
              <a:r>
                <a:t>TO RECAP!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3" build="p" animBg="1" advAuto="0"/>
      <p:bldP spid="271" grpId="1" animBg="1" advAuto="0"/>
      <p:bldP spid="271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968500"/>
            <a:ext cx="9144000" cy="4889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" name="Rectangular Callout 3"/>
          <p:cNvGrpSpPr/>
          <p:nvPr/>
        </p:nvGrpSpPr>
        <p:grpSpPr>
          <a:xfrm>
            <a:off x="1790700" y="860425"/>
            <a:ext cx="7772400" cy="2422421"/>
            <a:chOff x="0" y="0"/>
            <a:chExt cx="7772400" cy="3261993"/>
          </a:xfrm>
        </p:grpSpPr>
        <p:sp>
          <p:nvSpPr>
            <p:cNvPr id="116" name="Shape"/>
            <p:cNvSpPr/>
            <p:nvPr/>
          </p:nvSpPr>
          <p:spPr>
            <a:xfrm>
              <a:off x="0" y="0"/>
              <a:ext cx="7772400" cy="2529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8575"/>
                  </a:lnTo>
                  <a:lnTo>
                    <a:pt x="9000" y="18575"/>
                  </a:lnTo>
                  <a:lnTo>
                    <a:pt x="3710" y="21600"/>
                  </a:lnTo>
                  <a:lnTo>
                    <a:pt x="3600" y="18575"/>
                  </a:lnTo>
                  <a:lnTo>
                    <a:pt x="0" y="18575"/>
                  </a:lnTo>
                  <a:lnTo>
                    <a:pt x="0" y="10835"/>
                  </a:lnTo>
                  <a:close/>
                </a:path>
              </a:pathLst>
            </a:custGeom>
            <a:solidFill>
              <a:srgbClr val="FFFFCC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2800"/>
              </a:pPr>
              <a:endParaRPr/>
            </a:p>
          </p:txBody>
        </p:sp>
        <p:sp>
          <p:nvSpPr>
            <p:cNvPr id="117" name="Early humans were nomadic hunters &amp; gatherers.…"/>
            <p:cNvSpPr txBox="1"/>
            <p:nvPr/>
          </p:nvSpPr>
          <p:spPr>
            <a:xfrm>
              <a:off x="0" y="25400"/>
              <a:ext cx="7772400" cy="18281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>
                <a:lnSpc>
                  <a:spcPct val="90000"/>
                </a:lnSpc>
                <a:buSzPct val="100000"/>
                <a:buFont typeface="Arial"/>
                <a:buChar char="■"/>
                <a:defRPr>
                  <a:latin typeface="Geneva"/>
                  <a:ea typeface="Geneva"/>
                  <a:cs typeface="Geneva"/>
                  <a:sym typeface="Geneva"/>
                </a:defRPr>
              </a:pPr>
              <a:r>
                <a:t>Early humans were nomadic hunters &amp; gatherers.</a:t>
              </a:r>
            </a:p>
            <a:p>
              <a:pPr>
                <a:lnSpc>
                  <a:spcPct val="90000"/>
                </a:lnSpc>
                <a:defRPr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  <a:p>
              <a:pPr marL="457200" indent="-457200">
                <a:lnSpc>
                  <a:spcPct val="90000"/>
                </a:lnSpc>
                <a:buSzPct val="100000"/>
                <a:buFont typeface="Arial"/>
                <a:buChar char="■"/>
                <a:defRPr>
                  <a:latin typeface="Geneva"/>
                  <a:ea typeface="Geneva"/>
                  <a:cs typeface="Geneva"/>
                  <a:sym typeface="Geneva"/>
                </a:defRPr>
              </a:pPr>
              <a:r>
                <a:t>Some hunters &amp; gatherers were advanced, but were never able to develop complex societies because they had to </a:t>
              </a:r>
              <a:r>
                <a:rPr u="sng"/>
                <a:t>migrate</a:t>
              </a:r>
              <a:r>
                <a:t> to find food.</a:t>
              </a:r>
            </a:p>
          </p:txBody>
        </p:sp>
        <p:sp>
          <p:nvSpPr>
            <p:cNvPr id="118" name="Text"/>
            <p:cNvSpPr txBox="1"/>
            <p:nvPr/>
          </p:nvSpPr>
          <p:spPr>
            <a:xfrm>
              <a:off x="4107105" y="2383153"/>
              <a:ext cx="52339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endParaRPr/>
            </a:p>
          </p:txBody>
        </p:sp>
        <p:sp>
          <p:nvSpPr>
            <p:cNvPr id="119" name="Text"/>
            <p:cNvSpPr txBox="1"/>
            <p:nvPr/>
          </p:nvSpPr>
          <p:spPr>
            <a:xfrm>
              <a:off x="4234105" y="2510153"/>
              <a:ext cx="52339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endParaRPr/>
            </a:p>
          </p:txBody>
        </p:sp>
        <p:sp>
          <p:nvSpPr>
            <p:cNvPr id="120" name="Text"/>
            <p:cNvSpPr txBox="1"/>
            <p:nvPr/>
          </p:nvSpPr>
          <p:spPr>
            <a:xfrm>
              <a:off x="4361105" y="2637153"/>
              <a:ext cx="52339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endParaRPr/>
            </a:p>
          </p:txBody>
        </p:sp>
        <p:sp>
          <p:nvSpPr>
            <p:cNvPr id="121" name="Text"/>
            <p:cNvSpPr txBox="1"/>
            <p:nvPr/>
          </p:nvSpPr>
          <p:spPr>
            <a:xfrm>
              <a:off x="4488105" y="2764153"/>
              <a:ext cx="52339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endParaRPr/>
            </a:p>
          </p:txBody>
        </p:sp>
        <p:sp>
          <p:nvSpPr>
            <p:cNvPr id="122" name="Text"/>
            <p:cNvSpPr txBox="1"/>
            <p:nvPr/>
          </p:nvSpPr>
          <p:spPr>
            <a:xfrm>
              <a:off x="4615105" y="2891153"/>
              <a:ext cx="52339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endParaRPr/>
            </a:p>
          </p:txBody>
        </p:sp>
      </p:grpSp>
      <p:pic>
        <p:nvPicPr>
          <p:cNvPr id="12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2090" t="3720" r="4775"/>
          <a:stretch>
            <a:fillRect/>
          </a:stretch>
        </p:blipFill>
        <p:spPr>
          <a:xfrm>
            <a:off x="5486400" y="3048000"/>
            <a:ext cx="4860927" cy="361473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Rectangle 1"/>
          <p:cNvSpPr txBox="1"/>
          <p:nvPr/>
        </p:nvSpPr>
        <p:spPr>
          <a:xfrm>
            <a:off x="1087298" y="1"/>
            <a:ext cx="650494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 b="1" cap="all">
                <a:ln w="9000">
                  <a:solidFill>
                    <a:srgbClr val="BA8C00"/>
                  </a:solidFill>
                </a:ln>
                <a:solidFill>
                  <a:srgbClr val="7B5C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I. Peopling of the world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animBg="1" advAuto="0"/>
      <p:bldP spid="123" grpId="2" animBg="1" advAuto="0"/>
      <p:bldP spid="124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Rectangular Callout 3"/>
          <p:cNvGrpSpPr/>
          <p:nvPr/>
        </p:nvGrpSpPr>
        <p:grpSpPr>
          <a:xfrm>
            <a:off x="1866900" y="646113"/>
            <a:ext cx="8267700" cy="1300482"/>
            <a:chOff x="0" y="0"/>
            <a:chExt cx="8267700" cy="1300480"/>
          </a:xfrm>
        </p:grpSpPr>
        <p:sp>
          <p:nvSpPr>
            <p:cNvPr id="127" name="Shape"/>
            <p:cNvSpPr/>
            <p:nvPr/>
          </p:nvSpPr>
          <p:spPr>
            <a:xfrm>
              <a:off x="0" y="0"/>
              <a:ext cx="8267700" cy="125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000" y="21600"/>
                  </a:lnTo>
                  <a:lnTo>
                    <a:pt x="11157" y="21046"/>
                  </a:lnTo>
                  <a:lnTo>
                    <a:pt x="12600" y="21600"/>
                  </a:lnTo>
                  <a:lnTo>
                    <a:pt x="0" y="21600"/>
                  </a:lnTo>
                  <a:lnTo>
                    <a:pt x="0" y="1260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8" name="Around 8,000 B.C., the Neolithic Revolution occurred &amp; early humans discovered how to farm &amp; domesticate animals"/>
            <p:cNvSpPr txBox="1"/>
            <p:nvPr/>
          </p:nvSpPr>
          <p:spPr>
            <a:xfrm>
              <a:off x="0" y="0"/>
              <a:ext cx="8267700" cy="1300480"/>
            </a:xfrm>
            <a:prstGeom prst="rect">
              <a:avLst/>
            </a:prstGeom>
            <a:ln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>
                <a:lnSpc>
                  <a:spcPct val="90000"/>
                </a:lnSpc>
                <a:buSzPct val="100000"/>
                <a:buFont typeface="Arial"/>
                <a:buChar char="■"/>
                <a:defRPr sz="2800"/>
              </a:pPr>
              <a:r>
                <a:t>Around 8,000 B.C., the </a:t>
              </a:r>
              <a:r>
                <a:rPr u="sng"/>
                <a:t>Neolithic Revolution </a:t>
              </a:r>
              <a:r>
                <a:t>occurred &amp; early humans discovered how to farm &amp; domesticate animals</a:t>
              </a:r>
            </a:p>
          </p:txBody>
        </p:sp>
      </p:grpSp>
      <p:sp>
        <p:nvSpPr>
          <p:cNvPr id="130" name="Rectangle 4"/>
          <p:cNvSpPr txBox="1"/>
          <p:nvPr/>
        </p:nvSpPr>
        <p:spPr>
          <a:xfrm>
            <a:off x="1239664" y="1"/>
            <a:ext cx="6200216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 b="1" cap="all">
                <a:ln w="9000">
                  <a:solidFill>
                    <a:srgbClr val="BA8C00"/>
                  </a:solidFill>
                </a:ln>
                <a:solidFill>
                  <a:srgbClr val="7B5C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ii. Neolithic revolution</a:t>
            </a:r>
          </a:p>
        </p:txBody>
      </p:sp>
      <p:pic>
        <p:nvPicPr>
          <p:cNvPr id="13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6600" y="1970089"/>
            <a:ext cx="5795211" cy="38755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" name="Rectangular Callout 6"/>
          <p:cNvGrpSpPr/>
          <p:nvPr/>
        </p:nvGrpSpPr>
        <p:grpSpPr>
          <a:xfrm>
            <a:off x="1866900" y="4804591"/>
            <a:ext cx="8793079" cy="1740589"/>
            <a:chOff x="0" y="-442788"/>
            <a:chExt cx="8793079" cy="2135250"/>
          </a:xfrm>
        </p:grpSpPr>
        <p:sp>
          <p:nvSpPr>
            <p:cNvPr id="132" name="Shape"/>
            <p:cNvSpPr/>
            <p:nvPr/>
          </p:nvSpPr>
          <p:spPr>
            <a:xfrm>
              <a:off x="0" y="0"/>
              <a:ext cx="8362950" cy="1692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57"/>
                  </a:lnTo>
                  <a:lnTo>
                    <a:pt x="18000" y="21557"/>
                  </a:lnTo>
                  <a:lnTo>
                    <a:pt x="10947" y="21600"/>
                  </a:lnTo>
                  <a:lnTo>
                    <a:pt x="12600" y="21557"/>
                  </a:lnTo>
                  <a:lnTo>
                    <a:pt x="0" y="21557"/>
                  </a:lnTo>
                  <a:lnTo>
                    <a:pt x="0" y="12575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900"/>
                </a:spcBef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3" name="The wide-scale transition of many human cultures from a lifestyle of hunting and gathering to one of agriculture and settlement, allowed for the ability to support an increasingly large population."/>
            <p:cNvSpPr txBox="1"/>
            <p:nvPr/>
          </p:nvSpPr>
          <p:spPr>
            <a:xfrm>
              <a:off x="0" y="-442788"/>
              <a:ext cx="8793079" cy="1925562"/>
            </a:xfrm>
            <a:prstGeom prst="rect">
              <a:avLst/>
            </a:prstGeom>
            <a:ln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>
                <a:spcBef>
                  <a:spcPts val="500"/>
                </a:spcBef>
                <a:buClr>
                  <a:schemeClr val="accent1"/>
                </a:buClr>
                <a:buSzPct val="100000"/>
                <a:buChar char="▪"/>
                <a:defRPr sz="2400">
                  <a:solidFill>
                    <a:srgbClr val="25252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The </a:t>
              </a:r>
              <a:r>
                <a:rPr>
                  <a:solidFill>
                    <a:srgbClr val="000000"/>
                  </a:solidFill>
                </a:rPr>
                <a:t>wide-scale transition of many human cultures from a lifestyle of hunting and gathering to one of agriculture and settlement, allowed for the ability to support an increasingly </a:t>
              </a:r>
              <a:r>
                <a:rPr u="sng">
                  <a:solidFill>
                    <a:srgbClr val="000000"/>
                  </a:solidFill>
                </a:rPr>
                <a:t>large population</a:t>
              </a:r>
              <a:r>
                <a:rPr>
                  <a:solidFill>
                    <a:srgbClr val="000000"/>
                  </a:solidFill>
                </a:rPr>
                <a:t>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976438"/>
            <a:ext cx="9144000" cy="48879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9" name="Rectangular Callout 4"/>
          <p:cNvGrpSpPr/>
          <p:nvPr/>
        </p:nvGrpSpPr>
        <p:grpSpPr>
          <a:xfrm>
            <a:off x="1850571" y="496885"/>
            <a:ext cx="7696201" cy="609601"/>
            <a:chOff x="0" y="0"/>
            <a:chExt cx="7696200" cy="609600"/>
          </a:xfrm>
        </p:grpSpPr>
        <p:sp>
          <p:nvSpPr>
            <p:cNvPr id="137" name="Shape"/>
            <p:cNvSpPr/>
            <p:nvPr/>
          </p:nvSpPr>
          <p:spPr>
            <a:xfrm>
              <a:off x="0" y="0"/>
              <a:ext cx="7696200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9000" y="21600"/>
                  </a:lnTo>
                  <a:lnTo>
                    <a:pt x="10588" y="14271"/>
                  </a:lnTo>
                  <a:lnTo>
                    <a:pt x="3600" y="21600"/>
                  </a:lnTo>
                  <a:lnTo>
                    <a:pt x="0" y="21600"/>
                  </a:lnTo>
                  <a:lnTo>
                    <a:pt x="0" y="12600"/>
                  </a:lnTo>
                  <a:close/>
                </a:path>
              </a:pathLst>
            </a:custGeom>
            <a:solidFill>
              <a:srgbClr val="B7FFB7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Farming changed the way humans lived:"/>
            <p:cNvSpPr txBox="1"/>
            <p:nvPr/>
          </p:nvSpPr>
          <p:spPr>
            <a:xfrm>
              <a:off x="0" y="0"/>
              <a:ext cx="7696200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2400"/>
              </a:lvl1pPr>
            </a:lstStyle>
            <a:p>
              <a:pPr>
                <a:defRPr sz="3500"/>
              </a:pPr>
              <a:r>
                <a:rPr sz="2400"/>
                <a:t>Farming changed the way humans lived:</a:t>
              </a:r>
            </a:p>
          </p:txBody>
        </p:sp>
      </p:grpSp>
      <p:grpSp>
        <p:nvGrpSpPr>
          <p:cNvPr id="142" name="Rectangular Callout 5"/>
          <p:cNvGrpSpPr/>
          <p:nvPr/>
        </p:nvGrpSpPr>
        <p:grpSpPr>
          <a:xfrm>
            <a:off x="2028825" y="1162049"/>
            <a:ext cx="3962400" cy="990601"/>
            <a:chOff x="0" y="0"/>
            <a:chExt cx="3962400" cy="990600"/>
          </a:xfrm>
        </p:grpSpPr>
        <p:sp>
          <p:nvSpPr>
            <p:cNvPr id="140" name="Shape"/>
            <p:cNvSpPr/>
            <p:nvPr/>
          </p:nvSpPr>
          <p:spPr>
            <a:xfrm>
              <a:off x="0" y="0"/>
              <a:ext cx="3962400" cy="99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9000" y="21600"/>
                  </a:lnTo>
                  <a:lnTo>
                    <a:pt x="10588" y="14271"/>
                  </a:lnTo>
                  <a:lnTo>
                    <a:pt x="3600" y="21600"/>
                  </a:lnTo>
                  <a:lnTo>
                    <a:pt x="0" y="21600"/>
                  </a:lnTo>
                  <a:lnTo>
                    <a:pt x="0" y="12600"/>
                  </a:lnTo>
                  <a:close/>
                </a:path>
              </a:pathLst>
            </a:custGeom>
            <a:solidFill>
              <a:srgbClr val="FFCC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1" name="People no longer had to be nomads"/>
            <p:cNvSpPr txBox="1"/>
            <p:nvPr/>
          </p:nvSpPr>
          <p:spPr>
            <a:xfrm>
              <a:off x="0" y="0"/>
              <a:ext cx="3962400" cy="791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2400"/>
              </a:lvl1pPr>
            </a:lstStyle>
            <a:p>
              <a:r>
                <a:t>People no longer had to be nomads </a:t>
              </a:r>
            </a:p>
          </p:txBody>
        </p:sp>
      </p:grpSp>
      <p:grpSp>
        <p:nvGrpSpPr>
          <p:cNvPr id="145" name="Rectangular Callout 6"/>
          <p:cNvGrpSpPr/>
          <p:nvPr/>
        </p:nvGrpSpPr>
        <p:grpSpPr>
          <a:xfrm>
            <a:off x="6096000" y="1162050"/>
            <a:ext cx="4343400" cy="990600"/>
            <a:chOff x="0" y="0"/>
            <a:chExt cx="4343400" cy="990600"/>
          </a:xfrm>
        </p:grpSpPr>
        <p:sp>
          <p:nvSpPr>
            <p:cNvPr id="143" name="Shape"/>
            <p:cNvSpPr/>
            <p:nvPr/>
          </p:nvSpPr>
          <p:spPr>
            <a:xfrm>
              <a:off x="0" y="0"/>
              <a:ext cx="4343400" cy="99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9000" y="21600"/>
                  </a:lnTo>
                  <a:lnTo>
                    <a:pt x="10588" y="14271"/>
                  </a:lnTo>
                  <a:lnTo>
                    <a:pt x="3600" y="21600"/>
                  </a:lnTo>
                  <a:lnTo>
                    <a:pt x="0" y="21600"/>
                  </a:lnTo>
                  <a:lnTo>
                    <a:pt x="0" y="12600"/>
                  </a:lnTo>
                  <a:close/>
                </a:path>
              </a:pathLst>
            </a:custGeom>
            <a:solidFill>
              <a:srgbClr val="CCCC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4" name="Food surpluses led to population increases"/>
            <p:cNvSpPr txBox="1"/>
            <p:nvPr/>
          </p:nvSpPr>
          <p:spPr>
            <a:xfrm>
              <a:off x="0" y="25400"/>
              <a:ext cx="4343400" cy="7571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3500" b="1" u="sng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2400" dirty="0"/>
                <a:t>Food surpluses </a:t>
              </a:r>
              <a:r>
                <a:rPr sz="2400" u="none" dirty="0"/>
                <a:t>led to population increases </a:t>
              </a:r>
            </a:p>
          </p:txBody>
        </p:sp>
      </p:grpSp>
      <p:grpSp>
        <p:nvGrpSpPr>
          <p:cNvPr id="148" name="Rectangular Callout 7"/>
          <p:cNvGrpSpPr/>
          <p:nvPr/>
        </p:nvGrpSpPr>
        <p:grpSpPr>
          <a:xfrm>
            <a:off x="1845038" y="2208214"/>
            <a:ext cx="8501924" cy="1114057"/>
            <a:chOff x="0" y="0"/>
            <a:chExt cx="8501922" cy="1114055"/>
          </a:xfrm>
        </p:grpSpPr>
        <p:sp>
          <p:nvSpPr>
            <p:cNvPr id="146" name="Shape"/>
            <p:cNvSpPr/>
            <p:nvPr/>
          </p:nvSpPr>
          <p:spPr>
            <a:xfrm>
              <a:off x="0" y="0"/>
              <a:ext cx="8501923" cy="1114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9000" y="21600"/>
                  </a:lnTo>
                  <a:lnTo>
                    <a:pt x="10588" y="14271"/>
                  </a:lnTo>
                  <a:lnTo>
                    <a:pt x="3600" y="21600"/>
                  </a:lnTo>
                  <a:lnTo>
                    <a:pt x="0" y="21600"/>
                  </a:lnTo>
                  <a:lnTo>
                    <a:pt x="0" y="12600"/>
                  </a:lnTo>
                  <a:close/>
                </a:path>
              </a:pathLst>
            </a:custGeom>
            <a:solidFill>
              <a:srgbClr val="FFFFCC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7" name="Farming villages became established along river valleys  for their good soil &amp; irrigation"/>
            <p:cNvSpPr txBox="1"/>
            <p:nvPr/>
          </p:nvSpPr>
          <p:spPr>
            <a:xfrm>
              <a:off x="0" y="0"/>
              <a:ext cx="8501923" cy="825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2400"/>
              </a:pPr>
              <a:r>
                <a:t>Farming villages became established along </a:t>
              </a:r>
              <a:r>
                <a:rPr u="sng"/>
                <a:t>river valleys  </a:t>
              </a:r>
              <a:r>
                <a:t>for their good soil &amp; irrigation </a:t>
              </a:r>
            </a:p>
          </p:txBody>
        </p:sp>
      </p:grpSp>
      <p:sp>
        <p:nvSpPr>
          <p:cNvPr id="149" name="Rectangle 9"/>
          <p:cNvSpPr txBox="1"/>
          <p:nvPr/>
        </p:nvSpPr>
        <p:spPr>
          <a:xfrm>
            <a:off x="2306464" y="-63499"/>
            <a:ext cx="6200216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 b="1" cap="all">
                <a:ln w="9000">
                  <a:solidFill>
                    <a:srgbClr val="BA8C00"/>
                  </a:solidFill>
                </a:ln>
                <a:solidFill>
                  <a:srgbClr val="7B5C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ii. Neolithic revolution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animBg="1" advAuto="0"/>
      <p:bldP spid="142" grpId="2" animBg="1" advAuto="0"/>
      <p:bldP spid="145" grpId="3" animBg="1" advAuto="0"/>
      <p:bldP spid="148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838200"/>
            <a:ext cx="9144000" cy="6048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7165409" y="4800600"/>
            <a:ext cx="2054792" cy="205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51100" y="377408"/>
            <a:ext cx="7239000" cy="6786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51100" y="0"/>
            <a:ext cx="74549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Rectangle 7"/>
          <p:cNvSpPr txBox="1"/>
          <p:nvPr/>
        </p:nvSpPr>
        <p:spPr>
          <a:xfrm>
            <a:off x="1239664" y="1"/>
            <a:ext cx="6200216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 b="1" cap="all">
                <a:ln w="9000">
                  <a:solidFill>
                    <a:srgbClr val="BA8C00"/>
                  </a:solidFill>
                </a:ln>
                <a:solidFill>
                  <a:srgbClr val="7B5C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ii. Neolithic revolution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  <p:bldP spid="154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7"/>
          <p:cNvSpPr txBox="1"/>
          <p:nvPr/>
        </p:nvSpPr>
        <p:spPr>
          <a:xfrm>
            <a:off x="1239664" y="1"/>
            <a:ext cx="6200216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 b="1" cap="all">
                <a:ln w="9000">
                  <a:solidFill>
                    <a:srgbClr val="BA8C00"/>
                  </a:solidFill>
                </a:ln>
                <a:solidFill>
                  <a:srgbClr val="7B5C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ii. Neolithic revolution</a:t>
            </a:r>
          </a:p>
        </p:txBody>
      </p:sp>
      <p:pic>
        <p:nvPicPr>
          <p:cNvPr id="16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968500"/>
            <a:ext cx="9144000" cy="4889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6" name="Rectangular Callout 3"/>
          <p:cNvGrpSpPr/>
          <p:nvPr/>
        </p:nvGrpSpPr>
        <p:grpSpPr>
          <a:xfrm>
            <a:off x="1981200" y="152400"/>
            <a:ext cx="8458200" cy="2505050"/>
            <a:chOff x="0" y="0"/>
            <a:chExt cx="8458200" cy="2505049"/>
          </a:xfrm>
        </p:grpSpPr>
        <p:sp>
          <p:nvSpPr>
            <p:cNvPr id="164" name="Shape"/>
            <p:cNvSpPr/>
            <p:nvPr/>
          </p:nvSpPr>
          <p:spPr>
            <a:xfrm>
              <a:off x="0" y="0"/>
              <a:ext cx="8458200" cy="2505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9199"/>
                  </a:lnTo>
                  <a:lnTo>
                    <a:pt x="18000" y="9199"/>
                  </a:lnTo>
                  <a:lnTo>
                    <a:pt x="16713" y="21600"/>
                  </a:lnTo>
                  <a:lnTo>
                    <a:pt x="12600" y="9199"/>
                  </a:lnTo>
                  <a:lnTo>
                    <a:pt x="0" y="9199"/>
                  </a:lnTo>
                  <a:lnTo>
                    <a:pt x="0" y="5366"/>
                  </a:lnTo>
                  <a:close/>
                </a:path>
              </a:pathLst>
            </a:custGeom>
            <a:solidFill>
              <a:srgbClr val="C5E2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85000"/>
                </a:lnSpc>
                <a:defRPr sz="3500">
                  <a:solidFill>
                    <a:srgbClr val="C00000"/>
                  </a:solidFill>
                </a:defRPr>
              </a:pPr>
              <a:endParaRPr/>
            </a:p>
          </p:txBody>
        </p:sp>
        <p:sp>
          <p:nvSpPr>
            <p:cNvPr id="165" name="Around 3,000 B.C., some farming villages became complex civilizations."/>
            <p:cNvSpPr txBox="1"/>
            <p:nvPr/>
          </p:nvSpPr>
          <p:spPr>
            <a:xfrm>
              <a:off x="0" y="0"/>
              <a:ext cx="8458200" cy="1531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85000"/>
                </a:lnSpc>
                <a:defRPr sz="3500"/>
              </a:pPr>
              <a:r>
                <a:t>Around 3,000 B.C., some farming villages became </a:t>
              </a:r>
              <a:r>
                <a:rPr u="sng"/>
                <a:t>complex civilizations</a:t>
              </a:r>
              <a:r>
                <a:t>.</a:t>
              </a:r>
              <a:br/>
              <a:endParaRPr/>
            </a:p>
          </p:txBody>
        </p:sp>
      </p:grpSp>
      <p:sp>
        <p:nvSpPr>
          <p:cNvPr id="167" name="TextBox 5"/>
          <p:cNvSpPr txBox="1"/>
          <p:nvPr/>
        </p:nvSpPr>
        <p:spPr>
          <a:xfrm>
            <a:off x="7696200" y="6477000"/>
            <a:ext cx="2438400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buClr>
                <a:srgbClr val="0070C0"/>
              </a:buClr>
              <a:buSzPct val="120000"/>
              <a:buFont typeface="Arial"/>
              <a:buChar char="•"/>
              <a:defRPr sz="1500">
                <a:solidFill>
                  <a:srgbClr val="FFC926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t>  Advanced cities</a:t>
            </a:r>
          </a:p>
        </p:txBody>
      </p:sp>
      <p:sp>
        <p:nvSpPr>
          <p:cNvPr id="168" name="TextBox 6"/>
          <p:cNvSpPr txBox="1"/>
          <p:nvPr/>
        </p:nvSpPr>
        <p:spPr>
          <a:xfrm>
            <a:off x="7772400" y="5334001"/>
            <a:ext cx="1905000" cy="1437641"/>
          </a:xfrm>
          <a:prstGeom prst="rect">
            <a:avLst/>
          </a:prstGeom>
          <a:solidFill>
            <a:srgbClr val="ADB9C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800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?</a:t>
            </a:r>
          </a:p>
        </p:txBody>
      </p:sp>
      <p:sp>
        <p:nvSpPr>
          <p:cNvPr id="169" name="Rectangle 1"/>
          <p:cNvSpPr/>
          <p:nvPr/>
        </p:nvSpPr>
        <p:spPr>
          <a:xfrm>
            <a:off x="2286000" y="1371600"/>
            <a:ext cx="4572000" cy="62103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85000"/>
              </a:lnSpc>
              <a:defRPr b="1" u="sng">
                <a:solidFill>
                  <a:srgbClr val="C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Brainstorm</a:t>
            </a:r>
            <a:r>
              <a:rPr b="0" u="none">
                <a:latin typeface="+mj-lt"/>
                <a:ea typeface="+mj-ea"/>
                <a:cs typeface="+mj-cs"/>
                <a:sym typeface="Calibri"/>
              </a:rPr>
              <a:t>: What </a:t>
            </a:r>
            <a:r>
              <a:t>characteristics</a:t>
            </a:r>
            <a:r>
              <a:rPr b="0" u="none">
                <a:latin typeface="+mj-lt"/>
                <a:ea typeface="+mj-ea"/>
                <a:cs typeface="+mj-cs"/>
                <a:sym typeface="Calibri"/>
              </a:rPr>
              <a:t> are needed to makes people a “civilization”?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animBg="1" advAuto="0"/>
      <p:bldP spid="168" grpId="0" animBg="1"/>
      <p:bldP spid="169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2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144000" cy="9906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Characteristics of Civilizations</a:t>
            </a:r>
          </a:p>
        </p:txBody>
      </p:sp>
      <p:pic>
        <p:nvPicPr>
          <p:cNvPr id="17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9489" y="0"/>
            <a:ext cx="76930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extBox 6"/>
          <p:cNvSpPr txBox="1"/>
          <p:nvPr/>
        </p:nvSpPr>
        <p:spPr>
          <a:xfrm>
            <a:off x="6553200" y="4419601"/>
            <a:ext cx="1905000" cy="143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800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?</a:t>
            </a:r>
          </a:p>
        </p:txBody>
      </p:sp>
      <p:sp>
        <p:nvSpPr>
          <p:cNvPr id="174" name="TextBox 7"/>
          <p:cNvSpPr txBox="1"/>
          <p:nvPr/>
        </p:nvSpPr>
        <p:spPr>
          <a:xfrm>
            <a:off x="7620000" y="2209800"/>
            <a:ext cx="1905000" cy="143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800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?</a:t>
            </a:r>
          </a:p>
        </p:txBody>
      </p:sp>
      <p:sp>
        <p:nvSpPr>
          <p:cNvPr id="175" name="TextBox 8"/>
          <p:cNvSpPr txBox="1"/>
          <p:nvPr/>
        </p:nvSpPr>
        <p:spPr>
          <a:xfrm>
            <a:off x="5181600" y="304800"/>
            <a:ext cx="1905000" cy="143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800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?</a:t>
            </a:r>
          </a:p>
        </p:txBody>
      </p:sp>
      <p:sp>
        <p:nvSpPr>
          <p:cNvPr id="176" name="TextBox 9"/>
          <p:cNvSpPr txBox="1"/>
          <p:nvPr/>
        </p:nvSpPr>
        <p:spPr>
          <a:xfrm>
            <a:off x="2590800" y="2286000"/>
            <a:ext cx="1905000" cy="143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800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?</a:t>
            </a:r>
          </a:p>
        </p:txBody>
      </p:sp>
      <p:sp>
        <p:nvSpPr>
          <p:cNvPr id="177" name="TextBox 10"/>
          <p:cNvSpPr txBox="1"/>
          <p:nvPr/>
        </p:nvSpPr>
        <p:spPr>
          <a:xfrm>
            <a:off x="3886200" y="4343401"/>
            <a:ext cx="1905000" cy="143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800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?</a:t>
            </a:r>
          </a:p>
        </p:txBody>
      </p:sp>
      <p:sp>
        <p:nvSpPr>
          <p:cNvPr id="178" name="Rectangle 12"/>
          <p:cNvSpPr/>
          <p:nvPr/>
        </p:nvSpPr>
        <p:spPr>
          <a:xfrm>
            <a:off x="2057400" y="5105400"/>
            <a:ext cx="533400" cy="1752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" name="Rectangle 11"/>
          <p:cNvSpPr txBox="1"/>
          <p:nvPr/>
        </p:nvSpPr>
        <p:spPr>
          <a:xfrm>
            <a:off x="941594" y="1"/>
            <a:ext cx="8960382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 b="1" cap="all">
                <a:ln w="9000">
                  <a:solidFill>
                    <a:srgbClr val="BA8C00"/>
                  </a:solidFill>
                </a:ln>
                <a:solidFill>
                  <a:srgbClr val="7B5C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iii. Characteristics of civilization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9489" y="0"/>
            <a:ext cx="76930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Rectangle 8"/>
          <p:cNvSpPr/>
          <p:nvPr/>
        </p:nvSpPr>
        <p:spPr>
          <a:xfrm>
            <a:off x="2057400" y="5105400"/>
            <a:ext cx="533400" cy="1752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88" name="Rectangular Callout 9"/>
          <p:cNvGrpSpPr/>
          <p:nvPr/>
        </p:nvGrpSpPr>
        <p:grpSpPr>
          <a:xfrm>
            <a:off x="1828800" y="457200"/>
            <a:ext cx="8001000" cy="3597136"/>
            <a:chOff x="0" y="0"/>
            <a:chExt cx="8001000" cy="3597135"/>
          </a:xfrm>
        </p:grpSpPr>
        <p:sp>
          <p:nvSpPr>
            <p:cNvPr id="186" name="Shape"/>
            <p:cNvSpPr/>
            <p:nvPr/>
          </p:nvSpPr>
          <p:spPr>
            <a:xfrm>
              <a:off x="0" y="0"/>
              <a:ext cx="8001000" cy="359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5033"/>
                  </a:lnTo>
                  <a:lnTo>
                    <a:pt x="9000" y="5033"/>
                  </a:lnTo>
                  <a:lnTo>
                    <a:pt x="8037" y="21600"/>
                  </a:lnTo>
                  <a:lnTo>
                    <a:pt x="3600" y="5033"/>
                  </a:lnTo>
                  <a:lnTo>
                    <a:pt x="0" y="5033"/>
                  </a:lnTo>
                  <a:lnTo>
                    <a:pt x="0" y="2936"/>
                  </a:lnTo>
                  <a:close/>
                </a:path>
              </a:pathLst>
            </a:custGeom>
            <a:solidFill>
              <a:srgbClr val="CCCC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85000"/>
                </a:lnSpc>
                <a:defRPr sz="40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7" name="Civilizations must have cities that are centers of trade…"/>
            <p:cNvSpPr txBox="1"/>
            <p:nvPr/>
          </p:nvSpPr>
          <p:spPr>
            <a:xfrm>
              <a:off x="0" y="0"/>
              <a:ext cx="8001000" cy="1257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85000"/>
                </a:lnSpc>
                <a:defRPr sz="2800"/>
              </a:pPr>
              <a:r>
                <a:t>Civilizations must have </a:t>
              </a:r>
              <a:r>
                <a:rPr b="1" i="1" u="sng">
                  <a:latin typeface="+mn-lt"/>
                  <a:ea typeface="+mn-ea"/>
                  <a:cs typeface="+mn-cs"/>
                  <a:sym typeface="Helvetica"/>
                </a:rPr>
                <a:t>cities</a:t>
              </a:r>
              <a:r>
                <a:t> that are centers of trade</a:t>
              </a:r>
              <a:endParaRPr sz="4000"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 algn="ctr">
                <a:lnSpc>
                  <a:spcPct val="85000"/>
                </a:lnSpc>
                <a:buSzPct val="100000"/>
                <a:buFont typeface="Arial"/>
                <a:buChar char="■"/>
                <a:defRPr sz="2800">
                  <a:solidFill>
                    <a:srgbClr val="C00000"/>
                  </a:solidFill>
                </a:defRPr>
              </a:pPr>
              <a:r>
                <a:t>They must be heavily populated</a:t>
              </a:r>
            </a:p>
          </p:txBody>
        </p:sp>
      </p:grpSp>
      <p:pic>
        <p:nvPicPr>
          <p:cNvPr id="189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764" y="3886200"/>
            <a:ext cx="4440238" cy="251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1" animBg="1" advAuto="0"/>
      <p:bldP spid="189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3048000"/>
            <a:ext cx="6324600" cy="3581400"/>
          </a:xfrm>
          <a:prstGeom prst="rect">
            <a:avLst/>
          </a:prstGeom>
          <a:ln w="190500" cap="sq">
            <a:solidFill>
              <a:srgbClr val="C8C6BD"/>
            </a:solidFill>
            <a:miter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97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2362200" y="228601"/>
            <a:ext cx="7543800" cy="33702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spcBef>
                <a:spcPts val="0"/>
              </a:spcBef>
              <a:buFontTx/>
              <a:buAutoNum type="arabicPeriod"/>
              <a:defRPr sz="3200" b="1">
                <a:latin typeface="+mn-lt"/>
                <a:ea typeface="+mn-ea"/>
                <a:cs typeface="+mn-cs"/>
                <a:sym typeface="Helvetica"/>
              </a:defRPr>
            </a:pPr>
            <a:r>
              <a:t>Cities:</a:t>
            </a:r>
          </a:p>
          <a:p>
            <a:pPr marL="685800" lvl="1" indent="-228600">
              <a:spcBef>
                <a:spcPts val="0"/>
              </a:spcBef>
            </a:pPr>
            <a:r>
              <a:t>Sumerian city-states were protected by high walls</a:t>
            </a:r>
            <a:endParaRPr sz="2400"/>
          </a:p>
          <a:p>
            <a:pPr marL="685800" lvl="1" indent="-228600">
              <a:spcBef>
                <a:spcPts val="0"/>
              </a:spcBef>
            </a:pPr>
            <a:r>
              <a:t>At the city center was a temple called a </a:t>
            </a:r>
            <a:r>
              <a:rPr u="sng"/>
              <a:t>ziggurat </a:t>
            </a:r>
            <a:endParaRPr sz="2400"/>
          </a:p>
          <a:p>
            <a:pPr marL="1143000" lvl="2" indent="-228600">
              <a:spcBef>
                <a:spcPts val="0"/>
              </a:spcBef>
              <a:defRPr u="sng"/>
            </a:pPr>
            <a:r>
              <a:t>Ziggurat – </a:t>
            </a:r>
            <a:r>
              <a:rPr u="none"/>
              <a:t>The 1</a:t>
            </a:r>
            <a:r>
              <a:rPr u="none" baseline="30000"/>
              <a:t>st</a:t>
            </a:r>
            <a:r>
              <a:rPr u="none"/>
              <a:t> stepped pyramids ever created – possibly for local religious practices</a:t>
            </a:r>
          </a:p>
        </p:txBody>
      </p:sp>
      <p:grpSp>
        <p:nvGrpSpPr>
          <p:cNvPr id="200" name="Picture 9"/>
          <p:cNvGrpSpPr/>
          <p:nvPr/>
        </p:nvGrpSpPr>
        <p:grpSpPr>
          <a:xfrm>
            <a:off x="5181600" y="3352800"/>
            <a:ext cx="5249227" cy="3168372"/>
            <a:chOff x="0" y="0"/>
            <a:chExt cx="5249226" cy="3168371"/>
          </a:xfrm>
        </p:grpSpPr>
        <p:sp>
          <p:nvSpPr>
            <p:cNvPr id="198" name="Rectangle"/>
            <p:cNvSpPr/>
            <p:nvPr/>
          </p:nvSpPr>
          <p:spPr>
            <a:xfrm>
              <a:off x="0" y="0"/>
              <a:ext cx="5249227" cy="3168372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99" name="image18.jpeg" descr="image18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249227" cy="3168372"/>
            </a:xfrm>
            <a:prstGeom prst="rect">
              <a:avLst/>
            </a:prstGeom>
            <a:ln w="190500" cap="sq">
              <a:solidFill>
                <a:srgbClr val="FFFFFF"/>
              </a:solidFill>
              <a:prstDash val="solid"/>
              <a:miter lim="800000"/>
            </a:ln>
            <a:effectLst>
              <a:outerShdw blurRad="63500" dist="50800" dir="12900000" rotWithShape="0">
                <a:srgbClr val="000000">
                  <a:alpha val="30000"/>
                </a:srgbClr>
              </a:outerShdw>
            </a:effectLst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2" animBg="1" advAuto="0"/>
      <p:bldP spid="197" grpId="1" build="p" animBg="1" advAuto="0"/>
      <p:bldP spid="200" grpId="3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495</Words>
  <Application>Microsoft Macintosh PowerPoint</Application>
  <PresentationFormat>Widescreen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Algerian</vt:lpstr>
      <vt:lpstr>Arial Unicode MS</vt:lpstr>
      <vt:lpstr>Calibri</vt:lpstr>
      <vt:lpstr>Calibri Light</vt:lpstr>
      <vt:lpstr>Copperplate Gothic Light</vt:lpstr>
      <vt:lpstr>Geneva</vt:lpstr>
      <vt:lpstr>Helvetica</vt:lpstr>
      <vt:lpstr>Arial</vt:lpstr>
      <vt:lpstr>Office Theme</vt:lpstr>
      <vt:lpstr>Foundations of Civilization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 of Civilizations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characteristics of civilizations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Civilization</dc:title>
  <cp:lastModifiedBy>Microsoft Office User</cp:lastModifiedBy>
  <cp:revision>3</cp:revision>
  <dcterms:modified xsi:type="dcterms:W3CDTF">2018-08-22T03:39:18Z</dcterms:modified>
</cp:coreProperties>
</file>