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8"/>
    <p:restoredTop sz="94715"/>
  </p:normalViewPr>
  <p:slideViewPr>
    <p:cSldViewPr snapToGrid="0" snapToObjects="1">
      <p:cViewPr varScale="1">
        <p:scale>
          <a:sx n="97" d="100"/>
          <a:sy n="97" d="100"/>
        </p:scale>
        <p:origin x="21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1pPr>
            <a:lvl2pPr marL="0" indent="4572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2pPr>
            <a:lvl3pPr marL="0" indent="9144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3pPr>
            <a:lvl4pPr marL="0" indent="13716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4pPr>
            <a:lvl5pPr marL="0" indent="18288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t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hyperlink" Target="https://youtu.be/Ks1UW0y0L9A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EYqzkbMZWg" TargetMode="External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 Placeholder 3"/>
          <p:cNvSpPr txBox="1">
            <a:spLocks noGrp="1"/>
          </p:cNvSpPr>
          <p:nvPr>
            <p:ph type="body" sz="quarter" idx="1"/>
          </p:nvPr>
        </p:nvSpPr>
        <p:spPr>
          <a:xfrm>
            <a:off x="3490912" y="4054476"/>
            <a:ext cx="5486401" cy="2651126"/>
          </a:xfrm>
          <a:prstGeom prst="rect">
            <a:avLst/>
          </a:prstGeom>
          <a:ln w="9525">
            <a:solidFill>
              <a:srgbClr val="595959"/>
            </a:solidFill>
            <a:round/>
          </a:ln>
        </p:spPr>
        <p:txBody>
          <a:bodyPr/>
          <a:lstStyle/>
          <a:p>
            <a:pPr algn="ctr">
              <a:defRPr sz="2800" u="sng">
                <a:latin typeface="Algerian"/>
                <a:ea typeface="Algerian"/>
                <a:cs typeface="Algerian"/>
                <a:sym typeface="Algerian"/>
              </a:defRPr>
            </a:pPr>
            <a:r>
              <a:t>THE FIRST CIVILIZATIONS</a:t>
            </a:r>
          </a:p>
          <a:p>
            <a:pPr>
              <a:defRPr sz="2800">
                <a:latin typeface="Algerian"/>
                <a:ea typeface="Algerian"/>
                <a:cs typeface="Algerian"/>
                <a:sym typeface="Algerian"/>
              </a:defRPr>
            </a:pPr>
            <a:r>
              <a:t>I. Mesopotamia</a:t>
            </a:r>
          </a:p>
          <a:p>
            <a:pPr>
              <a:defRPr sz="2800">
                <a:latin typeface="Algerian"/>
                <a:ea typeface="Algerian"/>
                <a:cs typeface="Algerian"/>
                <a:sym typeface="Algerian"/>
              </a:defRPr>
            </a:pPr>
            <a:r>
              <a:t>II. Indus River valley</a:t>
            </a:r>
          </a:p>
          <a:p>
            <a:pPr>
              <a:defRPr sz="2800">
                <a:latin typeface="Algerian"/>
                <a:ea typeface="Algerian"/>
                <a:cs typeface="Algerian"/>
                <a:sym typeface="Algerian"/>
              </a:defRPr>
            </a:pPr>
            <a:r>
              <a:t>III. China</a:t>
            </a:r>
          </a:p>
          <a:p>
            <a:pPr>
              <a:defRPr sz="2800">
                <a:latin typeface="Algerian"/>
                <a:ea typeface="Algerian"/>
                <a:cs typeface="Algerian"/>
                <a:sym typeface="Algerian"/>
              </a:defRPr>
            </a:pPr>
            <a:r>
              <a:t>IV. Eastern Mediterranean</a:t>
            </a:r>
          </a:p>
        </p:txBody>
      </p:sp>
      <p:pic>
        <p:nvPicPr>
          <p:cNvPr id="113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86150" y="238032"/>
            <a:ext cx="5495926" cy="35802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2800" y="33337"/>
            <a:ext cx="5994400" cy="68246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7" name="Rectangular Callout 4"/>
          <p:cNvGrpSpPr/>
          <p:nvPr/>
        </p:nvGrpSpPr>
        <p:grpSpPr>
          <a:xfrm>
            <a:off x="4953000" y="3363581"/>
            <a:ext cx="5715000" cy="3825780"/>
            <a:chOff x="0" y="0"/>
            <a:chExt cx="5715000" cy="3825779"/>
          </a:xfrm>
        </p:grpSpPr>
        <p:sp>
          <p:nvSpPr>
            <p:cNvPr id="215" name="Shape"/>
            <p:cNvSpPr/>
            <p:nvPr/>
          </p:nvSpPr>
          <p:spPr>
            <a:xfrm>
              <a:off x="0" y="0"/>
              <a:ext cx="5715000" cy="3342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63"/>
                  </a:moveTo>
                  <a:lnTo>
                    <a:pt x="3600" y="4363"/>
                  </a:lnTo>
                  <a:lnTo>
                    <a:pt x="7277" y="0"/>
                  </a:lnTo>
                  <a:lnTo>
                    <a:pt x="9000" y="4363"/>
                  </a:lnTo>
                  <a:lnTo>
                    <a:pt x="21600" y="4363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7236"/>
                  </a:lnTo>
                  <a:close/>
                </a:path>
              </a:pathLst>
            </a:custGeom>
            <a:solidFill>
              <a:srgbClr val="CCB3FF"/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85000"/>
                </a:lnSpc>
                <a:defRPr sz="2400"/>
              </a:pPr>
              <a:endParaRPr/>
            </a:p>
          </p:txBody>
        </p:sp>
        <p:sp>
          <p:nvSpPr>
            <p:cNvPr id="216" name="Moses led the Hebrews from 1400 BC into modern Israel…"/>
            <p:cNvSpPr txBox="1"/>
            <p:nvPr/>
          </p:nvSpPr>
          <p:spPr>
            <a:xfrm>
              <a:off x="0" y="675018"/>
              <a:ext cx="5715000" cy="31507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457200" indent="-457200">
                <a:lnSpc>
                  <a:spcPct val="85000"/>
                </a:lnSpc>
                <a:buSzPct val="100000"/>
                <a:buChar char="✓"/>
                <a:defRPr sz="2400"/>
              </a:pPr>
              <a:r>
                <a:t>Moses led the Hebrews from 1400 BC into modern Israel</a:t>
              </a:r>
              <a:endParaRPr sz="4000"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>
                <a:lnSpc>
                  <a:spcPct val="85000"/>
                </a:lnSpc>
                <a:buSzPct val="100000"/>
                <a:buChar char="✓"/>
                <a:defRPr sz="2400"/>
              </a:pPr>
              <a:r>
                <a:t>Moses had the </a:t>
              </a:r>
              <a:r>
                <a:rPr u="sng"/>
                <a:t>10 Commandments</a:t>
              </a:r>
              <a:r>
                <a:t> to govern the Israelites</a:t>
              </a:r>
              <a:endParaRPr sz="4000"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>
                <a:lnSpc>
                  <a:spcPct val="85000"/>
                </a:lnSpc>
                <a:buSzPct val="100000"/>
                <a:buChar char="✓"/>
                <a:defRPr sz="2400"/>
              </a:pPr>
              <a:r>
                <a:t>The holy book of Judaism is the </a:t>
              </a:r>
              <a:r>
                <a:rPr u="sng"/>
                <a:t>Torah </a:t>
              </a:r>
              <a:endParaRPr sz="4000"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>
                <a:lnSpc>
                  <a:spcPct val="85000"/>
                </a:lnSpc>
                <a:buSzPct val="100000"/>
                <a:buChar char="✓"/>
                <a:defRPr sz="2400"/>
              </a:pPr>
              <a:r>
                <a:t>Over the next several centuries Israel became a powerful nation under Saul, </a:t>
              </a:r>
              <a:r>
                <a:rPr u="sng"/>
                <a:t>David</a:t>
              </a:r>
              <a:r>
                <a:t>, and </a:t>
              </a:r>
              <a:r>
                <a:rPr u="sng"/>
                <a:t>Solomon</a:t>
              </a:r>
              <a:r>
                <a:t>. </a:t>
              </a:r>
              <a:endParaRPr sz="400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Rectangle 8"/>
          <p:cNvSpPr txBox="1"/>
          <p:nvPr/>
        </p:nvSpPr>
        <p:spPr>
          <a:xfrm>
            <a:off x="1099859" y="76199"/>
            <a:ext cx="7706282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 b="1" cap="all">
                <a:ln w="8999">
                  <a:solidFill>
                    <a:srgbClr val="000000"/>
                  </a:solidFill>
                </a:ln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V. Eastern Mediterranean</a:t>
            </a:r>
          </a:p>
        </p:txBody>
      </p:sp>
      <p:grpSp>
        <p:nvGrpSpPr>
          <p:cNvPr id="221" name="Rectangular Callout 9"/>
          <p:cNvGrpSpPr/>
          <p:nvPr/>
        </p:nvGrpSpPr>
        <p:grpSpPr>
          <a:xfrm>
            <a:off x="1698625" y="644524"/>
            <a:ext cx="5275264" cy="2335520"/>
            <a:chOff x="0" y="0"/>
            <a:chExt cx="5275262" cy="2335518"/>
          </a:xfrm>
        </p:grpSpPr>
        <p:sp>
          <p:nvSpPr>
            <p:cNvPr id="219" name="Shape"/>
            <p:cNvSpPr/>
            <p:nvPr/>
          </p:nvSpPr>
          <p:spPr>
            <a:xfrm>
              <a:off x="0" y="0"/>
              <a:ext cx="5275263" cy="2335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5225"/>
                  </a:lnTo>
                  <a:lnTo>
                    <a:pt x="18000" y="15225"/>
                  </a:lnTo>
                  <a:lnTo>
                    <a:pt x="19480" y="21600"/>
                  </a:lnTo>
                  <a:lnTo>
                    <a:pt x="12600" y="15225"/>
                  </a:lnTo>
                  <a:lnTo>
                    <a:pt x="0" y="15225"/>
                  </a:lnTo>
                  <a:lnTo>
                    <a:pt x="0" y="8881"/>
                  </a:lnTo>
                  <a:close/>
                </a:path>
              </a:pathLst>
            </a:custGeom>
            <a:solidFill>
              <a:srgbClr val="FFFF99"/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85000"/>
                </a:lnSpc>
                <a:defRPr sz="40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0" name="Hebrew people are native to Israel and moved around a lot…"/>
            <p:cNvSpPr txBox="1"/>
            <p:nvPr/>
          </p:nvSpPr>
          <p:spPr>
            <a:xfrm>
              <a:off x="0" y="0"/>
              <a:ext cx="5275263" cy="1711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457200" indent="-457200">
                <a:lnSpc>
                  <a:spcPct val="85000"/>
                </a:lnSpc>
                <a:buSzPct val="100000"/>
                <a:buChar char="✓"/>
                <a:defRPr sz="2400"/>
              </a:pPr>
              <a:r>
                <a:t>Hebrew people are native to Israel and moved around a lot</a:t>
              </a:r>
              <a:endParaRPr sz="4000"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>
                <a:lnSpc>
                  <a:spcPct val="85000"/>
                </a:lnSpc>
                <a:buSzPct val="100000"/>
                <a:buChar char="✓"/>
                <a:defRPr sz="2400"/>
              </a:pPr>
              <a:r>
                <a:t>They were founded by </a:t>
              </a:r>
              <a:r>
                <a:rPr u="sng"/>
                <a:t>Abraham</a:t>
              </a:r>
              <a:endParaRPr sz="4000"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>
                <a:lnSpc>
                  <a:spcPct val="85000"/>
                </a:lnSpc>
                <a:buSzPct val="100000"/>
                <a:buChar char="✓"/>
                <a:defRPr sz="2400"/>
              </a:pPr>
              <a:r>
                <a:t>They were enslaved by Egyptians, Babylonians and Assyrians.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2" animBg="1" advAuto="0"/>
      <p:bldP spid="221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6564" y="1985964"/>
            <a:ext cx="8689976" cy="4810126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Rectangle 8"/>
          <p:cNvSpPr txBox="1"/>
          <p:nvPr/>
        </p:nvSpPr>
        <p:spPr>
          <a:xfrm>
            <a:off x="1099859" y="76199"/>
            <a:ext cx="7706282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 b="1" cap="all">
                <a:ln w="8999">
                  <a:solidFill>
                    <a:srgbClr val="BA8C00"/>
                  </a:solidFill>
                </a:ln>
                <a:solidFill>
                  <a:srgbClr val="7B5C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V. Eastern Mediterranean</a:t>
            </a:r>
          </a:p>
        </p:txBody>
      </p:sp>
      <p:grpSp>
        <p:nvGrpSpPr>
          <p:cNvPr id="227" name="Rectangular Callout 9"/>
          <p:cNvGrpSpPr/>
          <p:nvPr/>
        </p:nvGrpSpPr>
        <p:grpSpPr>
          <a:xfrm>
            <a:off x="1698625" y="644526"/>
            <a:ext cx="6575037" cy="3744041"/>
            <a:chOff x="0" y="0"/>
            <a:chExt cx="6575035" cy="3744040"/>
          </a:xfrm>
        </p:grpSpPr>
        <p:sp>
          <p:nvSpPr>
            <p:cNvPr id="225" name="Shape"/>
            <p:cNvSpPr/>
            <p:nvPr/>
          </p:nvSpPr>
          <p:spPr>
            <a:xfrm>
              <a:off x="0" y="0"/>
              <a:ext cx="6575036" cy="3744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330" y="0"/>
                  </a:lnTo>
                  <a:lnTo>
                    <a:pt x="17330" y="10789"/>
                  </a:lnTo>
                  <a:lnTo>
                    <a:pt x="14442" y="10789"/>
                  </a:lnTo>
                  <a:lnTo>
                    <a:pt x="21600" y="21600"/>
                  </a:lnTo>
                  <a:lnTo>
                    <a:pt x="10109" y="10789"/>
                  </a:lnTo>
                  <a:lnTo>
                    <a:pt x="0" y="10789"/>
                  </a:lnTo>
                  <a:lnTo>
                    <a:pt x="0" y="6293"/>
                  </a:lnTo>
                  <a:close/>
                </a:path>
              </a:pathLst>
            </a:custGeom>
            <a:solidFill>
              <a:srgbClr val="FFFF99"/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85000"/>
                </a:lnSpc>
                <a:defRPr sz="2200"/>
              </a:pPr>
              <a:endParaRPr/>
            </a:p>
          </p:txBody>
        </p:sp>
        <p:sp>
          <p:nvSpPr>
            <p:cNvPr id="226" name="After Solomon’s death the Kingdom was divided in two parts.…"/>
            <p:cNvSpPr txBox="1"/>
            <p:nvPr/>
          </p:nvSpPr>
          <p:spPr>
            <a:xfrm>
              <a:off x="0" y="0"/>
              <a:ext cx="5275263" cy="2330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457200" indent="-457200">
                <a:lnSpc>
                  <a:spcPct val="85000"/>
                </a:lnSpc>
                <a:buSzPct val="100000"/>
                <a:buChar char="✓"/>
                <a:defRPr sz="2200"/>
              </a:pPr>
              <a:r>
                <a:t>After Solomon’s death the Kingdom was divided in two parts.</a:t>
              </a:r>
              <a:endParaRPr sz="4000"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>
                <a:lnSpc>
                  <a:spcPct val="85000"/>
                </a:lnSpc>
                <a:buSzPct val="100000"/>
                <a:buChar char="✓"/>
                <a:defRPr sz="2200"/>
              </a:pPr>
              <a:r>
                <a:t>After the Babylonians conquered Judah they made most of the people move to Babylon (Iran/Iraq) for 500 years– this is called the Diaspora</a:t>
              </a:r>
              <a:endParaRPr sz="400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99288" y="1579562"/>
            <a:ext cx="3744913" cy="52816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1" name="Rectangular Callout 11"/>
          <p:cNvGrpSpPr/>
          <p:nvPr/>
        </p:nvGrpSpPr>
        <p:grpSpPr>
          <a:xfrm>
            <a:off x="1568450" y="4479814"/>
            <a:ext cx="7118375" cy="2831576"/>
            <a:chOff x="0" y="0"/>
            <a:chExt cx="7118374" cy="2831574"/>
          </a:xfrm>
        </p:grpSpPr>
        <p:sp>
          <p:nvSpPr>
            <p:cNvPr id="229" name="Shape"/>
            <p:cNvSpPr/>
            <p:nvPr/>
          </p:nvSpPr>
          <p:spPr>
            <a:xfrm>
              <a:off x="0" y="0"/>
              <a:ext cx="7118375" cy="2322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361"/>
                  </a:moveTo>
                  <a:lnTo>
                    <a:pt x="10116" y="9361"/>
                  </a:lnTo>
                  <a:lnTo>
                    <a:pt x="21600" y="0"/>
                  </a:lnTo>
                  <a:lnTo>
                    <a:pt x="14451" y="9361"/>
                  </a:lnTo>
                  <a:lnTo>
                    <a:pt x="17342" y="9361"/>
                  </a:lnTo>
                  <a:lnTo>
                    <a:pt x="17342" y="21600"/>
                  </a:lnTo>
                  <a:lnTo>
                    <a:pt x="0" y="21600"/>
                  </a:lnTo>
                  <a:lnTo>
                    <a:pt x="0" y="11401"/>
                  </a:lnTo>
                  <a:close/>
                </a:path>
              </a:pathLst>
            </a:custGeom>
            <a:solidFill>
              <a:srgbClr val="CCB3FF"/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85000"/>
                </a:lnSpc>
                <a:defRPr sz="40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0" name="Eventually the Jews returned to their homeland.…"/>
            <p:cNvSpPr txBox="1"/>
            <p:nvPr/>
          </p:nvSpPr>
          <p:spPr>
            <a:xfrm>
              <a:off x="0" y="1006584"/>
              <a:ext cx="5715000" cy="18249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457200" indent="-457200">
                <a:lnSpc>
                  <a:spcPct val="85000"/>
                </a:lnSpc>
                <a:buSzPct val="100000"/>
                <a:buChar char="✓"/>
                <a:defRPr sz="2200"/>
              </a:pPr>
              <a:r>
                <a:t>Eventually the Jews returned to their homeland.</a:t>
              </a:r>
              <a:endParaRPr sz="4000"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>
                <a:lnSpc>
                  <a:spcPct val="85000"/>
                </a:lnSpc>
                <a:buSzPct val="100000"/>
                <a:buChar char="✓"/>
                <a:defRPr sz="2200"/>
              </a:pPr>
              <a:r>
                <a:t>Next they were conquered by the Greeks…</a:t>
              </a:r>
              <a:endParaRPr sz="4000"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>
                <a:lnSpc>
                  <a:spcPct val="85000"/>
                </a:lnSpc>
                <a:buSzPct val="100000"/>
                <a:buChar char="✓"/>
                <a:defRPr sz="2200"/>
              </a:pPr>
              <a:r>
                <a:t>Then they were conquered by the Romans… </a:t>
              </a:r>
            </a:p>
          </p:txBody>
        </p:sp>
      </p:grpSp>
      <p:grpSp>
        <p:nvGrpSpPr>
          <p:cNvPr id="234" name="Explosion 2 3"/>
          <p:cNvGrpSpPr/>
          <p:nvPr/>
        </p:nvGrpSpPr>
        <p:grpSpPr>
          <a:xfrm>
            <a:off x="6528312" y="104395"/>
            <a:ext cx="4640826" cy="3001136"/>
            <a:chOff x="0" y="0"/>
            <a:chExt cx="4640825" cy="3001135"/>
          </a:xfrm>
        </p:grpSpPr>
        <p:sp>
          <p:nvSpPr>
            <p:cNvPr id="232" name="Shape"/>
            <p:cNvSpPr/>
            <p:nvPr/>
          </p:nvSpPr>
          <p:spPr>
            <a:xfrm rot="589867">
              <a:off x="164587" y="351217"/>
              <a:ext cx="4311651" cy="2298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62" y="4342"/>
                  </a:moveTo>
                  <a:lnTo>
                    <a:pt x="14790" y="0"/>
                  </a:lnTo>
                  <a:lnTo>
                    <a:pt x="14525" y="5777"/>
                  </a:lnTo>
                  <a:lnTo>
                    <a:pt x="18007" y="3172"/>
                  </a:lnTo>
                  <a:lnTo>
                    <a:pt x="16380" y="6532"/>
                  </a:lnTo>
                  <a:lnTo>
                    <a:pt x="21600" y="6645"/>
                  </a:lnTo>
                  <a:lnTo>
                    <a:pt x="16985" y="9402"/>
                  </a:lnTo>
                  <a:lnTo>
                    <a:pt x="18270" y="11290"/>
                  </a:lnTo>
                  <a:lnTo>
                    <a:pt x="16380" y="12310"/>
                  </a:lnTo>
                  <a:lnTo>
                    <a:pt x="18877" y="15632"/>
                  </a:lnTo>
                  <a:lnTo>
                    <a:pt x="14640" y="14350"/>
                  </a:lnTo>
                  <a:lnTo>
                    <a:pt x="14942" y="17370"/>
                  </a:lnTo>
                  <a:lnTo>
                    <a:pt x="12180" y="15935"/>
                  </a:lnTo>
                  <a:lnTo>
                    <a:pt x="11612" y="18842"/>
                  </a:lnTo>
                  <a:lnTo>
                    <a:pt x="9872" y="17370"/>
                  </a:lnTo>
                  <a:lnTo>
                    <a:pt x="8700" y="19712"/>
                  </a:lnTo>
                  <a:lnTo>
                    <a:pt x="7527" y="18125"/>
                  </a:lnTo>
                  <a:lnTo>
                    <a:pt x="4917" y="21600"/>
                  </a:lnTo>
                  <a:lnTo>
                    <a:pt x="4805" y="18240"/>
                  </a:lnTo>
                  <a:lnTo>
                    <a:pt x="1285" y="17825"/>
                  </a:lnTo>
                  <a:lnTo>
                    <a:pt x="3330" y="15370"/>
                  </a:lnTo>
                  <a:lnTo>
                    <a:pt x="0" y="12877"/>
                  </a:lnTo>
                  <a:lnTo>
                    <a:pt x="3935" y="11592"/>
                  </a:lnTo>
                  <a:lnTo>
                    <a:pt x="1172" y="8270"/>
                  </a:lnTo>
                  <a:lnTo>
                    <a:pt x="5372" y="7817"/>
                  </a:lnTo>
                  <a:lnTo>
                    <a:pt x="4502" y="3625"/>
                  </a:lnTo>
                  <a:lnTo>
                    <a:pt x="8550" y="6382"/>
                  </a:lnTo>
                  <a:lnTo>
                    <a:pt x="9722" y="1887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3" name="Jews have been slaves more than any other people ever!"/>
            <p:cNvSpPr txBox="1"/>
            <p:nvPr/>
          </p:nvSpPr>
          <p:spPr>
            <a:xfrm rot="589867">
              <a:off x="1216298" y="1001363"/>
              <a:ext cx="1850019" cy="1209041"/>
            </a:xfrm>
            <a:prstGeom prst="rect">
              <a:avLst/>
            </a:prstGeom>
            <a:ln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19" tIns="45719" rIns="45719" bIns="45719" numCol="1" anchor="t">
              <a:spAutoFit/>
            </a:bodyPr>
            <a:lstStyle/>
            <a:p>
              <a:r>
                <a:t>Jews have been slaves more than any other people ever!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1" animBg="1" advAuto="0"/>
      <p:bldP spid="228" grpId="3" animBg="1" advAuto="0"/>
      <p:bldP spid="231" grpId="2" animBg="1" advAuto="0"/>
      <p:bldP spid="234" grpId="4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1703388" y="1395412"/>
            <a:ext cx="5719763" cy="487680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 sz="3200"/>
            </a:pPr>
            <a:r>
              <a:t>The Romans occupied Israel until 70 CE when they finally expelled the Jews.</a:t>
            </a:r>
          </a:p>
          <a:p>
            <a:pPr>
              <a:defRPr sz="3200"/>
            </a:pPr>
            <a:r>
              <a:t>The Jews travelled all over the world not having a country of their own for the next 1800 years until just after the second world war when the nation of Israel was reformed in Palestine. (1948).</a:t>
            </a:r>
          </a:p>
        </p:txBody>
      </p:sp>
      <p:pic>
        <p:nvPicPr>
          <p:cNvPr id="23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34714">
            <a:off x="7166968" y="336521"/>
            <a:ext cx="3248026" cy="2466976"/>
          </a:xfrm>
          <a:prstGeom prst="rect">
            <a:avLst/>
          </a:prstGeom>
          <a:ln w="88900" cap="sq">
            <a:solidFill>
              <a:srgbClr val="000000"/>
            </a:solidFill>
            <a:miter/>
          </a:ln>
        </p:spPr>
      </p:pic>
      <p:sp>
        <p:nvSpPr>
          <p:cNvPr id="238" name="Rectangle 5"/>
          <p:cNvSpPr txBox="1"/>
          <p:nvPr/>
        </p:nvSpPr>
        <p:spPr>
          <a:xfrm>
            <a:off x="1099859" y="76199"/>
            <a:ext cx="7706282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 b="1" cap="all">
                <a:ln w="8999">
                  <a:solidFill>
                    <a:srgbClr val="000000"/>
                  </a:solidFill>
                </a:ln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V. Eastern Mediterranean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1" build="p" animBg="1" advAuto="0"/>
      <p:bldP spid="237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8" name="Rectangular Callout 4"/>
          <p:cNvGrpSpPr/>
          <p:nvPr/>
        </p:nvGrpSpPr>
        <p:grpSpPr>
          <a:xfrm>
            <a:off x="1675102" y="3541395"/>
            <a:ext cx="6479596" cy="3156526"/>
            <a:chOff x="0" y="0"/>
            <a:chExt cx="6479595" cy="3156525"/>
          </a:xfrm>
        </p:grpSpPr>
        <p:sp>
          <p:nvSpPr>
            <p:cNvPr id="116" name="Shape"/>
            <p:cNvSpPr/>
            <p:nvPr/>
          </p:nvSpPr>
          <p:spPr>
            <a:xfrm>
              <a:off x="0" y="0"/>
              <a:ext cx="6479595" cy="3007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387"/>
                  </a:moveTo>
                  <a:lnTo>
                    <a:pt x="12600" y="10387"/>
                  </a:lnTo>
                  <a:lnTo>
                    <a:pt x="21411" y="0"/>
                  </a:lnTo>
                  <a:lnTo>
                    <a:pt x="18000" y="10387"/>
                  </a:lnTo>
                  <a:lnTo>
                    <a:pt x="21600" y="10387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2255"/>
                  </a:lnTo>
                  <a:close/>
                </a:path>
              </a:pathLst>
            </a:custGeom>
            <a:solidFill>
              <a:srgbClr val="FFFF99"/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85000"/>
                </a:lnSpc>
                <a:defRPr sz="40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7" name="Mesopotamia means   “land between the rivers” &amp; is  often called the “Fertile Crescent”  or as the “Cradle of Civilization”"/>
            <p:cNvSpPr txBox="1"/>
            <p:nvPr/>
          </p:nvSpPr>
          <p:spPr>
            <a:xfrm>
              <a:off x="0" y="1446198"/>
              <a:ext cx="6479595" cy="1710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457200" indent="-457200">
                <a:lnSpc>
                  <a:spcPct val="85000"/>
                </a:lnSpc>
                <a:buSzPct val="100000"/>
                <a:buChar char="✓"/>
                <a:defRPr sz="2800"/>
              </a:pPr>
              <a:r>
                <a:t>Mesopotamia means  </a:t>
              </a:r>
              <a:br/>
              <a:r>
                <a:t>“land between the rivers” &amp; is </a:t>
              </a:r>
              <a:br/>
              <a:r>
                <a:t>often called the “</a:t>
              </a:r>
              <a:r>
                <a:rPr u="sng"/>
                <a:t>Fertile Crescent</a:t>
              </a:r>
              <a:r>
                <a:t>” </a:t>
              </a:r>
              <a:br/>
              <a:r>
                <a:t>or as the “</a:t>
              </a:r>
              <a:r>
                <a:rPr u="sng"/>
                <a:t>Cradle of Civilization</a:t>
              </a:r>
              <a:r>
                <a:t>”</a:t>
              </a:r>
            </a:p>
          </p:txBody>
        </p:sp>
      </p:grpSp>
      <p:sp>
        <p:nvSpPr>
          <p:cNvPr id="119" name="Rectangle 6"/>
          <p:cNvSpPr txBox="1"/>
          <p:nvPr/>
        </p:nvSpPr>
        <p:spPr>
          <a:xfrm>
            <a:off x="1291171" y="883761"/>
            <a:ext cx="4328379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 b="1" cap="all">
                <a:ln w="8999">
                  <a:solidFill>
                    <a:srgbClr val="000000"/>
                  </a:solidFill>
                </a:ln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I. Mesopotamia</a:t>
            </a:r>
          </a:p>
        </p:txBody>
      </p:sp>
      <p:grpSp>
        <p:nvGrpSpPr>
          <p:cNvPr id="122" name="Rectangular Callout 5"/>
          <p:cNvGrpSpPr/>
          <p:nvPr/>
        </p:nvGrpSpPr>
        <p:grpSpPr>
          <a:xfrm>
            <a:off x="1533811" y="3598418"/>
            <a:ext cx="6066682" cy="1332153"/>
            <a:chOff x="0" y="0"/>
            <a:chExt cx="6066680" cy="1332151"/>
          </a:xfrm>
        </p:grpSpPr>
        <p:sp>
          <p:nvSpPr>
            <p:cNvPr id="120" name="Shape"/>
            <p:cNvSpPr/>
            <p:nvPr/>
          </p:nvSpPr>
          <p:spPr>
            <a:xfrm>
              <a:off x="0" y="0"/>
              <a:ext cx="6066681" cy="122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08"/>
                  </a:moveTo>
                  <a:lnTo>
                    <a:pt x="16079" y="408"/>
                  </a:lnTo>
                  <a:lnTo>
                    <a:pt x="16079" y="3940"/>
                  </a:lnTo>
                  <a:lnTo>
                    <a:pt x="21600" y="0"/>
                  </a:lnTo>
                  <a:lnTo>
                    <a:pt x="16079" y="9238"/>
                  </a:lnTo>
                  <a:lnTo>
                    <a:pt x="16079" y="21600"/>
                  </a:lnTo>
                  <a:lnTo>
                    <a:pt x="0" y="21600"/>
                  </a:lnTo>
                  <a:lnTo>
                    <a:pt x="0" y="3940"/>
                  </a:lnTo>
                  <a:close/>
                </a:path>
              </a:pathLst>
            </a:custGeom>
            <a:solidFill>
              <a:srgbClr val="FFFF99"/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85000"/>
                </a:lnSpc>
                <a:defRPr sz="40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1" name="The first civilization began in an area known as Mesopotamia"/>
            <p:cNvSpPr txBox="1"/>
            <p:nvPr/>
          </p:nvSpPr>
          <p:spPr>
            <a:xfrm>
              <a:off x="0" y="23208"/>
              <a:ext cx="4515983" cy="13089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457200" indent="-457200">
                <a:lnSpc>
                  <a:spcPct val="85000"/>
                </a:lnSpc>
                <a:buSzPct val="100000"/>
                <a:buChar char="✓"/>
                <a:defRPr sz="2800"/>
              </a:pPr>
              <a:r>
                <a:t>The first civilization began in an area known as </a:t>
              </a:r>
              <a:r>
                <a:rPr u="sng"/>
                <a:t>Mesopotamia </a:t>
              </a:r>
            </a:p>
          </p:txBody>
        </p:sp>
      </p:grpSp>
      <p:pic>
        <p:nvPicPr>
          <p:cNvPr id="12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39889" y="1465262"/>
            <a:ext cx="4645026" cy="2057401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grpSp>
        <p:nvGrpSpPr>
          <p:cNvPr id="126" name="Rectangular Callout 7"/>
          <p:cNvGrpSpPr/>
          <p:nvPr/>
        </p:nvGrpSpPr>
        <p:grpSpPr>
          <a:xfrm>
            <a:off x="4678364" y="807266"/>
            <a:ext cx="6130926" cy="2069523"/>
            <a:chOff x="0" y="0"/>
            <a:chExt cx="6130925" cy="2069522"/>
          </a:xfrm>
        </p:grpSpPr>
        <p:sp>
          <p:nvSpPr>
            <p:cNvPr id="124" name="Shape"/>
            <p:cNvSpPr/>
            <p:nvPr/>
          </p:nvSpPr>
          <p:spPr>
            <a:xfrm>
              <a:off x="0" y="0"/>
              <a:ext cx="6130926" cy="2069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3119"/>
                  </a:lnTo>
                  <a:lnTo>
                    <a:pt x="18000" y="13119"/>
                  </a:lnTo>
                  <a:lnTo>
                    <a:pt x="11104" y="21600"/>
                  </a:lnTo>
                  <a:lnTo>
                    <a:pt x="12600" y="13119"/>
                  </a:lnTo>
                  <a:lnTo>
                    <a:pt x="0" y="13119"/>
                  </a:lnTo>
                  <a:lnTo>
                    <a:pt x="0" y="7653"/>
                  </a:lnTo>
                  <a:close/>
                </a:path>
              </a:pathLst>
            </a:custGeom>
            <a:solidFill>
              <a:srgbClr val="FFCCFF"/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85000"/>
                </a:lnSpc>
                <a:defRPr sz="40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5" name="The Tigris and Euphrates Rivers flooded once per year, leaving behind fertile soil ideal for farming"/>
            <p:cNvSpPr txBox="1"/>
            <p:nvPr/>
          </p:nvSpPr>
          <p:spPr>
            <a:xfrm>
              <a:off x="0" y="0"/>
              <a:ext cx="6130925" cy="1257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457200" indent="-457200">
                <a:lnSpc>
                  <a:spcPct val="85000"/>
                </a:lnSpc>
                <a:buSzPct val="100000"/>
                <a:buChar char="✓"/>
                <a:defRPr sz="2800"/>
              </a:pPr>
              <a:r>
                <a:t>The </a:t>
              </a:r>
              <a:r>
                <a:rPr u="sng"/>
                <a:t>Tigris</a:t>
              </a:r>
              <a:r>
                <a:t> and </a:t>
              </a:r>
              <a:r>
                <a:rPr u="sng"/>
                <a:t>Euphrates</a:t>
              </a:r>
              <a:r>
                <a:t> Rivers flooded once per year, leaving behind fertile soil ideal for farming </a:t>
              </a:r>
            </a:p>
          </p:txBody>
        </p:sp>
      </p:grpSp>
      <p:sp>
        <p:nvSpPr>
          <p:cNvPr id="127" name="Rectangle 8"/>
          <p:cNvSpPr/>
          <p:nvPr/>
        </p:nvSpPr>
        <p:spPr>
          <a:xfrm>
            <a:off x="10414000" y="6234114"/>
            <a:ext cx="551964" cy="399416"/>
          </a:xfrm>
          <a:prstGeom prst="rect">
            <a:avLst/>
          </a:prstGeom>
          <a:solidFill>
            <a:srgbClr val="B7FFB7"/>
          </a:solidFill>
          <a:ln w="28575">
            <a:solidFill>
              <a:srgbClr val="404040"/>
            </a:solidFill>
          </a:ln>
        </p:spPr>
        <p:txBody>
          <a:bodyPr wrap="none" lIns="45719" rIns="45719">
            <a:spAutoFit/>
          </a:bodyPr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4" animBg="1" advAuto="0"/>
      <p:bldP spid="122" grpId="3" animBg="1" advAuto="0"/>
      <p:bldP spid="123" grpId="2" animBg="1" advAuto="0"/>
      <p:bldP spid="126" grpId="1" animBg="1" advAuto="0"/>
      <p:bldP spid="127" grpId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2" name="Rectangular Callout 4"/>
          <p:cNvGrpSpPr/>
          <p:nvPr/>
        </p:nvGrpSpPr>
        <p:grpSpPr>
          <a:xfrm>
            <a:off x="4533900" y="4194071"/>
            <a:ext cx="5715000" cy="2497560"/>
            <a:chOff x="0" y="0"/>
            <a:chExt cx="5715000" cy="2497559"/>
          </a:xfrm>
        </p:grpSpPr>
        <p:sp>
          <p:nvSpPr>
            <p:cNvPr id="130" name="Shape"/>
            <p:cNvSpPr/>
            <p:nvPr/>
          </p:nvSpPr>
          <p:spPr>
            <a:xfrm>
              <a:off x="0" y="0"/>
              <a:ext cx="5715000" cy="1990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52"/>
                  </a:moveTo>
                  <a:lnTo>
                    <a:pt x="12600" y="10852"/>
                  </a:lnTo>
                  <a:lnTo>
                    <a:pt x="16749" y="0"/>
                  </a:lnTo>
                  <a:lnTo>
                    <a:pt x="18000" y="10852"/>
                  </a:lnTo>
                  <a:lnTo>
                    <a:pt x="21600" y="10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2644"/>
                  </a:lnTo>
                  <a:close/>
                </a:path>
              </a:pathLst>
            </a:custGeom>
            <a:solidFill>
              <a:srgbClr val="CCB3FF"/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lnSpc>
                  <a:spcPct val="85000"/>
                </a:lnSpc>
                <a:defRPr sz="40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1" name="The first civilization developed in the Fertile Crescent: Sumer"/>
            <p:cNvSpPr txBox="1"/>
            <p:nvPr/>
          </p:nvSpPr>
          <p:spPr>
            <a:xfrm>
              <a:off x="0" y="1000229"/>
              <a:ext cx="5715000" cy="1497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85000"/>
                </a:lnSpc>
                <a:defRPr sz="3400"/>
              </a:pPr>
              <a:r>
                <a:t>The first civilization developed in the Fertile Crescent: </a:t>
              </a:r>
              <a:r>
                <a:rPr u="sng"/>
                <a:t>Sumer</a:t>
              </a:r>
            </a:p>
          </p:txBody>
        </p:sp>
      </p:grpSp>
      <p:sp>
        <p:nvSpPr>
          <p:cNvPr id="133" name="Rectangle 8"/>
          <p:cNvSpPr txBox="1"/>
          <p:nvPr/>
        </p:nvSpPr>
        <p:spPr>
          <a:xfrm>
            <a:off x="1595971" y="979724"/>
            <a:ext cx="4328379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 b="1" cap="all">
                <a:ln w="8999">
                  <a:solidFill>
                    <a:srgbClr val="000000"/>
                  </a:solidFill>
                </a:ln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I. Mesopotamia</a:t>
            </a:r>
          </a:p>
        </p:txBody>
      </p:sp>
      <p:grpSp>
        <p:nvGrpSpPr>
          <p:cNvPr id="136" name="Rectangular Callout 9"/>
          <p:cNvGrpSpPr/>
          <p:nvPr/>
        </p:nvGrpSpPr>
        <p:grpSpPr>
          <a:xfrm>
            <a:off x="1792288" y="1976438"/>
            <a:ext cx="4766615" cy="1934659"/>
            <a:chOff x="0" y="0"/>
            <a:chExt cx="4766614" cy="1934658"/>
          </a:xfrm>
        </p:grpSpPr>
        <p:sp>
          <p:nvSpPr>
            <p:cNvPr id="134" name="Shape"/>
            <p:cNvSpPr/>
            <p:nvPr/>
          </p:nvSpPr>
          <p:spPr>
            <a:xfrm>
              <a:off x="0" y="0"/>
              <a:ext cx="4766615" cy="1934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193" y="0"/>
                  </a:lnTo>
                  <a:lnTo>
                    <a:pt x="20193" y="13275"/>
                  </a:lnTo>
                  <a:lnTo>
                    <a:pt x="16827" y="13275"/>
                  </a:lnTo>
                  <a:lnTo>
                    <a:pt x="21600" y="21600"/>
                  </a:lnTo>
                  <a:lnTo>
                    <a:pt x="11779" y="13275"/>
                  </a:lnTo>
                  <a:lnTo>
                    <a:pt x="0" y="13275"/>
                  </a:lnTo>
                  <a:lnTo>
                    <a:pt x="0" y="7744"/>
                  </a:lnTo>
                  <a:close/>
                </a:path>
              </a:pathLst>
            </a:custGeom>
            <a:solidFill>
              <a:srgbClr val="FFFF99"/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85000"/>
                </a:lnSpc>
                <a:defRPr sz="2800" u="sng"/>
              </a:pPr>
              <a:endParaRPr/>
            </a:p>
          </p:txBody>
        </p:sp>
        <p:sp>
          <p:nvSpPr>
            <p:cNvPr id="135" name="Using Cuneiform writing, Sumerians analyzed astronomy and numbers"/>
            <p:cNvSpPr txBox="1"/>
            <p:nvPr/>
          </p:nvSpPr>
          <p:spPr>
            <a:xfrm>
              <a:off x="0" y="0"/>
              <a:ext cx="4456113" cy="1257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457200" indent="-457200">
                <a:lnSpc>
                  <a:spcPct val="85000"/>
                </a:lnSpc>
                <a:buSzPct val="100000"/>
                <a:buChar char="✓"/>
                <a:defRPr sz="2800"/>
              </a:pPr>
              <a:r>
                <a:t>Using </a:t>
              </a:r>
              <a:r>
                <a:rPr u="sng"/>
                <a:t>Cuneiform</a:t>
              </a:r>
              <a:r>
                <a:t> writing, Sumerians analyzed astronomy and numbers</a:t>
              </a:r>
            </a:p>
          </p:txBody>
        </p:sp>
      </p:grpSp>
      <p:grpSp>
        <p:nvGrpSpPr>
          <p:cNvPr id="139" name="Rectangular Callout 10"/>
          <p:cNvGrpSpPr/>
          <p:nvPr/>
        </p:nvGrpSpPr>
        <p:grpSpPr>
          <a:xfrm>
            <a:off x="1782762" y="3291840"/>
            <a:ext cx="5827589" cy="1797364"/>
            <a:chOff x="241300" y="967740"/>
            <a:chExt cx="5827587" cy="1797363"/>
          </a:xfrm>
        </p:grpSpPr>
        <p:sp>
          <p:nvSpPr>
            <p:cNvPr id="137" name="Shape"/>
            <p:cNvSpPr/>
            <p:nvPr/>
          </p:nvSpPr>
          <p:spPr>
            <a:xfrm>
              <a:off x="241300" y="967740"/>
              <a:ext cx="5827587" cy="1797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641" y="0"/>
                  </a:lnTo>
                  <a:lnTo>
                    <a:pt x="18641" y="16254"/>
                  </a:lnTo>
                  <a:lnTo>
                    <a:pt x="15534" y="16254"/>
                  </a:lnTo>
                  <a:lnTo>
                    <a:pt x="21600" y="21600"/>
                  </a:lnTo>
                  <a:lnTo>
                    <a:pt x="10874" y="16254"/>
                  </a:lnTo>
                  <a:lnTo>
                    <a:pt x="0" y="16254"/>
                  </a:lnTo>
                  <a:lnTo>
                    <a:pt x="0" y="9482"/>
                  </a:lnTo>
                  <a:close/>
                </a:path>
              </a:pathLst>
            </a:custGeom>
            <a:solidFill>
              <a:srgbClr val="D9D9D9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800"/>
              </a:pPr>
              <a:endParaRPr/>
            </a:p>
          </p:txBody>
        </p:sp>
        <p:sp>
          <p:nvSpPr>
            <p:cNvPr id="138" name="Sumerians wrote the 1st epic of history – The Epic of Gilgamesh"/>
            <p:cNvSpPr txBox="1"/>
            <p:nvPr/>
          </p:nvSpPr>
          <p:spPr>
            <a:xfrm>
              <a:off x="241300" y="977900"/>
              <a:ext cx="5029201" cy="1386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457200" indent="-457200">
                <a:buSzPct val="100000"/>
                <a:buChar char="✓"/>
                <a:defRPr sz="2800" b="1" u="sng">
                  <a:latin typeface="+mj-lt"/>
                  <a:ea typeface="+mj-ea"/>
                  <a:cs typeface="+mj-cs"/>
                  <a:sym typeface="Helvetica"/>
                </a:defRPr>
              </a:pPr>
              <a:r>
                <a:rPr dirty="0"/>
                <a:t>Sumerians</a:t>
              </a:r>
              <a:r>
                <a:rPr b="0" u="none" dirty="0">
                  <a:latin typeface="+mn-lt"/>
                  <a:ea typeface="+mn-ea"/>
                  <a:cs typeface="+mn-cs"/>
                  <a:sym typeface="Calibri"/>
                </a:rPr>
                <a:t> wrote the 1</a:t>
              </a:r>
              <a:r>
                <a:rPr b="0" u="none" baseline="30000" dirty="0">
                  <a:latin typeface="+mn-lt"/>
                  <a:ea typeface="+mn-ea"/>
                  <a:cs typeface="+mn-cs"/>
                  <a:sym typeface="Calibri"/>
                </a:rPr>
                <a:t>st</a:t>
              </a:r>
              <a:r>
                <a:rPr b="0" u="none" dirty="0">
                  <a:latin typeface="+mn-lt"/>
                  <a:ea typeface="+mn-ea"/>
                  <a:cs typeface="+mn-cs"/>
                  <a:sym typeface="Calibri"/>
                </a:rPr>
                <a:t> epic of history – </a:t>
              </a:r>
              <a:r>
                <a:rPr b="0" i="1" dirty="0"/>
                <a:t>The Epic of Gilgamesh</a:t>
              </a:r>
            </a:p>
          </p:txBody>
        </p:sp>
      </p:grpSp>
      <p:pic>
        <p:nvPicPr>
          <p:cNvPr id="14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15200" y="208792"/>
            <a:ext cx="3156238" cy="3570789"/>
          </a:xfrm>
          <a:prstGeom prst="rect">
            <a:avLst/>
          </a:prstGeom>
          <a:ln w="88900" cap="sq">
            <a:solidFill>
              <a:srgbClr val="000000"/>
            </a:solidFill>
            <a:miter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822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22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2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2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1" animBg="1" advAuto="0"/>
      <p:bldP spid="136" grpId="2" animBg="1" advAuto="0"/>
      <p:bldP spid="139" grpId="3" animBg="1" advAuto="0"/>
      <p:bldP spid="140" grpId="4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0"/>
            <a:ext cx="9220200" cy="692308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5" name="Rectangular Callout 14"/>
          <p:cNvGrpSpPr/>
          <p:nvPr/>
        </p:nvGrpSpPr>
        <p:grpSpPr>
          <a:xfrm>
            <a:off x="3605479" y="1524000"/>
            <a:ext cx="6924410" cy="1675707"/>
            <a:chOff x="0" y="0"/>
            <a:chExt cx="6924408" cy="1675706"/>
          </a:xfrm>
        </p:grpSpPr>
        <p:sp>
          <p:nvSpPr>
            <p:cNvPr id="143" name="Shape"/>
            <p:cNvSpPr/>
            <p:nvPr/>
          </p:nvSpPr>
          <p:spPr>
            <a:xfrm>
              <a:off x="-1" y="0"/>
              <a:ext cx="6924410" cy="1675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18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6818" y="21600"/>
                  </a:lnTo>
                  <a:lnTo>
                    <a:pt x="6818" y="9000"/>
                  </a:lnTo>
                  <a:lnTo>
                    <a:pt x="0" y="5588"/>
                  </a:lnTo>
                  <a:lnTo>
                    <a:pt x="6818" y="3600"/>
                  </a:lnTo>
                  <a:close/>
                </a:path>
              </a:pathLst>
            </a:custGeom>
            <a:solidFill>
              <a:srgbClr val="FFFF99"/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85000"/>
                </a:lnSpc>
                <a:defRPr sz="40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4" name="The 1st empire of Mesopotamia was the Akkadian Empire – founded in 2300 BC"/>
            <p:cNvSpPr txBox="1"/>
            <p:nvPr/>
          </p:nvSpPr>
          <p:spPr>
            <a:xfrm>
              <a:off x="2185720" y="0"/>
              <a:ext cx="4738689" cy="1624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457200" indent="-457200">
                <a:lnSpc>
                  <a:spcPct val="85000"/>
                </a:lnSpc>
                <a:buSzPct val="100000"/>
                <a:buChar char="✓"/>
                <a:defRPr sz="2800"/>
              </a:pPr>
              <a:r>
                <a:t>The 1st empire of Mesopotamia was the </a:t>
              </a:r>
              <a:r>
                <a:rPr b="1" u="sng">
                  <a:latin typeface="+mj-lt"/>
                  <a:ea typeface="+mj-ea"/>
                  <a:cs typeface="+mj-cs"/>
                  <a:sym typeface="Helvetica"/>
                </a:rPr>
                <a:t>Akkadian Empire – </a:t>
              </a:r>
              <a:r>
                <a:rPr u="sng"/>
                <a:t>founded in 2300 BC</a:t>
              </a:r>
            </a:p>
          </p:txBody>
        </p:sp>
      </p:grpSp>
      <p:sp>
        <p:nvSpPr>
          <p:cNvPr id="146" name="Rectangle 5"/>
          <p:cNvSpPr txBox="1"/>
          <p:nvPr/>
        </p:nvSpPr>
        <p:spPr>
          <a:xfrm>
            <a:off x="1354669" y="216320"/>
            <a:ext cx="4328379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 b="1" cap="all">
                <a:ln w="8999">
                  <a:solidFill>
                    <a:srgbClr val="000000"/>
                  </a:solidFill>
                </a:ln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i. mesopotamia</a:t>
            </a:r>
          </a:p>
        </p:txBody>
      </p:sp>
      <p:grpSp>
        <p:nvGrpSpPr>
          <p:cNvPr id="149" name="Rectangular Callout 6"/>
          <p:cNvGrpSpPr/>
          <p:nvPr/>
        </p:nvGrpSpPr>
        <p:grpSpPr>
          <a:xfrm>
            <a:off x="3662877" y="1983468"/>
            <a:ext cx="6700324" cy="4932953"/>
            <a:chOff x="0" y="0"/>
            <a:chExt cx="6700322" cy="4932951"/>
          </a:xfrm>
        </p:grpSpPr>
        <p:sp>
          <p:nvSpPr>
            <p:cNvPr id="147" name="Shape"/>
            <p:cNvSpPr/>
            <p:nvPr/>
          </p:nvSpPr>
          <p:spPr>
            <a:xfrm>
              <a:off x="0" y="0"/>
              <a:ext cx="6700323" cy="4645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76" y="10263"/>
                  </a:moveTo>
                  <a:lnTo>
                    <a:pt x="6247" y="10263"/>
                  </a:lnTo>
                  <a:lnTo>
                    <a:pt x="0" y="0"/>
                  </a:lnTo>
                  <a:lnTo>
                    <a:pt x="10853" y="10263"/>
                  </a:lnTo>
                  <a:lnTo>
                    <a:pt x="21600" y="10263"/>
                  </a:lnTo>
                  <a:lnTo>
                    <a:pt x="21600" y="21600"/>
                  </a:lnTo>
                  <a:lnTo>
                    <a:pt x="3176" y="21600"/>
                  </a:lnTo>
                  <a:lnTo>
                    <a:pt x="3176" y="12153"/>
                  </a:lnTo>
                  <a:close/>
                </a:path>
              </a:pathLst>
            </a:custGeom>
            <a:solidFill>
              <a:srgbClr val="CCB3FF"/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85000"/>
                </a:lnSpc>
                <a:defRPr sz="40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8" name="7,000 texts  are found from the Akkadian Empire.…"/>
            <p:cNvSpPr txBox="1"/>
            <p:nvPr/>
          </p:nvSpPr>
          <p:spPr>
            <a:xfrm>
              <a:off x="985322" y="2207531"/>
              <a:ext cx="5715001" cy="27254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457200" indent="-457200">
                <a:lnSpc>
                  <a:spcPct val="85000"/>
                </a:lnSpc>
                <a:buSzPct val="100000"/>
                <a:buChar char="✓"/>
                <a:defRPr sz="2800"/>
              </a:pPr>
              <a:r>
                <a:t>7,000 texts  are found from the Akkadian Empire.</a:t>
              </a:r>
              <a:endParaRPr sz="4000"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>
                <a:lnSpc>
                  <a:spcPct val="85000"/>
                </a:lnSpc>
                <a:buSzPct val="100000"/>
                <a:buChar char="✓"/>
                <a:defRPr sz="2800"/>
              </a:pPr>
              <a:r>
                <a:t>This ancient empire is mention in the Old Testament of the Bible.</a:t>
              </a:r>
              <a:endParaRPr sz="4000"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>
                <a:lnSpc>
                  <a:spcPct val="85000"/>
                </a:lnSpc>
                <a:buSzPct val="100000"/>
                <a:buChar char="✓"/>
                <a:defRPr sz="2800"/>
              </a:pPr>
              <a:r>
                <a:t>Reached its height under </a:t>
              </a:r>
              <a:r>
                <a:rPr b="1" u="sng">
                  <a:latin typeface="+mj-lt"/>
                  <a:ea typeface="+mj-ea"/>
                  <a:cs typeface="+mj-cs"/>
                  <a:sym typeface="Helvetica"/>
                </a:rPr>
                <a:t>Sargon the Great</a:t>
              </a:r>
              <a:r>
                <a:t> – 2330 BC</a:t>
              </a:r>
            </a:p>
          </p:txBody>
        </p:sp>
      </p:grpSp>
      <p:pic>
        <p:nvPicPr>
          <p:cNvPr id="15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28775" y="2362200"/>
            <a:ext cx="2246315" cy="4267200"/>
          </a:xfrm>
          <a:prstGeom prst="rect">
            <a:avLst/>
          </a:prstGeom>
          <a:ln w="127000" cap="sq">
            <a:solidFill>
              <a:srgbClr val="000000"/>
            </a:solidFill>
            <a:miter/>
          </a:ln>
          <a:effectLst>
            <a:outerShdw blurRad="63500" dist="50800" dir="2700000" rotWithShape="0">
              <a:srgbClr val="000000">
                <a:alpha val="40000"/>
              </a:srgbClr>
            </a:outerShdw>
          </a:effectLst>
        </p:spPr>
      </p:pic>
      <p:sp>
        <p:nvSpPr>
          <p:cNvPr id="151" name="Straight Arrow Connector 4"/>
          <p:cNvSpPr/>
          <p:nvPr/>
        </p:nvSpPr>
        <p:spPr>
          <a:xfrm flipH="1" flipV="1">
            <a:off x="3657599" y="5715000"/>
            <a:ext cx="1600201" cy="45720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1" animBg="1" advAuto="0"/>
      <p:bldP spid="149" grpId="2" animBg="1" advAuto="0"/>
      <p:bldP spid="150" grpId="3" animBg="1" advAuto="0"/>
      <p:bldP spid="151" grpId="4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0"/>
            <a:ext cx="9220200" cy="692308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6" name="Rectangular Callout 1"/>
          <p:cNvGrpSpPr/>
          <p:nvPr/>
        </p:nvGrpSpPr>
        <p:grpSpPr>
          <a:xfrm>
            <a:off x="3482306" y="1931138"/>
            <a:ext cx="6957094" cy="5761253"/>
            <a:chOff x="0" y="0"/>
            <a:chExt cx="6957093" cy="5761251"/>
          </a:xfrm>
        </p:grpSpPr>
        <p:sp>
          <p:nvSpPr>
            <p:cNvPr id="154" name="Shape"/>
            <p:cNvSpPr/>
            <p:nvPr/>
          </p:nvSpPr>
          <p:spPr>
            <a:xfrm>
              <a:off x="0" y="0"/>
              <a:ext cx="6957094" cy="483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986" y="6033"/>
                  </a:moveTo>
                  <a:lnTo>
                    <a:pt x="8588" y="6033"/>
                  </a:lnTo>
                  <a:lnTo>
                    <a:pt x="0" y="0"/>
                  </a:lnTo>
                  <a:lnTo>
                    <a:pt x="12492" y="6033"/>
                  </a:lnTo>
                  <a:lnTo>
                    <a:pt x="21600" y="6033"/>
                  </a:lnTo>
                  <a:lnTo>
                    <a:pt x="21600" y="21600"/>
                  </a:lnTo>
                  <a:lnTo>
                    <a:pt x="5986" y="21600"/>
                  </a:lnTo>
                  <a:lnTo>
                    <a:pt x="5986" y="8628"/>
                  </a:lnTo>
                  <a:close/>
                </a:path>
              </a:pathLst>
            </a:custGeom>
            <a:solidFill>
              <a:srgbClr val="D9D9D9"/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800"/>
              </a:pPr>
              <a:endParaRPr/>
            </a:p>
          </p:txBody>
        </p:sp>
        <p:sp>
          <p:nvSpPr>
            <p:cNvPr id="155" name="Babylonian Empire included Hammurabi and his Law code.…"/>
            <p:cNvSpPr txBox="1"/>
            <p:nvPr/>
          </p:nvSpPr>
          <p:spPr>
            <a:xfrm>
              <a:off x="1927893" y="1351811"/>
              <a:ext cx="5029201" cy="440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457200" indent="-457200">
                <a:buSzPct val="100000"/>
                <a:buChar char="✓"/>
                <a:defRPr sz="2800" b="1" u="sng">
                  <a:latin typeface="+mj-lt"/>
                  <a:ea typeface="+mj-ea"/>
                  <a:cs typeface="+mj-cs"/>
                  <a:sym typeface="Helvetica"/>
                </a:defRPr>
              </a:pPr>
              <a:r>
                <a:t>Babylonian</a:t>
              </a:r>
              <a:r>
                <a:rPr b="0" u="none">
                  <a:latin typeface="+mn-lt"/>
                  <a:ea typeface="+mn-ea"/>
                  <a:cs typeface="+mn-cs"/>
                  <a:sym typeface="Calibri"/>
                </a:rPr>
                <a:t> Empire included Hammurabi and his Law code.</a:t>
              </a:r>
            </a:p>
            <a:p>
              <a:pPr marL="457200" indent="-457200">
                <a:buSzPct val="100000"/>
                <a:buChar char="✓"/>
                <a:defRPr sz="2800" u="sng"/>
              </a:pPr>
              <a:r>
                <a:t>Hammurabi’s Code</a:t>
              </a:r>
              <a:r>
                <a:rPr u="none"/>
                <a:t> had 282 laws based on justice &amp; retaliation (an eye for an eye)</a:t>
              </a:r>
            </a:p>
            <a:p>
              <a:pPr marL="457200" indent="-457200">
                <a:buSzPct val="100000"/>
                <a:buChar char="✓"/>
                <a:defRPr sz="2800"/>
              </a:pPr>
              <a:r>
                <a:t>The code had different punishments for the various levels of society  </a:t>
              </a:r>
            </a:p>
          </p:txBody>
        </p:sp>
      </p:grpSp>
      <p:sp>
        <p:nvSpPr>
          <p:cNvPr id="157" name="Rectangle 5"/>
          <p:cNvSpPr txBox="1"/>
          <p:nvPr/>
        </p:nvSpPr>
        <p:spPr>
          <a:xfrm>
            <a:off x="1303869" y="92074"/>
            <a:ext cx="4328379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 b="1" cap="all">
                <a:ln w="8999">
                  <a:solidFill>
                    <a:srgbClr val="000000"/>
                  </a:solidFill>
                </a:ln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i. mesopotamia</a:t>
            </a:r>
          </a:p>
        </p:txBody>
      </p:sp>
      <p:grpSp>
        <p:nvGrpSpPr>
          <p:cNvPr id="160" name="Rectangular Callout 6"/>
          <p:cNvGrpSpPr/>
          <p:nvPr/>
        </p:nvGrpSpPr>
        <p:grpSpPr>
          <a:xfrm>
            <a:off x="3620318" y="720726"/>
            <a:ext cx="7047683" cy="2725421"/>
            <a:chOff x="0" y="0"/>
            <a:chExt cx="7047681" cy="2725420"/>
          </a:xfrm>
        </p:grpSpPr>
        <p:sp>
          <p:nvSpPr>
            <p:cNvPr id="158" name="Shape"/>
            <p:cNvSpPr/>
            <p:nvPr/>
          </p:nvSpPr>
          <p:spPr>
            <a:xfrm>
              <a:off x="0" y="0"/>
              <a:ext cx="7047682" cy="2346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84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4084" y="21600"/>
                  </a:lnTo>
                  <a:lnTo>
                    <a:pt x="4084" y="9000"/>
                  </a:lnTo>
                  <a:lnTo>
                    <a:pt x="0" y="9433"/>
                  </a:lnTo>
                  <a:lnTo>
                    <a:pt x="4084" y="3600"/>
                  </a:lnTo>
                  <a:close/>
                </a:path>
              </a:pathLst>
            </a:custGeom>
            <a:solidFill>
              <a:srgbClr val="CCB3FF"/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85000"/>
                </a:lnSpc>
                <a:defRPr sz="40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9" name="Babylon was destroyed and then reemerged in 600 BC under the leader Nebuchadnezzar…"/>
            <p:cNvSpPr txBox="1"/>
            <p:nvPr/>
          </p:nvSpPr>
          <p:spPr>
            <a:xfrm>
              <a:off x="1332681" y="0"/>
              <a:ext cx="5715001" cy="27254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457200" indent="-457200">
                <a:lnSpc>
                  <a:spcPct val="85000"/>
                </a:lnSpc>
                <a:buSzPct val="100000"/>
                <a:buChar char="✓"/>
                <a:defRPr sz="2800"/>
              </a:pPr>
              <a:r>
                <a:t>Babylon was destroyed and then reemerged in 600 BC under the leader </a:t>
              </a:r>
              <a:r>
                <a:rPr b="1" u="sng">
                  <a:latin typeface="+mj-lt"/>
                  <a:ea typeface="+mj-ea"/>
                  <a:cs typeface="+mj-cs"/>
                  <a:sym typeface="Helvetica"/>
                </a:rPr>
                <a:t>Nebuchadnezzar </a:t>
              </a:r>
              <a:endParaRPr sz="4000"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>
                <a:lnSpc>
                  <a:spcPct val="85000"/>
                </a:lnSpc>
                <a:buSzPct val="100000"/>
                <a:buChar char="✓"/>
                <a:defRPr sz="2800"/>
              </a:pPr>
              <a:r>
                <a:t>Famous for creating one of 7 wonders of the ancient world – the </a:t>
              </a:r>
              <a:r>
                <a:rPr b="1" u="sng">
                  <a:latin typeface="+mj-lt"/>
                  <a:ea typeface="+mj-ea"/>
                  <a:cs typeface="+mj-cs"/>
                  <a:sym typeface="Helvetica"/>
                </a:rPr>
                <a:t>Hanging Gardens of Babylon</a:t>
              </a:r>
              <a:r>
                <a:t> </a:t>
              </a:r>
            </a:p>
          </p:txBody>
        </p:sp>
      </p:grpSp>
      <p:pic>
        <p:nvPicPr>
          <p:cNvPr id="16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3048000" y="3232878"/>
            <a:ext cx="6171407" cy="3463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7" y="0"/>
                </a:moveTo>
                <a:cubicBezTo>
                  <a:pt x="604" y="0"/>
                  <a:pt x="0" y="1075"/>
                  <a:pt x="0" y="2401"/>
                </a:cubicBezTo>
                <a:lnTo>
                  <a:pt x="0" y="19199"/>
                </a:lnTo>
                <a:cubicBezTo>
                  <a:pt x="0" y="20525"/>
                  <a:pt x="604" y="21600"/>
                  <a:pt x="1347" y="21600"/>
                </a:cubicBezTo>
                <a:lnTo>
                  <a:pt x="20253" y="21600"/>
                </a:lnTo>
                <a:cubicBezTo>
                  <a:pt x="20996" y="21600"/>
                  <a:pt x="21600" y="20525"/>
                  <a:pt x="21600" y="19199"/>
                </a:cubicBezTo>
                <a:lnTo>
                  <a:pt x="21600" y="2401"/>
                </a:lnTo>
                <a:cubicBezTo>
                  <a:pt x="21600" y="1075"/>
                  <a:pt x="20996" y="0"/>
                  <a:pt x="20253" y="0"/>
                </a:cubicBezTo>
                <a:lnTo>
                  <a:pt x="1347" y="0"/>
                </a:lnTo>
                <a:close/>
              </a:path>
            </a:pathLst>
          </a:custGeom>
          <a:ln w="190500" cap="rnd">
            <a:solidFill>
              <a:srgbClr val="C8C6BD"/>
            </a:solidFill>
          </a:ln>
          <a:effectLst>
            <a:outerShdw blurRad="101600" dist="50800" dir="7200000" rotWithShape="0">
              <a:srgbClr val="000000">
                <a:alpha val="45000"/>
              </a:srgbClr>
            </a:outerShdw>
          </a:effectLst>
        </p:spPr>
      </p:pic>
      <p:sp>
        <p:nvSpPr>
          <p:cNvPr id="162" name="Rectangle 3"/>
          <p:cNvSpPr/>
          <p:nvPr/>
        </p:nvSpPr>
        <p:spPr>
          <a:xfrm>
            <a:off x="6705600" y="244475"/>
            <a:ext cx="3369988" cy="408940"/>
          </a:xfrm>
          <a:prstGeom prst="rect">
            <a:avLst/>
          </a:prstGeom>
          <a:solidFill>
            <a:srgbClr val="B7FFB7"/>
          </a:solidFill>
          <a:ln w="381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https://youtu.be/Ks1UW0y0L9A</a:t>
            </a:r>
            <a: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1" animBg="1" advAuto="0"/>
      <p:bldP spid="160" grpId="2" animBg="1" advAuto="0"/>
      <p:bldP spid="161" grpId="3" animBg="1" advAuto="0"/>
      <p:bldP spid="162" grpId="4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0"/>
            <a:ext cx="9220200" cy="692308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7" name="Rectangular Callout 14"/>
          <p:cNvGrpSpPr/>
          <p:nvPr/>
        </p:nvGrpSpPr>
        <p:grpSpPr>
          <a:xfrm>
            <a:off x="2654002" y="609599"/>
            <a:ext cx="6123287" cy="1904743"/>
            <a:chOff x="0" y="0"/>
            <a:chExt cx="6123285" cy="1904741"/>
          </a:xfrm>
        </p:grpSpPr>
        <p:sp>
          <p:nvSpPr>
            <p:cNvPr id="165" name="Shape"/>
            <p:cNvSpPr/>
            <p:nvPr/>
          </p:nvSpPr>
          <p:spPr>
            <a:xfrm>
              <a:off x="0" y="0"/>
              <a:ext cx="6123286" cy="1904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84" y="0"/>
                  </a:moveTo>
                  <a:lnTo>
                    <a:pt x="21600" y="0"/>
                  </a:lnTo>
                  <a:lnTo>
                    <a:pt x="21600" y="12962"/>
                  </a:lnTo>
                  <a:lnTo>
                    <a:pt x="11849" y="12962"/>
                  </a:lnTo>
                  <a:lnTo>
                    <a:pt x="0" y="21600"/>
                  </a:lnTo>
                  <a:lnTo>
                    <a:pt x="7670" y="12962"/>
                  </a:lnTo>
                  <a:lnTo>
                    <a:pt x="4884" y="12962"/>
                  </a:lnTo>
                  <a:lnTo>
                    <a:pt x="4884" y="7561"/>
                  </a:lnTo>
                  <a:close/>
                </a:path>
              </a:pathLst>
            </a:custGeom>
            <a:solidFill>
              <a:srgbClr val="FFFF99"/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85000"/>
                </a:lnSpc>
                <a:defRPr sz="2400"/>
              </a:pPr>
              <a:endParaRPr/>
            </a:p>
          </p:txBody>
        </p:sp>
        <p:sp>
          <p:nvSpPr>
            <p:cNvPr id="166" name="Egypt emerges by 3200 BC…"/>
            <p:cNvSpPr txBox="1"/>
            <p:nvPr/>
          </p:nvSpPr>
          <p:spPr>
            <a:xfrm>
              <a:off x="1384597" y="0"/>
              <a:ext cx="4738689" cy="15854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514350" indent="-514350">
                <a:lnSpc>
                  <a:spcPct val="85000"/>
                </a:lnSpc>
                <a:buSzPct val="100000"/>
                <a:buChar char="✓"/>
                <a:defRPr sz="2400"/>
              </a:pPr>
              <a:r>
                <a:t>Egypt emerges by 3200 BC</a:t>
              </a:r>
              <a:endParaRPr sz="4000">
                <a:latin typeface="Arial"/>
                <a:ea typeface="Arial"/>
                <a:cs typeface="Arial"/>
                <a:sym typeface="Arial"/>
              </a:endParaRPr>
            </a:p>
            <a:p>
              <a:pPr marL="514350" indent="-514350">
                <a:lnSpc>
                  <a:spcPct val="85000"/>
                </a:lnSpc>
                <a:buSzPct val="100000"/>
                <a:buChar char="✓"/>
                <a:defRPr sz="2400"/>
              </a:pPr>
              <a:r>
                <a:t>They have a  centralized government under a </a:t>
              </a:r>
              <a:r>
                <a:rPr u="sng"/>
                <a:t>pharaoh</a:t>
              </a:r>
              <a:endParaRPr sz="400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" name="Rectangular Callout 1"/>
          <p:cNvGrpSpPr/>
          <p:nvPr/>
        </p:nvGrpSpPr>
        <p:grpSpPr>
          <a:xfrm>
            <a:off x="2658222" y="2998921"/>
            <a:ext cx="7781178" cy="1835969"/>
            <a:chOff x="0" y="0"/>
            <a:chExt cx="7781177" cy="1835967"/>
          </a:xfrm>
        </p:grpSpPr>
        <p:sp>
          <p:nvSpPr>
            <p:cNvPr id="168" name="Shape"/>
            <p:cNvSpPr/>
            <p:nvPr/>
          </p:nvSpPr>
          <p:spPr>
            <a:xfrm>
              <a:off x="0" y="0"/>
              <a:ext cx="7781178" cy="1801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39" y="5385"/>
                  </a:moveTo>
                  <a:lnTo>
                    <a:pt x="21600" y="5385"/>
                  </a:lnTo>
                  <a:lnTo>
                    <a:pt x="21600" y="21600"/>
                  </a:lnTo>
                  <a:lnTo>
                    <a:pt x="7639" y="21600"/>
                  </a:lnTo>
                  <a:lnTo>
                    <a:pt x="7639" y="12141"/>
                  </a:lnTo>
                  <a:lnTo>
                    <a:pt x="0" y="0"/>
                  </a:lnTo>
                  <a:lnTo>
                    <a:pt x="7639" y="8087"/>
                  </a:lnTo>
                  <a:close/>
                </a:path>
              </a:pathLst>
            </a:custGeom>
            <a:solidFill>
              <a:srgbClr val="D9D9D9"/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800"/>
              </a:pPr>
              <a:endParaRPr/>
            </a:p>
          </p:txBody>
        </p:sp>
        <p:sp>
          <p:nvSpPr>
            <p:cNvPr id="169" name="They use Hieroglyphics as the main source of writing…"/>
            <p:cNvSpPr txBox="1"/>
            <p:nvPr/>
          </p:nvSpPr>
          <p:spPr>
            <a:xfrm>
              <a:off x="2751977" y="449128"/>
              <a:ext cx="5029201" cy="1386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457200" indent="-457200">
                <a:buSzPct val="100000"/>
                <a:buChar char="✓"/>
                <a:defRPr sz="2800"/>
              </a:pPr>
              <a:r>
                <a:t>They use </a:t>
              </a:r>
              <a:r>
                <a:rPr u="sng"/>
                <a:t>Hieroglyphics</a:t>
              </a:r>
              <a:r>
                <a:t> as the main source of writing</a:t>
              </a:r>
            </a:p>
            <a:p>
              <a:pPr marL="457200" indent="-457200">
                <a:buSzPct val="100000"/>
                <a:buChar char="✓"/>
                <a:defRPr sz="2800"/>
              </a:pPr>
              <a:r>
                <a:t>Wrote on Papyrus scrolls</a:t>
              </a:r>
            </a:p>
          </p:txBody>
        </p:sp>
      </p:grpSp>
      <p:sp>
        <p:nvSpPr>
          <p:cNvPr id="171" name="Rectangle 5"/>
          <p:cNvSpPr txBox="1"/>
          <p:nvPr/>
        </p:nvSpPr>
        <p:spPr>
          <a:xfrm>
            <a:off x="1574694" y="201788"/>
            <a:ext cx="2390637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 b="1" cap="all">
                <a:ln w="8999">
                  <a:solidFill>
                    <a:srgbClr val="000000"/>
                  </a:solidFill>
                </a:ln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ii. egypt</a:t>
            </a:r>
          </a:p>
        </p:txBody>
      </p:sp>
      <p:pic>
        <p:nvPicPr>
          <p:cNvPr id="177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26145" y="2558256"/>
            <a:ext cx="7939710" cy="38044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1" animBg="1" advAuto="0"/>
      <p:bldP spid="170" grpId="2" animBg="1" advAuto="0"/>
      <p:bldP spid="177" grpId="3" animBg="1" advAuto="0"/>
      <p:bldP spid="177" grpId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5913" y="307975"/>
            <a:ext cx="9107488" cy="63214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2" name="Rectangular Callout 4"/>
          <p:cNvGrpSpPr/>
          <p:nvPr/>
        </p:nvGrpSpPr>
        <p:grpSpPr>
          <a:xfrm>
            <a:off x="1824038" y="2465923"/>
            <a:ext cx="5715001" cy="4199038"/>
            <a:chOff x="0" y="0"/>
            <a:chExt cx="5715000" cy="4199036"/>
          </a:xfrm>
        </p:grpSpPr>
        <p:sp>
          <p:nvSpPr>
            <p:cNvPr id="180" name="Shape"/>
            <p:cNvSpPr/>
            <p:nvPr/>
          </p:nvSpPr>
          <p:spPr>
            <a:xfrm>
              <a:off x="0" y="0"/>
              <a:ext cx="5715000" cy="4011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393"/>
                  </a:moveTo>
                  <a:lnTo>
                    <a:pt x="3600" y="13393"/>
                  </a:lnTo>
                  <a:lnTo>
                    <a:pt x="7874" y="0"/>
                  </a:lnTo>
                  <a:lnTo>
                    <a:pt x="9000" y="13393"/>
                  </a:lnTo>
                  <a:lnTo>
                    <a:pt x="21600" y="13393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4761"/>
                  </a:lnTo>
                  <a:close/>
                </a:path>
              </a:pathLst>
            </a:custGeom>
            <a:solidFill>
              <a:srgbClr val="CCB3FF"/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85000"/>
                </a:lnSpc>
                <a:defRPr sz="40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1" name="Two major cities were Harappa and Mohenjo-Daro…"/>
            <p:cNvSpPr txBox="1"/>
            <p:nvPr/>
          </p:nvSpPr>
          <p:spPr>
            <a:xfrm>
              <a:off x="0" y="2487076"/>
              <a:ext cx="5715000" cy="1711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457200" indent="-457200">
                <a:lnSpc>
                  <a:spcPct val="85000"/>
                </a:lnSpc>
                <a:buSzPct val="100000"/>
                <a:buChar char="✓"/>
                <a:defRPr sz="2400"/>
              </a:pPr>
              <a:r>
                <a:t>Two major cities were </a:t>
              </a:r>
              <a:r>
                <a:rPr u="sng"/>
                <a:t>Harappa</a:t>
              </a:r>
              <a:r>
                <a:t> and </a:t>
              </a:r>
              <a:r>
                <a:rPr u="sng"/>
                <a:t>Mohenjo-Daro</a:t>
              </a:r>
              <a:endParaRPr sz="4000"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>
                <a:lnSpc>
                  <a:spcPct val="85000"/>
                </a:lnSpc>
                <a:buSzPct val="100000"/>
                <a:buChar char="✓"/>
                <a:defRPr sz="2400"/>
              </a:pPr>
              <a:r>
                <a:t>They had writing, but it is still a mystery</a:t>
              </a:r>
              <a:endParaRPr sz="4000"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>
                <a:lnSpc>
                  <a:spcPct val="85000"/>
                </a:lnSpc>
                <a:buSzPct val="100000"/>
                <a:buChar char="✓"/>
                <a:defRPr sz="2400"/>
              </a:pPr>
              <a:r>
                <a:t>Civilization collapsed under invasion</a:t>
              </a:r>
            </a:p>
          </p:txBody>
        </p:sp>
      </p:grpSp>
      <p:sp>
        <p:nvSpPr>
          <p:cNvPr id="183" name="Rectangle 8"/>
          <p:cNvSpPr txBox="1"/>
          <p:nvPr/>
        </p:nvSpPr>
        <p:spPr>
          <a:xfrm>
            <a:off x="1434940" y="495719"/>
            <a:ext cx="4498043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 b="1" cap="all">
                <a:ln w="8999">
                  <a:solidFill>
                    <a:srgbClr val="000000"/>
                  </a:solidFill>
                </a:ln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III. INDUS VALLEY</a:t>
            </a:r>
          </a:p>
        </p:txBody>
      </p:sp>
      <p:grpSp>
        <p:nvGrpSpPr>
          <p:cNvPr id="186" name="Rectangular Callout 9"/>
          <p:cNvGrpSpPr/>
          <p:nvPr/>
        </p:nvGrpSpPr>
        <p:grpSpPr>
          <a:xfrm>
            <a:off x="4218510" y="455614"/>
            <a:ext cx="6112940" cy="1810475"/>
            <a:chOff x="0" y="0"/>
            <a:chExt cx="6112939" cy="1810474"/>
          </a:xfrm>
        </p:grpSpPr>
        <p:sp>
          <p:nvSpPr>
            <p:cNvPr id="184" name="Shape"/>
            <p:cNvSpPr/>
            <p:nvPr/>
          </p:nvSpPr>
          <p:spPr>
            <a:xfrm>
              <a:off x="0" y="0"/>
              <a:ext cx="6112940" cy="1810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54" y="0"/>
                  </a:moveTo>
                  <a:lnTo>
                    <a:pt x="21600" y="0"/>
                  </a:lnTo>
                  <a:lnTo>
                    <a:pt x="21600" y="14186"/>
                  </a:lnTo>
                  <a:lnTo>
                    <a:pt x="12415" y="14186"/>
                  </a:lnTo>
                  <a:lnTo>
                    <a:pt x="0" y="21600"/>
                  </a:lnTo>
                  <a:lnTo>
                    <a:pt x="8479" y="14186"/>
                  </a:lnTo>
                  <a:lnTo>
                    <a:pt x="5854" y="14186"/>
                  </a:lnTo>
                  <a:lnTo>
                    <a:pt x="5854" y="8275"/>
                  </a:lnTo>
                  <a:close/>
                </a:path>
              </a:pathLst>
            </a:custGeom>
            <a:solidFill>
              <a:srgbClr val="FFFF99"/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85000"/>
                </a:lnSpc>
                <a:defRPr sz="40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5" name="Modern day Pakistan and Western India on the Indus River"/>
            <p:cNvSpPr txBox="1"/>
            <p:nvPr/>
          </p:nvSpPr>
          <p:spPr>
            <a:xfrm>
              <a:off x="1656827" y="0"/>
              <a:ext cx="4456113" cy="1257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457200" indent="-457200">
                <a:lnSpc>
                  <a:spcPct val="85000"/>
                </a:lnSpc>
                <a:buSzPct val="100000"/>
                <a:buChar char="✓"/>
                <a:defRPr sz="2800"/>
              </a:pPr>
              <a:r>
                <a:t>Modern day Pakistan and Western India on the </a:t>
              </a:r>
              <a:r>
                <a:rPr u="sng"/>
                <a:t>Indus River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2" animBg="1" advAuto="0"/>
      <p:bldP spid="186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5913" y="152400"/>
            <a:ext cx="9178926" cy="6705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1" name="Rectangular Callout 4"/>
          <p:cNvGrpSpPr/>
          <p:nvPr/>
        </p:nvGrpSpPr>
        <p:grpSpPr>
          <a:xfrm>
            <a:off x="4953000" y="3832854"/>
            <a:ext cx="5715000" cy="3720997"/>
            <a:chOff x="0" y="0"/>
            <a:chExt cx="5715000" cy="3720996"/>
          </a:xfrm>
        </p:grpSpPr>
        <p:sp>
          <p:nvSpPr>
            <p:cNvPr id="189" name="Shape"/>
            <p:cNvSpPr/>
            <p:nvPr/>
          </p:nvSpPr>
          <p:spPr>
            <a:xfrm>
              <a:off x="0" y="0"/>
              <a:ext cx="5715000" cy="3025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542"/>
                  </a:moveTo>
                  <a:lnTo>
                    <a:pt x="12600" y="8542"/>
                  </a:lnTo>
                  <a:lnTo>
                    <a:pt x="11715" y="0"/>
                  </a:lnTo>
                  <a:lnTo>
                    <a:pt x="18000" y="8542"/>
                  </a:lnTo>
                  <a:lnTo>
                    <a:pt x="21600" y="854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0718"/>
                  </a:lnTo>
                  <a:close/>
                </a:path>
              </a:pathLst>
            </a:custGeom>
            <a:solidFill>
              <a:srgbClr val="CCB3FF"/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85000"/>
                </a:lnSpc>
                <a:defRPr sz="2400"/>
              </a:pPr>
              <a:endParaRPr/>
            </a:p>
          </p:txBody>
        </p:sp>
        <p:sp>
          <p:nvSpPr>
            <p:cNvPr id="190" name="The Xia dynasty was the first civilization in China 20170 – 1600 BC…"/>
            <p:cNvSpPr txBox="1"/>
            <p:nvPr/>
          </p:nvSpPr>
          <p:spPr>
            <a:xfrm>
              <a:off x="0" y="1196345"/>
              <a:ext cx="5715000" cy="25246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457200" indent="-457200">
                <a:lnSpc>
                  <a:spcPct val="85000"/>
                </a:lnSpc>
                <a:buSzPct val="100000"/>
                <a:buChar char="✓"/>
                <a:defRPr sz="2400"/>
              </a:pPr>
              <a:r>
                <a:t>The </a:t>
              </a:r>
              <a:r>
                <a:rPr b="1" u="sng">
                  <a:latin typeface="+mj-lt"/>
                  <a:ea typeface="+mj-ea"/>
                  <a:cs typeface="+mj-cs"/>
                  <a:sym typeface="Helvetica"/>
                </a:rPr>
                <a:t>Xia dynasty </a:t>
              </a:r>
              <a:r>
                <a:t>was the first civilization in China 20170 – 1600 BC</a:t>
              </a:r>
              <a:endParaRPr sz="4000"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>
                <a:lnSpc>
                  <a:spcPct val="85000"/>
                </a:lnSpc>
                <a:buSzPct val="100000"/>
                <a:buChar char="✓"/>
                <a:defRPr sz="2400"/>
              </a:pPr>
              <a:r>
                <a:t>The </a:t>
              </a:r>
              <a:r>
                <a:rPr b="1" u="sng">
                  <a:latin typeface="+mj-lt"/>
                  <a:ea typeface="+mj-ea"/>
                  <a:cs typeface="+mj-cs"/>
                  <a:sym typeface="Helvetica"/>
                </a:rPr>
                <a:t>Shang dynasty </a:t>
              </a:r>
              <a:r>
                <a:t>was the 2</a:t>
              </a:r>
              <a:r>
                <a:rPr baseline="30000"/>
                <a:t>nd</a:t>
              </a:r>
              <a:r>
                <a:t> civilization in China – 1600 BC – 1000 BC</a:t>
              </a:r>
              <a:endParaRPr sz="4000"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>
                <a:lnSpc>
                  <a:spcPct val="85000"/>
                </a:lnSpc>
                <a:buSzPct val="100000"/>
                <a:buChar char="✓"/>
                <a:defRPr sz="2400"/>
              </a:pPr>
              <a:r>
                <a:rPr u="sng">
                  <a:solidFill>
                    <a:srgbClr val="0563C1"/>
                  </a:solidFill>
                  <a:uFill>
                    <a:solidFill>
                      <a:srgbClr val="0563C1"/>
                    </a:solidFill>
                  </a:uFill>
                  <a:hlinkClick r:id="rId3"/>
                </a:rPr>
                <a:t>https://youtu.be/dEYqzkbMZWg</a:t>
              </a:r>
              <a:r>
                <a:t> </a:t>
              </a:r>
              <a:endParaRPr sz="400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" name="Rectangle 8"/>
          <p:cNvSpPr txBox="1"/>
          <p:nvPr/>
        </p:nvSpPr>
        <p:spPr>
          <a:xfrm>
            <a:off x="1713680" y="-1"/>
            <a:ext cx="2428341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 b="1" cap="all">
                <a:ln w="8999">
                  <a:solidFill>
                    <a:srgbClr val="000000"/>
                  </a:solidFill>
                </a:ln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IV. CHINA</a:t>
            </a:r>
          </a:p>
        </p:txBody>
      </p:sp>
      <p:grpSp>
        <p:nvGrpSpPr>
          <p:cNvPr id="195" name="Rectangular Callout 9"/>
          <p:cNvGrpSpPr/>
          <p:nvPr/>
        </p:nvGrpSpPr>
        <p:grpSpPr>
          <a:xfrm>
            <a:off x="1585912" y="2743200"/>
            <a:ext cx="4924629" cy="1257301"/>
            <a:chOff x="0" y="0"/>
            <a:chExt cx="4924628" cy="1257300"/>
          </a:xfrm>
        </p:grpSpPr>
        <p:sp>
          <p:nvSpPr>
            <p:cNvPr id="193" name="Shape"/>
            <p:cNvSpPr/>
            <p:nvPr/>
          </p:nvSpPr>
          <p:spPr>
            <a:xfrm>
              <a:off x="0" y="0"/>
              <a:ext cx="4924629" cy="1189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45" y="0"/>
                  </a:lnTo>
                  <a:lnTo>
                    <a:pt x="19545" y="12600"/>
                  </a:lnTo>
                  <a:lnTo>
                    <a:pt x="21600" y="11972"/>
                  </a:lnTo>
                  <a:lnTo>
                    <a:pt x="19545" y="18000"/>
                  </a:lnTo>
                  <a:lnTo>
                    <a:pt x="19545" y="21600"/>
                  </a:lnTo>
                  <a:lnTo>
                    <a:pt x="0" y="21600"/>
                  </a:lnTo>
                  <a:lnTo>
                    <a:pt x="0" y="12600"/>
                  </a:lnTo>
                  <a:close/>
                </a:path>
              </a:pathLst>
            </a:custGeom>
            <a:solidFill>
              <a:srgbClr val="FFFF99"/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85000"/>
                </a:lnSpc>
                <a:defRPr sz="40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4" name="Created pottery, Iron, writing and religion…"/>
            <p:cNvSpPr txBox="1"/>
            <p:nvPr/>
          </p:nvSpPr>
          <p:spPr>
            <a:xfrm>
              <a:off x="0" y="0"/>
              <a:ext cx="4456113" cy="1257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457200" indent="-457200">
                <a:lnSpc>
                  <a:spcPct val="85000"/>
                </a:lnSpc>
                <a:buSzPct val="100000"/>
                <a:buChar char="✓"/>
                <a:defRPr sz="2800"/>
              </a:pPr>
              <a:r>
                <a:t>Created pottery, Iron, writing and religion</a:t>
              </a:r>
              <a:endParaRPr sz="4000"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>
                <a:lnSpc>
                  <a:spcPct val="85000"/>
                </a:lnSpc>
                <a:buSzPct val="100000"/>
                <a:buChar char="✓"/>
                <a:defRPr sz="2800"/>
              </a:pPr>
              <a:r>
                <a:t>Wrote on oracle bones</a:t>
              </a:r>
            </a:p>
          </p:txBody>
        </p:sp>
      </p:grpSp>
      <p:grpSp>
        <p:nvGrpSpPr>
          <p:cNvPr id="198" name="Rectangular Callout 11"/>
          <p:cNvGrpSpPr/>
          <p:nvPr/>
        </p:nvGrpSpPr>
        <p:grpSpPr>
          <a:xfrm>
            <a:off x="1592262" y="708025"/>
            <a:ext cx="5029201" cy="1818640"/>
            <a:chOff x="0" y="0"/>
            <a:chExt cx="5029200" cy="1818639"/>
          </a:xfrm>
        </p:grpSpPr>
        <p:sp>
          <p:nvSpPr>
            <p:cNvPr id="196" name="Shape"/>
            <p:cNvSpPr/>
            <p:nvPr/>
          </p:nvSpPr>
          <p:spPr>
            <a:xfrm>
              <a:off x="0" y="0"/>
              <a:ext cx="5029200" cy="1548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8861"/>
                  </a:lnTo>
                  <a:lnTo>
                    <a:pt x="18000" y="18861"/>
                  </a:lnTo>
                  <a:lnTo>
                    <a:pt x="21199" y="21600"/>
                  </a:lnTo>
                  <a:lnTo>
                    <a:pt x="12600" y="18861"/>
                  </a:lnTo>
                  <a:lnTo>
                    <a:pt x="0" y="18861"/>
                  </a:lnTo>
                  <a:lnTo>
                    <a:pt x="0" y="11002"/>
                  </a:lnTo>
                  <a:close/>
                </a:path>
              </a:pathLst>
            </a:custGeom>
            <a:solidFill>
              <a:srgbClr val="D9D9D9"/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800"/>
              </a:pPr>
              <a:endParaRPr/>
            </a:p>
          </p:txBody>
        </p:sp>
        <p:sp>
          <p:nvSpPr>
            <p:cNvPr id="197" name="Began along the Yellow River…"/>
            <p:cNvSpPr txBox="1"/>
            <p:nvPr/>
          </p:nvSpPr>
          <p:spPr>
            <a:xfrm>
              <a:off x="0" y="0"/>
              <a:ext cx="5029200" cy="181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342900" indent="-342900">
                <a:buSzPct val="100000"/>
                <a:buChar char="✓"/>
                <a:defRPr sz="2800"/>
              </a:pPr>
              <a:r>
                <a:t>Began along the </a:t>
              </a:r>
              <a:r>
                <a:rPr u="sng"/>
                <a:t>Yellow River</a:t>
              </a:r>
            </a:p>
            <a:p>
              <a:pPr marL="342900" indent="-342900">
                <a:buSzPct val="100000"/>
                <a:buChar char="✓"/>
                <a:defRPr sz="2800"/>
              </a:pPr>
              <a:r>
                <a:t>This is the most isolated of the early civilizations.</a:t>
              </a:r>
            </a:p>
          </p:txBody>
        </p:sp>
      </p:grpSp>
      <p:pic>
        <p:nvPicPr>
          <p:cNvPr id="199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72500" y="353943"/>
            <a:ext cx="2095500" cy="2095502"/>
          </a:xfrm>
          <a:prstGeom prst="rect">
            <a:avLst/>
          </a:prstGeom>
          <a:ln w="228600" cap="sq">
            <a:solidFill>
              <a:srgbClr val="000000"/>
            </a:solidFill>
            <a:miter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822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22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2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2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22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4" animBg="1" advAuto="0"/>
      <p:bldP spid="195" grpId="2" animBg="1" advAuto="0"/>
      <p:bldP spid="198" grpId="1" animBg="1" advAuto="0"/>
      <p:bldP spid="199" grpId="3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6850" y="685800"/>
            <a:ext cx="9150350" cy="55372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4" name="Rectangular Callout 4"/>
          <p:cNvGrpSpPr/>
          <p:nvPr/>
        </p:nvGrpSpPr>
        <p:grpSpPr>
          <a:xfrm>
            <a:off x="4744744" y="3646763"/>
            <a:ext cx="5923256" cy="3847398"/>
            <a:chOff x="0" y="0"/>
            <a:chExt cx="5923255" cy="3847396"/>
          </a:xfrm>
        </p:grpSpPr>
        <p:sp>
          <p:nvSpPr>
            <p:cNvPr id="202" name="Shape"/>
            <p:cNvSpPr/>
            <p:nvPr/>
          </p:nvSpPr>
          <p:spPr>
            <a:xfrm>
              <a:off x="0" y="0"/>
              <a:ext cx="5923256" cy="3058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9" y="4919"/>
                  </a:moveTo>
                  <a:lnTo>
                    <a:pt x="4233" y="4919"/>
                  </a:lnTo>
                  <a:lnTo>
                    <a:pt x="0" y="0"/>
                  </a:lnTo>
                  <a:lnTo>
                    <a:pt x="9443" y="4919"/>
                  </a:lnTo>
                  <a:lnTo>
                    <a:pt x="21600" y="4919"/>
                  </a:lnTo>
                  <a:lnTo>
                    <a:pt x="21600" y="21600"/>
                  </a:lnTo>
                  <a:lnTo>
                    <a:pt x="759" y="21600"/>
                  </a:lnTo>
                  <a:lnTo>
                    <a:pt x="759" y="7699"/>
                  </a:lnTo>
                  <a:close/>
                </a:path>
              </a:pathLst>
            </a:custGeom>
            <a:solidFill>
              <a:srgbClr val="CCB3FF"/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85000"/>
                </a:lnSpc>
                <a:defRPr sz="2400"/>
              </a:pPr>
              <a:endParaRPr/>
            </a:p>
          </p:txBody>
        </p:sp>
        <p:sp>
          <p:nvSpPr>
            <p:cNvPr id="203" name="They established City-States…"/>
            <p:cNvSpPr txBox="1"/>
            <p:nvPr/>
          </p:nvSpPr>
          <p:spPr>
            <a:xfrm>
              <a:off x="208255" y="696635"/>
              <a:ext cx="5715001" cy="31507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457200" indent="-457200">
                <a:lnSpc>
                  <a:spcPct val="85000"/>
                </a:lnSpc>
                <a:buSzPct val="100000"/>
                <a:buChar char="✓"/>
                <a:defRPr sz="2400"/>
              </a:pPr>
              <a:r>
                <a:t>They established City-States</a:t>
              </a:r>
              <a:endParaRPr sz="4000"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>
                <a:lnSpc>
                  <a:spcPct val="85000"/>
                </a:lnSpc>
                <a:buSzPct val="100000"/>
                <a:buChar char="✓"/>
                <a:defRPr sz="2400"/>
              </a:pPr>
              <a:r>
                <a:t>Simplified the </a:t>
              </a:r>
              <a:r>
                <a:rPr b="1" u="sng">
                  <a:latin typeface="+mj-lt"/>
                  <a:ea typeface="+mj-ea"/>
                  <a:cs typeface="+mj-cs"/>
                  <a:sym typeface="Helvetica"/>
                </a:rPr>
                <a:t>Alphabet to 22 letters–</a:t>
              </a:r>
              <a:r>
                <a:t> for trading purposes</a:t>
              </a:r>
              <a:endParaRPr sz="4000"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>
                <a:lnSpc>
                  <a:spcPct val="85000"/>
                </a:lnSpc>
                <a:buSzPct val="100000"/>
                <a:buChar char="✓"/>
                <a:defRPr sz="2400"/>
              </a:pPr>
              <a:r>
                <a:t>This alphabet influenced Latin, Greek &amp; English</a:t>
              </a:r>
              <a:endParaRPr sz="4000"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>
                <a:lnSpc>
                  <a:spcPct val="85000"/>
                </a:lnSpc>
                <a:buSzPct val="100000"/>
                <a:buChar char="✓"/>
                <a:defRPr sz="2400"/>
              </a:pPr>
              <a:r>
                <a:t>Had a monopoly on </a:t>
              </a:r>
              <a:r>
                <a:rPr b="1" u="sng">
                  <a:latin typeface="+mj-lt"/>
                  <a:ea typeface="+mj-ea"/>
                  <a:cs typeface="+mj-cs"/>
                  <a:sym typeface="Helvetica"/>
                </a:rPr>
                <a:t>Purple Dye </a:t>
              </a:r>
              <a:r>
                <a:t>– used to dye cloth Purple – the color of royalty</a:t>
              </a:r>
              <a:endParaRPr sz="400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5" name="Rectangle 8"/>
          <p:cNvSpPr txBox="1"/>
          <p:nvPr/>
        </p:nvSpPr>
        <p:spPr>
          <a:xfrm>
            <a:off x="1099859" y="76199"/>
            <a:ext cx="7706282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 b="1" cap="all">
                <a:ln w="8999">
                  <a:solidFill>
                    <a:srgbClr val="000000"/>
                  </a:solidFill>
                </a:ln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V. Eastern Mediterranean</a:t>
            </a:r>
          </a:p>
        </p:txBody>
      </p:sp>
      <p:grpSp>
        <p:nvGrpSpPr>
          <p:cNvPr id="208" name="Rectangular Callout 9"/>
          <p:cNvGrpSpPr/>
          <p:nvPr/>
        </p:nvGrpSpPr>
        <p:grpSpPr>
          <a:xfrm>
            <a:off x="2039938" y="685800"/>
            <a:ext cx="5275263" cy="2307234"/>
            <a:chOff x="0" y="0"/>
            <a:chExt cx="5275262" cy="2307233"/>
          </a:xfrm>
        </p:grpSpPr>
        <p:sp>
          <p:nvSpPr>
            <p:cNvPr id="206" name="Shape"/>
            <p:cNvSpPr/>
            <p:nvPr/>
          </p:nvSpPr>
          <p:spPr>
            <a:xfrm>
              <a:off x="0" y="0"/>
              <a:ext cx="5275263" cy="2307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1132"/>
                  </a:lnTo>
                  <a:lnTo>
                    <a:pt x="9000" y="11132"/>
                  </a:lnTo>
                  <a:lnTo>
                    <a:pt x="1082" y="21600"/>
                  </a:lnTo>
                  <a:lnTo>
                    <a:pt x="3600" y="11132"/>
                  </a:lnTo>
                  <a:lnTo>
                    <a:pt x="0" y="11132"/>
                  </a:lnTo>
                  <a:lnTo>
                    <a:pt x="0" y="6493"/>
                  </a:lnTo>
                  <a:close/>
                </a:path>
              </a:pathLst>
            </a:custGeom>
            <a:solidFill>
              <a:srgbClr val="FFFF99"/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85000"/>
                </a:lnSpc>
                <a:defRPr sz="40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7" name="Phoenicians were sea traders who conquered most of the coastlines around the Mediterranean sea"/>
            <p:cNvSpPr txBox="1"/>
            <p:nvPr/>
          </p:nvSpPr>
          <p:spPr>
            <a:xfrm>
              <a:off x="0" y="0"/>
              <a:ext cx="5275263" cy="10858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marL="457200" indent="-457200">
                <a:lnSpc>
                  <a:spcPct val="85000"/>
                </a:lnSpc>
                <a:buSzPct val="100000"/>
                <a:buChar char="✓"/>
                <a:defRPr sz="2400"/>
              </a:lvl1pPr>
            </a:lstStyle>
            <a:p>
              <a:r>
                <a:t>Phoenicians were sea traders who conquered most of the coastlines around the Mediterranean sea</a:t>
              </a:r>
            </a:p>
          </p:txBody>
        </p:sp>
      </p:grpSp>
      <p:pic>
        <p:nvPicPr>
          <p:cNvPr id="209" name="Picture 411" descr="Picture 4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98294" y="1860725"/>
            <a:ext cx="2927220" cy="49718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2" name="Picture 2"/>
          <p:cNvGrpSpPr/>
          <p:nvPr/>
        </p:nvGrpSpPr>
        <p:grpSpPr>
          <a:xfrm>
            <a:off x="5067298" y="1971675"/>
            <a:ext cx="5486401" cy="2066926"/>
            <a:chOff x="0" y="0"/>
            <a:chExt cx="5486400" cy="2066925"/>
          </a:xfrm>
        </p:grpSpPr>
        <p:sp>
          <p:nvSpPr>
            <p:cNvPr id="210" name="Rectangle"/>
            <p:cNvSpPr/>
            <p:nvPr/>
          </p:nvSpPr>
          <p:spPr>
            <a:xfrm>
              <a:off x="0" y="0"/>
              <a:ext cx="5486400" cy="2066925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11" name="image15.jpeg" descr="image15.jpe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486400" cy="2066925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822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22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3" animBg="1" advAuto="0"/>
      <p:bldP spid="208" grpId="1" animBg="1" advAuto="0"/>
      <p:bldP spid="209" grpId="4" animBg="1" advAuto="0"/>
      <p:bldP spid="212" grpId="2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595</Words>
  <Application>Microsoft Macintosh PowerPoint</Application>
  <PresentationFormat>Widescreen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Algerian</vt:lpstr>
      <vt:lpstr>Calibri</vt:lpstr>
      <vt:lpstr>Calibri Light</vt:lpstr>
      <vt:lpstr>Helvetica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2</cp:revision>
  <dcterms:modified xsi:type="dcterms:W3CDTF">2018-08-22T03:51:41Z</dcterms:modified>
</cp:coreProperties>
</file>