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2D13B-EC08-4015-865B-221C707675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8F6862A-C8BB-4D3E-BA0A-638F7D4F764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600" dirty="0" smtClean="0">
              <a:solidFill>
                <a:schemeClr val="tx1"/>
              </a:solidFill>
              <a:latin typeface="Calibri" pitchFamily="34" charset="0"/>
            </a:rPr>
            <a:t>New Deal Programs </a:t>
          </a:r>
          <a:endParaRPr lang="en-US" sz="3600" dirty="0">
            <a:solidFill>
              <a:schemeClr val="tx1"/>
            </a:solidFill>
            <a:latin typeface="Calibri" pitchFamily="34" charset="0"/>
          </a:endParaRPr>
        </a:p>
      </dgm:t>
    </dgm:pt>
    <dgm:pt modelId="{40882200-01FF-4CA9-86E2-0560D47713CE}" type="parTrans" cxnId="{EE5640EC-4998-45A3-93C9-A21CCCFBB862}">
      <dgm:prSet/>
      <dgm:spPr/>
      <dgm:t>
        <a:bodyPr/>
        <a:lstStyle/>
        <a:p>
          <a:endParaRPr lang="en-US"/>
        </a:p>
      </dgm:t>
    </dgm:pt>
    <dgm:pt modelId="{FBC47163-14C4-49DD-92C4-99BC7ECDD561}" type="sibTrans" cxnId="{EE5640EC-4998-45A3-93C9-A21CCCFBB862}">
      <dgm:prSet/>
      <dgm:spPr/>
      <dgm:t>
        <a:bodyPr/>
        <a:lstStyle/>
        <a:p>
          <a:endParaRPr lang="en-US"/>
        </a:p>
      </dgm:t>
    </dgm:pt>
    <dgm:pt modelId="{6680B1A1-1ACC-42C4-B0AA-14B3100147BF}">
      <dgm:prSet phldrT="[Text]" custT="1"/>
      <dgm:spPr>
        <a:solidFill>
          <a:srgbClr val="FFCCCC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Relief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Relief checks and job programs </a:t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to lower unemployment 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1412EEC8-C7D2-4A0A-9301-76FE3E6B9B01}" type="parTrans" cxnId="{AC5E76B6-BDC9-479A-90CB-9BB7EE157889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31CEC3BD-0EDA-48D2-BD4F-1BE71599FCBC}" type="sibTrans" cxnId="{AC5E76B6-BDC9-479A-90CB-9BB7EE157889}">
      <dgm:prSet/>
      <dgm:spPr/>
      <dgm:t>
        <a:bodyPr/>
        <a:lstStyle/>
        <a:p>
          <a:endParaRPr lang="en-US"/>
        </a:p>
      </dgm:t>
    </dgm:pt>
    <dgm:pt modelId="{B0C6EE5B-89D8-4FB2-A84D-4CE0497D4465}">
      <dgm:prSet phldrT="[Text]" custT="1"/>
      <dgm:spPr>
        <a:solidFill>
          <a:srgbClr val="CCFFCC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Recovery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Programs to stimulate agriculture, industry, and the economy to end the depression 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97A2BEE7-2711-4D7C-8D63-73A335897F41}" type="parTrans" cxnId="{071AE338-8C8F-4E60-8C1C-CA1AD103F783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228FB8FF-CC3E-4740-A23D-84B25D6B7B2C}" type="sibTrans" cxnId="{071AE338-8C8F-4E60-8C1C-CA1AD103F783}">
      <dgm:prSet/>
      <dgm:spPr/>
      <dgm:t>
        <a:bodyPr/>
        <a:lstStyle/>
        <a:p>
          <a:endParaRPr lang="en-US"/>
        </a:p>
      </dgm:t>
    </dgm:pt>
    <dgm:pt modelId="{96A2C95D-51A5-4C21-AEBF-7F4F8A29E474}">
      <dgm:prSet phldrT="[Text]" custT="1"/>
      <dgm:spPr>
        <a:solidFill>
          <a:srgbClr val="FFCC99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Reform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Programs to correct problems in the economy and prevent future depressions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3D321EE5-22AC-452D-901B-93E4F0BFAA33}" type="parTrans" cxnId="{F3010428-EBAF-4B0F-BDA6-DE663325E023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7EF05F2F-FBA5-413D-B5F6-EE02EDCD7B4B}" type="sibTrans" cxnId="{F3010428-EBAF-4B0F-BDA6-DE663325E023}">
      <dgm:prSet/>
      <dgm:spPr/>
      <dgm:t>
        <a:bodyPr/>
        <a:lstStyle/>
        <a:p>
          <a:endParaRPr lang="en-US"/>
        </a:p>
      </dgm:t>
    </dgm:pt>
    <dgm:pt modelId="{48362BD5-A5DB-45C8-A4AC-DA1D5DA95586}" type="pres">
      <dgm:prSet presAssocID="{3B72D13B-EC08-4015-865B-221C707675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7BB9-86C8-469C-8087-862E321A9BE8}" type="pres">
      <dgm:prSet presAssocID="{48F6862A-C8BB-4D3E-BA0A-638F7D4F7645}" presName="root1" presStyleCnt="0"/>
      <dgm:spPr/>
    </dgm:pt>
    <dgm:pt modelId="{035A4199-4CCF-477D-9688-D1443E5818D1}" type="pres">
      <dgm:prSet presAssocID="{48F6862A-C8BB-4D3E-BA0A-638F7D4F7645}" presName="LevelOneTextNode" presStyleLbl="node0" presStyleIdx="0" presStyleCnt="1" custScaleX="78908" custScaleY="10216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C7D42-9C61-4021-BDCF-9403A1FCA01E}" type="pres">
      <dgm:prSet presAssocID="{48F6862A-C8BB-4D3E-BA0A-638F7D4F7645}" presName="level2hierChild" presStyleCnt="0"/>
      <dgm:spPr/>
    </dgm:pt>
    <dgm:pt modelId="{3FCA482A-7F5C-40B7-B164-A06C602F7D92}" type="pres">
      <dgm:prSet presAssocID="{1412EEC8-C7D2-4A0A-9301-76FE3E6B9B0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4DF9900-492F-40D1-BCA2-AEE965567352}" type="pres">
      <dgm:prSet presAssocID="{1412EEC8-C7D2-4A0A-9301-76FE3E6B9B0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8994D96-2767-4F21-8FF2-EAE10816533F}" type="pres">
      <dgm:prSet presAssocID="{6680B1A1-1ACC-42C4-B0AA-14B3100147BF}" presName="root2" presStyleCnt="0"/>
      <dgm:spPr/>
    </dgm:pt>
    <dgm:pt modelId="{70C25950-364E-487E-BEC4-207DA16B119B}" type="pres">
      <dgm:prSet presAssocID="{6680B1A1-1ACC-42C4-B0AA-14B3100147BF}" presName="LevelTwoTextNode" presStyleLbl="node2" presStyleIdx="0" presStyleCnt="3" custScaleX="181992" custScaleY="179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5F037-E89A-4528-8837-16C4F2D81F5A}" type="pres">
      <dgm:prSet presAssocID="{6680B1A1-1ACC-42C4-B0AA-14B3100147BF}" presName="level3hierChild" presStyleCnt="0"/>
      <dgm:spPr/>
    </dgm:pt>
    <dgm:pt modelId="{E5738614-1C16-4938-B268-A1DE9EBF8B22}" type="pres">
      <dgm:prSet presAssocID="{97A2BEE7-2711-4D7C-8D63-73A335897F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C17653-5D7A-4209-8B77-F9D120553D77}" type="pres">
      <dgm:prSet presAssocID="{97A2BEE7-2711-4D7C-8D63-73A335897F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CDA96B2-5215-41ED-A856-728AA64F31D7}" type="pres">
      <dgm:prSet presAssocID="{B0C6EE5B-89D8-4FB2-A84D-4CE0497D4465}" presName="root2" presStyleCnt="0"/>
      <dgm:spPr/>
    </dgm:pt>
    <dgm:pt modelId="{48DBA050-281D-4526-A0A5-9D3EEA62084D}" type="pres">
      <dgm:prSet presAssocID="{B0C6EE5B-89D8-4FB2-A84D-4CE0497D4465}" presName="LevelTwoTextNode" presStyleLbl="node2" presStyleIdx="1" presStyleCnt="3" custScaleX="181991" custScaleY="180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715DB-D122-498C-BE54-811751B7756D}" type="pres">
      <dgm:prSet presAssocID="{B0C6EE5B-89D8-4FB2-A84D-4CE0497D4465}" presName="level3hierChild" presStyleCnt="0"/>
      <dgm:spPr/>
    </dgm:pt>
    <dgm:pt modelId="{15E79A53-AB86-4FF3-896F-C27976B02FAC}" type="pres">
      <dgm:prSet presAssocID="{3D321EE5-22AC-452D-901B-93E4F0BFAA3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5D75ABA-43B4-4501-9A21-AF7CCA1496B0}" type="pres">
      <dgm:prSet presAssocID="{3D321EE5-22AC-452D-901B-93E4F0BFAA3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2FCB888-21E3-43DC-9202-1B3B40D533F4}" type="pres">
      <dgm:prSet presAssocID="{96A2C95D-51A5-4C21-AEBF-7F4F8A29E474}" presName="root2" presStyleCnt="0"/>
      <dgm:spPr/>
    </dgm:pt>
    <dgm:pt modelId="{FAAFD766-0143-4864-AE4A-5DCF6C01F8AB}" type="pres">
      <dgm:prSet presAssocID="{96A2C95D-51A5-4C21-AEBF-7F4F8A29E474}" presName="LevelTwoTextNode" presStyleLbl="node2" presStyleIdx="2" presStyleCnt="3" custScaleX="182397" custScaleY="200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16447-03AD-44A9-9EE2-5E4C12167D28}" type="pres">
      <dgm:prSet presAssocID="{96A2C95D-51A5-4C21-AEBF-7F4F8A29E474}" presName="level3hierChild" presStyleCnt="0"/>
      <dgm:spPr/>
    </dgm:pt>
  </dgm:ptLst>
  <dgm:cxnLst>
    <dgm:cxn modelId="{5E3C7BF3-173E-2746-BE6E-C0762D3EDC38}" type="presOf" srcId="{B0C6EE5B-89D8-4FB2-A84D-4CE0497D4465}" destId="{48DBA050-281D-4526-A0A5-9D3EEA62084D}" srcOrd="0" destOrd="0" presId="urn:microsoft.com/office/officeart/2008/layout/HorizontalMultiLevelHierarchy"/>
    <dgm:cxn modelId="{B85E7CE6-47CF-884D-B8FA-89208CCF3AFC}" type="presOf" srcId="{1412EEC8-C7D2-4A0A-9301-76FE3E6B9B01}" destId="{E4DF9900-492F-40D1-BCA2-AEE965567352}" srcOrd="1" destOrd="0" presId="urn:microsoft.com/office/officeart/2008/layout/HorizontalMultiLevelHierarchy"/>
    <dgm:cxn modelId="{EE5640EC-4998-45A3-93C9-A21CCCFBB862}" srcId="{3B72D13B-EC08-4015-865B-221C70767540}" destId="{48F6862A-C8BB-4D3E-BA0A-638F7D4F7645}" srcOrd="0" destOrd="0" parTransId="{40882200-01FF-4CA9-86E2-0560D47713CE}" sibTransId="{FBC47163-14C4-49DD-92C4-99BC7ECDD561}"/>
    <dgm:cxn modelId="{61714E14-9AC7-AB4A-BBFB-4F45B42840A7}" type="presOf" srcId="{48F6862A-C8BB-4D3E-BA0A-638F7D4F7645}" destId="{035A4199-4CCF-477D-9688-D1443E5818D1}" srcOrd="0" destOrd="0" presId="urn:microsoft.com/office/officeart/2008/layout/HorizontalMultiLevelHierarchy"/>
    <dgm:cxn modelId="{56E8A393-5ECE-B248-AA1F-BEDEF2C157B0}" type="presOf" srcId="{1412EEC8-C7D2-4A0A-9301-76FE3E6B9B01}" destId="{3FCA482A-7F5C-40B7-B164-A06C602F7D92}" srcOrd="0" destOrd="0" presId="urn:microsoft.com/office/officeart/2008/layout/HorizontalMultiLevelHierarchy"/>
    <dgm:cxn modelId="{A0FF737B-0910-1249-96D3-D60F67BE4731}" type="presOf" srcId="{6680B1A1-1ACC-42C4-B0AA-14B3100147BF}" destId="{70C25950-364E-487E-BEC4-207DA16B119B}" srcOrd="0" destOrd="0" presId="urn:microsoft.com/office/officeart/2008/layout/HorizontalMultiLevelHierarchy"/>
    <dgm:cxn modelId="{AC5E76B6-BDC9-479A-90CB-9BB7EE157889}" srcId="{48F6862A-C8BB-4D3E-BA0A-638F7D4F7645}" destId="{6680B1A1-1ACC-42C4-B0AA-14B3100147BF}" srcOrd="0" destOrd="0" parTransId="{1412EEC8-C7D2-4A0A-9301-76FE3E6B9B01}" sibTransId="{31CEC3BD-0EDA-48D2-BD4F-1BE71599FCBC}"/>
    <dgm:cxn modelId="{31A4FE89-44C6-8042-A89C-BEF50629B58D}" type="presOf" srcId="{3D321EE5-22AC-452D-901B-93E4F0BFAA33}" destId="{65D75ABA-43B4-4501-9A21-AF7CCA1496B0}" srcOrd="1" destOrd="0" presId="urn:microsoft.com/office/officeart/2008/layout/HorizontalMultiLevelHierarchy"/>
    <dgm:cxn modelId="{21476097-8F0B-7E4F-8FF4-A8D9C7D1FB6E}" type="presOf" srcId="{96A2C95D-51A5-4C21-AEBF-7F4F8A29E474}" destId="{FAAFD766-0143-4864-AE4A-5DCF6C01F8AB}" srcOrd="0" destOrd="0" presId="urn:microsoft.com/office/officeart/2008/layout/HorizontalMultiLevelHierarchy"/>
    <dgm:cxn modelId="{27A66DC0-2D8E-704D-ADCD-88B05FF892DE}" type="presOf" srcId="{97A2BEE7-2711-4D7C-8D63-73A335897F41}" destId="{DFC17653-5D7A-4209-8B77-F9D120553D77}" srcOrd="1" destOrd="0" presId="urn:microsoft.com/office/officeart/2008/layout/HorizontalMultiLevelHierarchy"/>
    <dgm:cxn modelId="{F3010428-EBAF-4B0F-BDA6-DE663325E023}" srcId="{48F6862A-C8BB-4D3E-BA0A-638F7D4F7645}" destId="{96A2C95D-51A5-4C21-AEBF-7F4F8A29E474}" srcOrd="2" destOrd="0" parTransId="{3D321EE5-22AC-452D-901B-93E4F0BFAA33}" sibTransId="{7EF05F2F-FBA5-413D-B5F6-EE02EDCD7B4B}"/>
    <dgm:cxn modelId="{7032D852-07B1-6945-BE44-1367C56D108C}" type="presOf" srcId="{97A2BEE7-2711-4D7C-8D63-73A335897F41}" destId="{E5738614-1C16-4938-B268-A1DE9EBF8B22}" srcOrd="0" destOrd="0" presId="urn:microsoft.com/office/officeart/2008/layout/HorizontalMultiLevelHierarchy"/>
    <dgm:cxn modelId="{2777AB51-FF0A-2D42-8916-7C56B4F1CEFE}" type="presOf" srcId="{3B72D13B-EC08-4015-865B-221C70767540}" destId="{48362BD5-A5DB-45C8-A4AC-DA1D5DA95586}" srcOrd="0" destOrd="0" presId="urn:microsoft.com/office/officeart/2008/layout/HorizontalMultiLevelHierarchy"/>
    <dgm:cxn modelId="{B8675CF5-3E81-C645-AD02-C0F61FCCF984}" type="presOf" srcId="{3D321EE5-22AC-452D-901B-93E4F0BFAA33}" destId="{15E79A53-AB86-4FF3-896F-C27976B02FAC}" srcOrd="0" destOrd="0" presId="urn:microsoft.com/office/officeart/2008/layout/HorizontalMultiLevelHierarchy"/>
    <dgm:cxn modelId="{071AE338-8C8F-4E60-8C1C-CA1AD103F783}" srcId="{48F6862A-C8BB-4D3E-BA0A-638F7D4F7645}" destId="{B0C6EE5B-89D8-4FB2-A84D-4CE0497D4465}" srcOrd="1" destOrd="0" parTransId="{97A2BEE7-2711-4D7C-8D63-73A335897F41}" sibTransId="{228FB8FF-CC3E-4740-A23D-84B25D6B7B2C}"/>
    <dgm:cxn modelId="{B12624EC-6ED7-AB4E-8524-FA0342B04367}" type="presParOf" srcId="{48362BD5-A5DB-45C8-A4AC-DA1D5DA95586}" destId="{B97B7BB9-86C8-469C-8087-862E321A9BE8}" srcOrd="0" destOrd="0" presId="urn:microsoft.com/office/officeart/2008/layout/HorizontalMultiLevelHierarchy"/>
    <dgm:cxn modelId="{03BB581B-1BF3-6348-84E0-9CEE710FB4E4}" type="presParOf" srcId="{B97B7BB9-86C8-469C-8087-862E321A9BE8}" destId="{035A4199-4CCF-477D-9688-D1443E5818D1}" srcOrd="0" destOrd="0" presId="urn:microsoft.com/office/officeart/2008/layout/HorizontalMultiLevelHierarchy"/>
    <dgm:cxn modelId="{A6BD830D-0012-8D4B-8EA0-84983CBE4281}" type="presParOf" srcId="{B97B7BB9-86C8-469C-8087-862E321A9BE8}" destId="{7DDC7D42-9C61-4021-BDCF-9403A1FCA01E}" srcOrd="1" destOrd="0" presId="urn:microsoft.com/office/officeart/2008/layout/HorizontalMultiLevelHierarchy"/>
    <dgm:cxn modelId="{095FADE6-84AC-B649-8439-89E7576140A8}" type="presParOf" srcId="{7DDC7D42-9C61-4021-BDCF-9403A1FCA01E}" destId="{3FCA482A-7F5C-40B7-B164-A06C602F7D92}" srcOrd="0" destOrd="0" presId="urn:microsoft.com/office/officeart/2008/layout/HorizontalMultiLevelHierarchy"/>
    <dgm:cxn modelId="{304EC8FA-4AA7-C74B-921B-EB57EE7FCE6C}" type="presParOf" srcId="{3FCA482A-7F5C-40B7-B164-A06C602F7D92}" destId="{E4DF9900-492F-40D1-BCA2-AEE965567352}" srcOrd="0" destOrd="0" presId="urn:microsoft.com/office/officeart/2008/layout/HorizontalMultiLevelHierarchy"/>
    <dgm:cxn modelId="{2D88CBD3-E079-5140-9FC7-2E133E2CB4EE}" type="presParOf" srcId="{7DDC7D42-9C61-4021-BDCF-9403A1FCA01E}" destId="{58994D96-2767-4F21-8FF2-EAE10816533F}" srcOrd="1" destOrd="0" presId="urn:microsoft.com/office/officeart/2008/layout/HorizontalMultiLevelHierarchy"/>
    <dgm:cxn modelId="{E6BBDED5-BC9D-5B4B-8CED-191B35A82664}" type="presParOf" srcId="{58994D96-2767-4F21-8FF2-EAE10816533F}" destId="{70C25950-364E-487E-BEC4-207DA16B119B}" srcOrd="0" destOrd="0" presId="urn:microsoft.com/office/officeart/2008/layout/HorizontalMultiLevelHierarchy"/>
    <dgm:cxn modelId="{645A1D71-48FB-BC4A-A58B-60D13569450D}" type="presParOf" srcId="{58994D96-2767-4F21-8FF2-EAE10816533F}" destId="{AAA5F037-E89A-4528-8837-16C4F2D81F5A}" srcOrd="1" destOrd="0" presId="urn:microsoft.com/office/officeart/2008/layout/HorizontalMultiLevelHierarchy"/>
    <dgm:cxn modelId="{EC6F3741-0C4B-CE4B-8B3D-4224228FE10F}" type="presParOf" srcId="{7DDC7D42-9C61-4021-BDCF-9403A1FCA01E}" destId="{E5738614-1C16-4938-B268-A1DE9EBF8B22}" srcOrd="2" destOrd="0" presId="urn:microsoft.com/office/officeart/2008/layout/HorizontalMultiLevelHierarchy"/>
    <dgm:cxn modelId="{E895D243-32B1-6540-B88F-9236D53029C5}" type="presParOf" srcId="{E5738614-1C16-4938-B268-A1DE9EBF8B22}" destId="{DFC17653-5D7A-4209-8B77-F9D120553D77}" srcOrd="0" destOrd="0" presId="urn:microsoft.com/office/officeart/2008/layout/HorizontalMultiLevelHierarchy"/>
    <dgm:cxn modelId="{AF70A3F9-B2E9-604B-8807-6A4785B3F7DC}" type="presParOf" srcId="{7DDC7D42-9C61-4021-BDCF-9403A1FCA01E}" destId="{FCDA96B2-5215-41ED-A856-728AA64F31D7}" srcOrd="3" destOrd="0" presId="urn:microsoft.com/office/officeart/2008/layout/HorizontalMultiLevelHierarchy"/>
    <dgm:cxn modelId="{E99A528C-6914-EF49-AB33-43A6389F8026}" type="presParOf" srcId="{FCDA96B2-5215-41ED-A856-728AA64F31D7}" destId="{48DBA050-281D-4526-A0A5-9D3EEA62084D}" srcOrd="0" destOrd="0" presId="urn:microsoft.com/office/officeart/2008/layout/HorizontalMultiLevelHierarchy"/>
    <dgm:cxn modelId="{EC60BE21-CEC7-2949-83AE-F13974E1F0A6}" type="presParOf" srcId="{FCDA96B2-5215-41ED-A856-728AA64F31D7}" destId="{075715DB-D122-498C-BE54-811751B7756D}" srcOrd="1" destOrd="0" presId="urn:microsoft.com/office/officeart/2008/layout/HorizontalMultiLevelHierarchy"/>
    <dgm:cxn modelId="{6DCAFA32-3741-3F41-9195-2E5037E376C2}" type="presParOf" srcId="{7DDC7D42-9C61-4021-BDCF-9403A1FCA01E}" destId="{15E79A53-AB86-4FF3-896F-C27976B02FAC}" srcOrd="4" destOrd="0" presId="urn:microsoft.com/office/officeart/2008/layout/HorizontalMultiLevelHierarchy"/>
    <dgm:cxn modelId="{C3FA967C-B25D-9B47-84BA-D57196E8DA41}" type="presParOf" srcId="{15E79A53-AB86-4FF3-896F-C27976B02FAC}" destId="{65D75ABA-43B4-4501-9A21-AF7CCA1496B0}" srcOrd="0" destOrd="0" presId="urn:microsoft.com/office/officeart/2008/layout/HorizontalMultiLevelHierarchy"/>
    <dgm:cxn modelId="{737DAE48-CCE0-FF48-A498-BCAC0B7BD65E}" type="presParOf" srcId="{7DDC7D42-9C61-4021-BDCF-9403A1FCA01E}" destId="{02FCB888-21E3-43DC-9202-1B3B40D533F4}" srcOrd="5" destOrd="0" presId="urn:microsoft.com/office/officeart/2008/layout/HorizontalMultiLevelHierarchy"/>
    <dgm:cxn modelId="{22F09DBD-6009-2245-A5D5-11E97210B5C0}" type="presParOf" srcId="{02FCB888-21E3-43DC-9202-1B3B40D533F4}" destId="{FAAFD766-0143-4864-AE4A-5DCF6C01F8AB}" srcOrd="0" destOrd="0" presId="urn:microsoft.com/office/officeart/2008/layout/HorizontalMultiLevelHierarchy"/>
    <dgm:cxn modelId="{C0D81314-6C48-1241-8458-908515FA9DE7}" type="presParOf" srcId="{02FCB888-21E3-43DC-9202-1B3B40D533F4}" destId="{F4616447-03AD-44A9-9EE2-5E4C12167D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79A53-AB86-4FF3-896F-C27976B02FAC}">
      <dsp:nvSpPr>
        <dsp:cNvPr id="0" name=""/>
        <dsp:cNvSpPr/>
      </dsp:nvSpPr>
      <dsp:spPr>
        <a:xfrm>
          <a:off x="723178" y="2857500"/>
          <a:ext cx="598346" cy="186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173" y="0"/>
              </a:lnTo>
              <a:lnTo>
                <a:pt x="299173" y="1866945"/>
              </a:lnTo>
              <a:lnTo>
                <a:pt x="598346" y="18669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973339" y="3741960"/>
        <a:ext cx="98024" cy="98024"/>
      </dsp:txXfrm>
    </dsp:sp>
    <dsp:sp modelId="{E5738614-1C16-4938-B268-A1DE9EBF8B22}">
      <dsp:nvSpPr>
        <dsp:cNvPr id="0" name=""/>
        <dsp:cNvSpPr/>
      </dsp:nvSpPr>
      <dsp:spPr>
        <a:xfrm>
          <a:off x="723178" y="2757573"/>
          <a:ext cx="598346" cy="99926"/>
        </a:xfrm>
        <a:custGeom>
          <a:avLst/>
          <a:gdLst/>
          <a:ahLst/>
          <a:cxnLst/>
          <a:rect l="0" t="0" r="0" b="0"/>
          <a:pathLst>
            <a:path>
              <a:moveTo>
                <a:pt x="0" y="99926"/>
              </a:moveTo>
              <a:lnTo>
                <a:pt x="299173" y="99926"/>
              </a:lnTo>
              <a:lnTo>
                <a:pt x="299173" y="0"/>
              </a:lnTo>
              <a:lnTo>
                <a:pt x="59834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1007185" y="2792370"/>
        <a:ext cx="30331" cy="30331"/>
      </dsp:txXfrm>
    </dsp:sp>
    <dsp:sp modelId="{3FCA482A-7F5C-40B7-B164-A06C602F7D92}">
      <dsp:nvSpPr>
        <dsp:cNvPr id="0" name=""/>
        <dsp:cNvSpPr/>
      </dsp:nvSpPr>
      <dsp:spPr>
        <a:xfrm>
          <a:off x="723178" y="890628"/>
          <a:ext cx="598346" cy="1966871"/>
        </a:xfrm>
        <a:custGeom>
          <a:avLst/>
          <a:gdLst/>
          <a:ahLst/>
          <a:cxnLst/>
          <a:rect l="0" t="0" r="0" b="0"/>
          <a:pathLst>
            <a:path>
              <a:moveTo>
                <a:pt x="0" y="1966871"/>
              </a:moveTo>
              <a:lnTo>
                <a:pt x="299173" y="1966871"/>
              </a:lnTo>
              <a:lnTo>
                <a:pt x="299173" y="0"/>
              </a:lnTo>
              <a:lnTo>
                <a:pt x="59834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970954" y="1822667"/>
        <a:ext cx="102793" cy="102793"/>
      </dsp:txXfrm>
    </dsp:sp>
    <dsp:sp modelId="{035A4199-4CCF-477D-9688-D1443E5818D1}">
      <dsp:nvSpPr>
        <dsp:cNvPr id="0" name=""/>
        <dsp:cNvSpPr/>
      </dsp:nvSpPr>
      <dsp:spPr>
        <a:xfrm rot="16200000">
          <a:off x="-2088831" y="2497634"/>
          <a:ext cx="4904288" cy="719730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New Deal Programs </a:t>
          </a:r>
          <a:endParaRPr lang="en-US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-2088831" y="2497634"/>
        <a:ext cx="4904288" cy="719730"/>
      </dsp:txXfrm>
    </dsp:sp>
    <dsp:sp modelId="{70C25950-364E-487E-BEC4-207DA16B119B}">
      <dsp:nvSpPr>
        <dsp:cNvPr id="0" name=""/>
        <dsp:cNvSpPr/>
      </dsp:nvSpPr>
      <dsp:spPr>
        <a:xfrm>
          <a:off x="1321524" y="74072"/>
          <a:ext cx="5444711" cy="1633111"/>
        </a:xfrm>
        <a:prstGeom prst="rect">
          <a:avLst/>
        </a:prstGeom>
        <a:solidFill>
          <a:srgbClr val="FFCCCC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Relief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Relief checks and job programs </a:t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to lower unemployment 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74072"/>
        <a:ext cx="5444711" cy="1633111"/>
      </dsp:txXfrm>
    </dsp:sp>
    <dsp:sp modelId="{48DBA050-281D-4526-A0A5-9D3EEA62084D}">
      <dsp:nvSpPr>
        <dsp:cNvPr id="0" name=""/>
        <dsp:cNvSpPr/>
      </dsp:nvSpPr>
      <dsp:spPr>
        <a:xfrm>
          <a:off x="1321524" y="1935212"/>
          <a:ext cx="5444681" cy="1644722"/>
        </a:xfrm>
        <a:prstGeom prst="rect">
          <a:avLst/>
        </a:prstGeom>
        <a:solidFill>
          <a:srgbClr val="CCFFCC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Recovery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Programs to stimulate agriculture, industry, and the economy to end the depression 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1935212"/>
        <a:ext cx="5444681" cy="1644722"/>
      </dsp:txXfrm>
    </dsp:sp>
    <dsp:sp modelId="{FAAFD766-0143-4864-AE4A-5DCF6C01F8AB}">
      <dsp:nvSpPr>
        <dsp:cNvPr id="0" name=""/>
        <dsp:cNvSpPr/>
      </dsp:nvSpPr>
      <dsp:spPr>
        <a:xfrm>
          <a:off x="1321524" y="3807962"/>
          <a:ext cx="5456827" cy="1832964"/>
        </a:xfrm>
        <a:prstGeom prst="rect">
          <a:avLst/>
        </a:prstGeom>
        <a:solidFill>
          <a:srgbClr val="FFCC99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Reform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Programs to correct problems in the economy and prevent future depressions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3807962"/>
        <a:ext cx="5456827" cy="183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68CF-09F4-2A42-86A5-0C559D6D8F8E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04F7-2DBD-CF44-BBA7-B6A0C875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F4E92E-E31C-1E40-945B-B181227EA5A0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659842-DEA9-2342-B890-02E97D6C173F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8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6A40-9058-DF49-86D6-A2EB4E13AFC4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7A3A-FE6D-114C-823B-3751FDE9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biography.com/people/franklin-d-roosevelt-9463381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microsoft.com/office/2007/relationships/media" Target="file:///\\MS528FS01\Groups$\Staff\Videos\Video%20&amp;%20Audio%20Files%20for%20Unit%2010\FDR--fear-itself%20(short%20version).wav" TargetMode="External"/><Relationship Id="rId2" Type="http://schemas.openxmlformats.org/officeDocument/2006/relationships/audio" Target="file:///\\MS528FS01\Groups$\Staff\Videos\Video%20&amp;%20Audio%20Files%20for%20Unit%2010\FDR--fear-itself%20(short%20version).wa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america-the-story-of-us/videos/fdr-a-voice-of-hope%23fdr-a-voice-of-hope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8223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From 1929 to 1932, President Hoover was criticized for not doing more to end the depression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2400" y="1219200"/>
            <a:ext cx="4191000" cy="1609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Tens of thousands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of businesses failed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and unemployment rose to 25%</a:t>
            </a:r>
          </a:p>
        </p:txBody>
      </p:sp>
      <p:pic>
        <p:nvPicPr>
          <p:cNvPr id="5124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82675"/>
            <a:ext cx="4457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" y="3021013"/>
            <a:ext cx="4191000" cy="889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American banking system collapsed 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52400" y="4164013"/>
            <a:ext cx="4191000" cy="2368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charset="0"/>
              </a:rPr>
              <a:t>Hoover initially relied on rugged individualism but offered relief checks and job programs, </a:t>
            </a:r>
            <a:br>
              <a:rPr lang="en-US" sz="3100">
                <a:latin typeface="Calibri" charset="0"/>
              </a:rPr>
            </a:br>
            <a:r>
              <a:rPr lang="en-US" sz="3100">
                <a:latin typeface="Calibri" charset="0"/>
              </a:rPr>
              <a:t>but it was seen as </a:t>
            </a:r>
            <a:br>
              <a:rPr lang="en-US" sz="3100">
                <a:latin typeface="Calibri" charset="0"/>
              </a:rPr>
            </a:br>
            <a:r>
              <a:rPr lang="en-US" sz="3100">
                <a:latin typeface="Calibri" charset="0"/>
              </a:rPr>
              <a:t>too little, too late</a:t>
            </a:r>
          </a:p>
        </p:txBody>
      </p:sp>
    </p:spTree>
    <p:extLst>
      <p:ext uri="{BB962C8B-B14F-4D97-AF65-F5344CB8AC3E}">
        <p14:creationId xmlns:p14="http://schemas.microsoft.com/office/powerpoint/2010/main" val="111087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20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630488"/>
            <a:ext cx="6303962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95250" y="109538"/>
            <a:ext cx="4324350" cy="15906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lang="en-US" sz="3200">
                <a:latin typeface="Calibri" charset="0"/>
              </a:rPr>
              <a:t>First Lady Eleanor Roosevelt served as FDR’s “legs and eyes”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as she toured the nation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0" y="109538"/>
            <a:ext cx="4475163" cy="20240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lang="en-US" sz="3200">
                <a:latin typeface="Calibri" charset="0"/>
              </a:rPr>
              <a:t>Eleanor became the “conscious of the New Deal” as she expressed concern for the needs of the American people  </a:t>
            </a:r>
          </a:p>
        </p:txBody>
      </p:sp>
      <p:pic>
        <p:nvPicPr>
          <p:cNvPr id="60424" name="Picture 8" descr="http://dhpedia.wikispaces.com/file/view/eleanor_roosevelt.jpg/112025983/571x739/eleanor_roosev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"/>
          <a:stretch>
            <a:fillRect/>
          </a:stretch>
        </p:blipFill>
        <p:spPr bwMode="auto">
          <a:xfrm>
            <a:off x="95250" y="1874838"/>
            <a:ext cx="26479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dcassaro.edublogs.org/files/2008/12/children3803-004-1c96ac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 bwMode="auto">
          <a:xfrm>
            <a:off x="95250" y="1828800"/>
            <a:ext cx="4324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25.media.tumblr.com/tumblr_m9u64glxYt1qjih96o1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286000"/>
            <a:ext cx="45243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www.loc.gov/exhibits/odyssey/archive/08/0812001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43088"/>
            <a:ext cx="43243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48188" y="2286000"/>
            <a:ext cx="4498975" cy="2455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ea typeface="+mn-ea"/>
              </a:rPr>
              <a:t>She was the first</a:t>
            </a:r>
            <a:br>
              <a:rPr lang="en-US" sz="3200" dirty="0">
                <a:latin typeface="Calibri" pitchFamily="34" charset="0"/>
                <a:ea typeface="+mn-ea"/>
              </a:rPr>
            </a:br>
            <a:r>
              <a:rPr lang="en-US" sz="3200" dirty="0" err="1">
                <a:latin typeface="Calibri" pitchFamily="34" charset="0"/>
                <a:ea typeface="+mn-ea"/>
              </a:rPr>
              <a:t>First</a:t>
            </a:r>
            <a:r>
              <a:rPr lang="en-US" sz="3200" dirty="0">
                <a:latin typeface="Calibri" pitchFamily="34" charset="0"/>
                <a:ea typeface="+mn-ea"/>
              </a:rPr>
              <a:t> Lady to give lectures, radio broadcasts, write a daily newspaper column, and speak out on behalf of African Americans </a:t>
            </a:r>
          </a:p>
        </p:txBody>
      </p:sp>
    </p:spTree>
    <p:extLst>
      <p:ext uri="{BB962C8B-B14F-4D97-AF65-F5344CB8AC3E}">
        <p14:creationId xmlns:p14="http://schemas.microsoft.com/office/powerpoint/2010/main" val="36575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ajes.org/wp-content/uploads/2011/02/CCC-Logo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133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17613" y="152400"/>
            <a:ext cx="7011987" cy="485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New Deal focused on the three “Rs”</a:t>
            </a:r>
          </a:p>
        </p:txBody>
      </p:sp>
      <p:pic>
        <p:nvPicPr>
          <p:cNvPr id="17412" name="Picture 13" descr="http://blogs.citypaper.com/wp-content/uploads/2011/07/social-security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2057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228600" y="838200"/>
          <a:ext cx="6781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4" name="Picture 15" descr="http://farm8.staticflickr.com/7217/7374908236_3b5d793242_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828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minnpost.com/sites/default/files/imagecache/article_detail/FDR_in_19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550"/>
            <a:ext cx="43243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http://farm7.staticflickr.com/6195/6103274249_617c7a17f5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1925"/>
            <a:ext cx="318928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52400" y="0"/>
            <a:ext cx="432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Calibri" charset="0"/>
                <a:hlinkClick r:id="rId4"/>
              </a:rPr>
              <a:t>FDR Biography 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7173" name="Picture 7" descr="https://encrypted-tbn0.gstatic.com/images?q=tbn:ANd9GcS7Qmi3YvxK2Pn__vzCZcwkZPrkrqOf4V0wx59ZWK-2djc9Nl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387725"/>
            <a:ext cx="28241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http://democraticbuttons.freeservers.com/FDRRe-ElectGovernor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05313"/>
            <a:ext cx="302736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52400" y="152400"/>
            <a:ext cx="4724400" cy="1668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By the election of 1932, Hoover ran for re-election but Americans wanted hope and strong leadership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52400"/>
            <a:ext cx="3962400" cy="1677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Democratic candidate Franklin Roosevelt defeated Hoover and won the presidency </a:t>
            </a:r>
          </a:p>
        </p:txBody>
      </p:sp>
      <p:pic>
        <p:nvPicPr>
          <p:cNvPr id="9" name="Picture 6" descr="78319-050-3E2DED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97100"/>
            <a:ext cx="4305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schrier.files.wordpress.com/2011/01/herbert-ho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971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1932_Electoral_Map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4700"/>
            <a:ext cx="86106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155575" y="1936750"/>
            <a:ext cx="8912225" cy="484505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160338"/>
            <a:ext cx="4191000" cy="15795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latin typeface="Calibri" charset="0"/>
              </a:rPr>
              <a:t>When Roosevelt was inaugurated as president, unemployment was at </a:t>
            </a:r>
            <a:br>
              <a:rPr lang="en-US" sz="3000">
                <a:latin typeface="Calibri" charset="0"/>
              </a:rPr>
            </a:br>
            <a:r>
              <a:rPr lang="en-US" sz="3000">
                <a:latin typeface="Calibri" charset="0"/>
              </a:rPr>
              <a:t>an all-time high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9600" y="152400"/>
            <a:ext cx="4648200" cy="15795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latin typeface="Calibri" charset="0"/>
              </a:rPr>
              <a:t>In his inaugural address, </a:t>
            </a:r>
            <a:br>
              <a:rPr lang="en-US" sz="3000">
                <a:latin typeface="Calibri" charset="0"/>
              </a:rPr>
            </a:br>
            <a:r>
              <a:rPr lang="en-US" sz="3000">
                <a:latin typeface="Calibri" charset="0"/>
              </a:rPr>
              <a:t>FDR inspired hope, declaring “</a:t>
            </a:r>
            <a:r>
              <a:rPr lang="en-US" sz="3000" i="1">
                <a:latin typeface="Calibri" charset="0"/>
              </a:rPr>
              <a:t>the only thing we have to fear is fear itself</a:t>
            </a:r>
            <a:r>
              <a:rPr lang="en-US" sz="3000">
                <a:latin typeface="Calibri" charset="0"/>
              </a:rPr>
              <a:t>” </a:t>
            </a:r>
          </a:p>
        </p:txBody>
      </p:sp>
      <p:pic>
        <p:nvPicPr>
          <p:cNvPr id="7173" name="Picture 5" descr="http://1.bp.blogspot.com/_A2r9RSjqaUY/TIqiiCUHHWI/AAAAAAAAAjU/27X2ABCtYjA/s1600/fdr+inauguratio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8800"/>
            <a:ext cx="4699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953000" y="2819400"/>
            <a:ext cx="4114800" cy="2971800"/>
          </a:xfrm>
          <a:prstGeom prst="wedgeRectCallout">
            <a:avLst>
              <a:gd name="adj1" fmla="val -99356"/>
              <a:gd name="adj2" fmla="val -2140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000" i="1">
                <a:latin typeface="Calibri" charset="0"/>
              </a:rPr>
              <a:t>“Let me assert my </a:t>
            </a:r>
            <a:br>
              <a:rPr lang="en-US" sz="3000" i="1">
                <a:latin typeface="Calibri" charset="0"/>
              </a:rPr>
            </a:br>
            <a:r>
              <a:rPr lang="en-US" sz="3000" i="1">
                <a:latin typeface="Calibri" charset="0"/>
              </a:rPr>
              <a:t>firm belief that the only thing we have to fear </a:t>
            </a:r>
            <a:br>
              <a:rPr lang="en-US" sz="3000" i="1">
                <a:latin typeface="Calibri" charset="0"/>
              </a:rPr>
            </a:br>
            <a:r>
              <a:rPr lang="en-US" sz="3000" i="1">
                <a:latin typeface="Calibri" charset="0"/>
              </a:rPr>
              <a:t>is fear itself; nameless, unreasoning, unjustified terror which paralyzes needed efforts to convert retreat into advance.”</a:t>
            </a:r>
          </a:p>
        </p:txBody>
      </p:sp>
      <p:pic>
        <p:nvPicPr>
          <p:cNvPr id="7" name="FDR--fear-itself (short version)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89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3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orldfinance.com/wp-content/uploads/2012/07/Depression-659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943100"/>
            <a:ext cx="770731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200" y="76200"/>
            <a:ext cx="4038600" cy="1668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When FDR became president be promised decisive gov’t action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to fight the depression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0" y="76200"/>
            <a:ext cx="4800600" cy="1668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FDR believed the gov’t should use deficit spending (spending that causes debt) to stimulate the economy  </a:t>
            </a:r>
          </a:p>
        </p:txBody>
      </p:sp>
    </p:spTree>
    <p:extLst>
      <p:ext uri="{BB962C8B-B14F-4D97-AF65-F5344CB8AC3E}">
        <p14:creationId xmlns:p14="http://schemas.microsoft.com/office/powerpoint/2010/main" val="35245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152400" y="1936750"/>
            <a:ext cx="8912225" cy="484505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 bwMode="auto">
          <a:xfrm>
            <a:off x="2819400" y="2438400"/>
            <a:ext cx="533400" cy="457200"/>
          </a:xfrm>
          <a:prstGeom prst="star5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1268" name="Isosceles Triangle 5"/>
          <p:cNvSpPr>
            <a:spLocks noChangeArrowheads="1"/>
          </p:cNvSpPr>
          <p:nvPr/>
        </p:nvSpPr>
        <p:spPr bwMode="auto">
          <a:xfrm rot="10800000">
            <a:off x="3733800" y="2779713"/>
            <a:ext cx="2133600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Isosceles Triangle 6"/>
          <p:cNvSpPr>
            <a:spLocks noChangeArrowheads="1"/>
          </p:cNvSpPr>
          <p:nvPr/>
        </p:nvSpPr>
        <p:spPr bwMode="auto">
          <a:xfrm rot="10800000">
            <a:off x="4876800" y="2093913"/>
            <a:ext cx="3505200" cy="1524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Isosceles Triangle 7"/>
          <p:cNvSpPr>
            <a:spLocks noChangeArrowheads="1"/>
          </p:cNvSpPr>
          <p:nvPr/>
        </p:nvSpPr>
        <p:spPr bwMode="auto">
          <a:xfrm rot="-5400000">
            <a:off x="7260431" y="4934744"/>
            <a:ext cx="2395538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Isosceles Triangle 8"/>
          <p:cNvSpPr>
            <a:spLocks noChangeArrowheads="1"/>
          </p:cNvSpPr>
          <p:nvPr/>
        </p:nvSpPr>
        <p:spPr bwMode="auto">
          <a:xfrm rot="-10384484">
            <a:off x="7164388" y="4376738"/>
            <a:ext cx="1671637" cy="13938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Isosceles Triangle 9"/>
          <p:cNvSpPr>
            <a:spLocks noChangeArrowheads="1"/>
          </p:cNvSpPr>
          <p:nvPr/>
        </p:nvSpPr>
        <p:spPr bwMode="auto">
          <a:xfrm rot="10475408">
            <a:off x="4041775" y="2279650"/>
            <a:ext cx="1670050" cy="13922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Isosceles Triangle 10"/>
          <p:cNvSpPr>
            <a:spLocks noChangeArrowheads="1"/>
          </p:cNvSpPr>
          <p:nvPr/>
        </p:nvSpPr>
        <p:spPr bwMode="auto">
          <a:xfrm rot="318388">
            <a:off x="5029200" y="3541713"/>
            <a:ext cx="1835150" cy="1747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Isosceles Triangle 11"/>
          <p:cNvSpPr>
            <a:spLocks noChangeArrowheads="1"/>
          </p:cNvSpPr>
          <p:nvPr/>
        </p:nvSpPr>
        <p:spPr bwMode="auto">
          <a:xfrm rot="-412731">
            <a:off x="5653088" y="3713163"/>
            <a:ext cx="1689100" cy="1557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5" name="Picture 4" descr="http://chiefwritingwolf.files.wordpress.com/2012/08/social-securit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52400"/>
            <a:ext cx="38433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76200" y="163513"/>
            <a:ext cx="5013325" cy="2011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In his first 100 days in office, FDR and Congress passed a broad platform of legislation to attack the depression called the “New Deal”</a:t>
            </a:r>
          </a:p>
        </p:txBody>
      </p:sp>
      <p:pic>
        <p:nvPicPr>
          <p:cNvPr id="16" name="Picture 15" descr="http://myhistorymuseum.files.wordpress.com/2012/04/new-d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113088"/>
            <a:ext cx="3860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8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04800" y="104775"/>
            <a:ext cx="8610600" cy="485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FDR’s first action was to address the bank crisis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0413"/>
            <a:ext cx="4016375" cy="162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By 1933, 25,000 banks had failed and the </a:t>
            </a:r>
            <a:b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USA was in a complete financial collapse </a:t>
            </a:r>
          </a:p>
        </p:txBody>
      </p:sp>
      <p:pic>
        <p:nvPicPr>
          <p:cNvPr id="7" name="Picture 4" descr="http://3.bp.blogspot.com/_cvdgPlEKW9k/S8b0S_n_cJI/AAAAAAAABHg/zx4ZoQBTh7E/s1600/bank-run-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9177"/>
          <a:stretch>
            <a:fillRect/>
          </a:stretch>
        </p:blipFill>
        <p:spPr bwMode="auto">
          <a:xfrm>
            <a:off x="4343400" y="685800"/>
            <a:ext cx="464978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584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2514600"/>
            <a:ext cx="4016375" cy="284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FDR declared a four-day “bank holiday”: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all banks were closed and inspected by federal regulators to determine which banks were healthy…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4625" y="5430838"/>
            <a:ext cx="4016375" cy="12747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…Only healthy banks could reopen after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the bank holiday </a:t>
            </a:r>
          </a:p>
        </p:txBody>
      </p:sp>
      <p:pic>
        <p:nvPicPr>
          <p:cNvPr id="11269" name="Picture 5" descr="http://images.rarenewspapers.com/ebayimgs/7.19.2010/image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9425"/>
            <a:ext cx="46497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dailyperspective.newspaperarchive.com/sites/default/files/11949604_l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760413"/>
            <a:ext cx="479901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9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15900"/>
            <a:ext cx="7634287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4876800" y="1066800"/>
            <a:ext cx="4114800" cy="2025650"/>
          </a:xfrm>
          <a:prstGeom prst="wedgeRectCallout">
            <a:avLst>
              <a:gd name="adj1" fmla="val -4667"/>
              <a:gd name="adj2" fmla="val 16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After the bank holiday, few U.S. banks failed and Americans slowly began to regain confidence in banks</a:t>
            </a:r>
          </a:p>
        </p:txBody>
      </p:sp>
    </p:spTree>
    <p:extLst>
      <p:ext uri="{BB962C8B-B14F-4D97-AF65-F5344CB8AC3E}">
        <p14:creationId xmlns:p14="http://schemas.microsoft.com/office/powerpoint/2010/main" val="16525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785938"/>
            <a:ext cx="3790950" cy="16764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3200">
                <a:latin typeface="Calibri" charset="0"/>
              </a:rPr>
              <a:t>FDR’s “</a:t>
            </a:r>
            <a:r>
              <a:rPr lang="en-US" sz="3200">
                <a:latin typeface="Calibri" charset="0"/>
                <a:hlinkClick r:id="rId3"/>
              </a:rPr>
              <a:t>fireside chats</a:t>
            </a:r>
            <a:r>
              <a:rPr lang="en-US" sz="3200">
                <a:latin typeface="Calibri" charset="0"/>
              </a:rPr>
              <a:t>” used simple, clear language to explain New Deal programs</a:t>
            </a:r>
          </a:p>
        </p:txBody>
      </p:sp>
      <p:pic>
        <p:nvPicPr>
          <p:cNvPr id="14339" name="Picture 8" descr="FDR%20fireside%20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4297"/>
          <a:stretch>
            <a:fillRect/>
          </a:stretch>
        </p:blipFill>
        <p:spPr bwMode="auto">
          <a:xfrm>
            <a:off x="4114800" y="1600200"/>
            <a:ext cx="4892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12842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FDR used the power of the radio to communicate to the American people the steps the government was taking to address the problems of the depression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152400" y="3843338"/>
            <a:ext cx="3790950" cy="24050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lang="en-US" sz="3200">
                <a:latin typeface="Calibri" charset="0"/>
              </a:rPr>
              <a:t>These weekly radio addresses gave people confidence that the government was actively fighting the Great Depression </a:t>
            </a:r>
          </a:p>
        </p:txBody>
      </p:sp>
    </p:spTree>
    <p:extLst>
      <p:ext uri="{BB962C8B-B14F-4D97-AF65-F5344CB8AC3E}">
        <p14:creationId xmlns:p14="http://schemas.microsoft.com/office/powerpoint/2010/main" val="33525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311</Words>
  <Application>Microsoft Macintosh PowerPoint</Application>
  <PresentationFormat>On-screen Show (4:3)</PresentationFormat>
  <Paragraphs>31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BreAnne Staheli</dc:creator>
  <cp:lastModifiedBy>BreAnne Staheli</cp:lastModifiedBy>
  <cp:revision>1</cp:revision>
  <dcterms:created xsi:type="dcterms:W3CDTF">2016-01-15T20:40:48Z</dcterms:created>
  <dcterms:modified xsi:type="dcterms:W3CDTF">2016-12-09T17:56:25Z</dcterms:modified>
</cp:coreProperties>
</file>