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83"/>
  </p:normalViewPr>
  <p:slideViewPr>
    <p:cSldViewPr snapToGrid="0" snapToObjects="1">
      <p:cViewPr varScale="1">
        <p:scale>
          <a:sx n="72" d="100"/>
          <a:sy n="72" d="100"/>
        </p:scale>
        <p:origin x="192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7B7C6-CB30-7B46-85C1-1046EC4F955F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6F22D-35DE-5B49-B5A3-84E938D0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9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02A95A-DB1B-BF40-BF2F-9B82632B52B1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3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0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4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2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0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0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6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6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0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6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9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E2FCE-DC45-E943-BACC-8B3B8368B79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99524-BDF8-F44C-A197-FCE3B7134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6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5/GriechTheater2.PNG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900" u="sng">
                <a:latin typeface="Calibri" charset="0"/>
                <a:cs typeface="Calibri" charset="0"/>
              </a:rPr>
              <a:t>Essential Question</a:t>
            </a:r>
            <a:r>
              <a:rPr lang="en-US" sz="3900">
                <a:latin typeface="Calibri" charset="0"/>
                <a:cs typeface="Calibri" charset="0"/>
              </a:rPr>
              <a:t>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900">
                <a:latin typeface="Calibri" charset="0"/>
                <a:cs typeface="Calibri" charset="0"/>
              </a:rPr>
              <a:t>What were the important contributions of Hellenistic Greece? </a:t>
            </a:r>
          </a:p>
          <a:p>
            <a:pPr eaLnBrk="1" hangingPunct="1">
              <a:spcBef>
                <a:spcPct val="0"/>
              </a:spcBef>
            </a:pPr>
            <a:endParaRPr lang="en-US" sz="3900">
              <a:latin typeface="Calibri" charset="0"/>
              <a:cs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 sz="3900">
              <a:latin typeface="Calibri" charset="0"/>
              <a:cs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900" u="sng">
                <a:solidFill>
                  <a:srgbClr val="FF0000"/>
                </a:solidFill>
                <a:latin typeface="Calibri" charset="0"/>
                <a:cs typeface="Calibri" charset="0"/>
              </a:rPr>
              <a:t>Warm-Up Question</a:t>
            </a:r>
            <a:r>
              <a:rPr lang="en-US" sz="3900">
                <a:solidFill>
                  <a:srgbClr val="FF0000"/>
                </a:solidFill>
                <a:latin typeface="Calibri" charset="0"/>
                <a:cs typeface="Calibri" charset="0"/>
              </a:rPr>
              <a:t>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900">
                <a:solidFill>
                  <a:srgbClr val="FF0000"/>
                </a:solidFill>
                <a:latin typeface="Calibri" charset="0"/>
                <a:cs typeface="Calibri" charset="0"/>
              </a:rPr>
              <a:t> How did geography affect the development of ancient Greece?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94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Greek Mathematics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>
                <a:latin typeface="Calibri" charset="0"/>
              </a:rPr>
              <a:t>Ancient Greek mathematicians developed many important concepts that are still used today. Scientists used pi to find circumference of circles.  </a:t>
            </a:r>
          </a:p>
          <a:p>
            <a:pPr eaLnBrk="1" hangingPunct="1">
              <a:lnSpc>
                <a:spcPct val="80000"/>
              </a:lnSpc>
            </a:pPr>
            <a:r>
              <a:rPr lang="en-US" sz="4000">
                <a:latin typeface="Calibri" charset="0"/>
              </a:rPr>
              <a:t>Euclid developed proofs that became the basis for modern geometry </a:t>
            </a:r>
          </a:p>
          <a:p>
            <a:pPr eaLnBrk="1" hangingPunct="1">
              <a:lnSpc>
                <a:spcPct val="80000"/>
              </a:lnSpc>
            </a:pPr>
            <a:r>
              <a:rPr lang="en-US" sz="4000">
                <a:latin typeface="Calibri" charset="0"/>
              </a:rPr>
              <a:t>Pythagoras tried to explain everything in mathematical terms.  He created a theorem about relationships of sides of right triangle that is used all over the world called the Pythagorean Theorem </a:t>
            </a:r>
          </a:p>
        </p:txBody>
      </p:sp>
    </p:spTree>
    <p:extLst>
      <p:ext uri="{BB962C8B-B14F-4D97-AF65-F5344CB8AC3E}">
        <p14:creationId xmlns:p14="http://schemas.microsoft.com/office/powerpoint/2010/main" val="6911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Greek Achievements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SzPct val="115000"/>
              <a:buFont typeface="Wingdings" charset="0"/>
              <a:buChar char="§"/>
            </a:pPr>
            <a:r>
              <a:rPr lang="en-US" sz="3600">
                <a:latin typeface="Calibri" charset="0"/>
              </a:rPr>
              <a:t>The ancient Greeks made contributions in many fields of learning &amp; developed new innovations because: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latin typeface="Calibri" charset="0"/>
              </a:rPr>
              <a:t>The Greeks emphasized education &amp; the pursuit of knowledge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latin typeface="Calibri" charset="0"/>
              </a:rPr>
              <a:t>Many Greeks could afford to support academies &amp; centers of learning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latin typeface="Calibri" charset="0"/>
              </a:rPr>
              <a:t>Greece</a:t>
            </a:r>
            <a:r>
              <a:rPr lang="ja-JP" altLang="en-US" sz="3600">
                <a:latin typeface="Calibri" charset="0"/>
              </a:rPr>
              <a:t>’</a:t>
            </a:r>
            <a:r>
              <a:rPr lang="en-US" sz="3600">
                <a:latin typeface="Calibri" charset="0"/>
              </a:rPr>
              <a:t>s location along the Mediterranean Sea allowed for trade, the spread of diverse ideas, &amp; the ability to build n achievements from other parts of the ancient world</a:t>
            </a:r>
          </a:p>
        </p:txBody>
      </p:sp>
    </p:spTree>
    <p:extLst>
      <p:ext uri="{BB962C8B-B14F-4D97-AF65-F5344CB8AC3E}">
        <p14:creationId xmlns:p14="http://schemas.microsoft.com/office/powerpoint/2010/main" val="23966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49902"/>
            <a:ext cx="8229600" cy="1066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Greek Democracy</a:t>
            </a:r>
          </a:p>
        </p:txBody>
      </p:sp>
      <p:pic>
        <p:nvPicPr>
          <p:cNvPr id="4" name="Picture 2" descr="http://www.greecetaxi.gr/Philosophers/AthensDemocrac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118" y="1339746"/>
            <a:ext cx="43148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56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Greek Democracy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>
                <a:latin typeface="Calibri" charset="0"/>
              </a:rPr>
              <a:t>The foundation for our democratic republic began in Athens with their development of direct democracy. 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>
                <a:latin typeface="Calibri" charset="0"/>
              </a:rPr>
              <a:t>Athenian citizens participated in government decisions by voting.  </a:t>
            </a:r>
          </a:p>
          <a:p>
            <a:pPr eaLnBrk="1" hangingPunct="1">
              <a:lnSpc>
                <a:spcPct val="90000"/>
              </a:lnSpc>
            </a:pPr>
            <a:r>
              <a:rPr lang="en-US" sz="4000">
                <a:latin typeface="Calibri" charset="0"/>
              </a:rPr>
              <a:t>A council would propose laws and then all men over 18 years that wanted to could vote.  The approved ideas would become laws.</a:t>
            </a:r>
          </a:p>
        </p:txBody>
      </p:sp>
    </p:spTree>
    <p:extLst>
      <p:ext uri="{BB962C8B-B14F-4D97-AF65-F5344CB8AC3E}">
        <p14:creationId xmlns:p14="http://schemas.microsoft.com/office/powerpoint/2010/main" val="28167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Greek Literature &amp; Drama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25146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00000"/>
                </a:solidFill>
                <a:latin typeface="Calibri" charset="0"/>
              </a:rPr>
              <a:t>Examine the images and answer these questions: </a:t>
            </a:r>
          </a:p>
          <a:p>
            <a:pPr lvl="1" eaLnBrk="1" hangingPunct="1"/>
            <a:r>
              <a:rPr lang="en-US">
                <a:solidFill>
                  <a:srgbClr val="C00000"/>
                </a:solidFill>
                <a:latin typeface="Calibri" charset="0"/>
              </a:rPr>
              <a:t>How does the seating arrangement in theater make it easy for the audience to see &amp; hear what is happening?</a:t>
            </a:r>
          </a:p>
          <a:p>
            <a:pPr lvl="1" eaLnBrk="1" hangingPunct="1"/>
            <a:r>
              <a:rPr lang="en-US">
                <a:solidFill>
                  <a:srgbClr val="C00000"/>
                </a:solidFill>
                <a:latin typeface="Calibri" charset="0"/>
              </a:rPr>
              <a:t>Why would it be important for actors to wear large masks and colorful costumes?</a:t>
            </a:r>
          </a:p>
        </p:txBody>
      </p:sp>
      <p:pic>
        <p:nvPicPr>
          <p:cNvPr id="6148" name="Picture 2" descr="Greektheatrediagram"/>
          <p:cNvPicPr>
            <a:picLocks noChangeAspect="1" noChangeArrowheads="1"/>
          </p:cNvPicPr>
          <p:nvPr/>
        </p:nvPicPr>
        <p:blipFill>
          <a:blip r:embed="rId2">
            <a:lum contrast="2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28950"/>
            <a:ext cx="47244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File:GriechTheater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19100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1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Greek Literature &amp; Drama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4000">
                <a:latin typeface="Calibri" charset="0"/>
              </a:rPr>
              <a:t> Homer, the poet wrote the famous stories of </a:t>
            </a:r>
            <a:r>
              <a:rPr lang="en-US" sz="4000" i="1">
                <a:latin typeface="Calibri" charset="0"/>
              </a:rPr>
              <a:t>The Odyssey </a:t>
            </a:r>
            <a:r>
              <a:rPr lang="en-US" sz="4000">
                <a:latin typeface="Calibri" charset="0"/>
              </a:rPr>
              <a:t>and</a:t>
            </a:r>
            <a:r>
              <a:rPr lang="en-US" sz="4000" i="1">
                <a:latin typeface="Calibri" charset="0"/>
              </a:rPr>
              <a:t> The Iliad</a:t>
            </a:r>
            <a:r>
              <a:rPr lang="en-US" sz="4000">
                <a:latin typeface="Calibri" charset="0"/>
              </a:rPr>
              <a:t>, which are read in Language Arts classes all over the world</a:t>
            </a:r>
            <a:r>
              <a:rPr lang="en-US" sz="4000" i="1">
                <a:latin typeface="Calibri" charset="0"/>
              </a:rPr>
              <a:t>.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4000">
                <a:latin typeface="Calibri" charset="0"/>
              </a:rPr>
              <a:t>Drama was also important to the ancient Greeks.  They were the first to develop comedies and tragedies.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4000">
                <a:latin typeface="Calibri" charset="0"/>
              </a:rPr>
              <a:t>Theaters were built that were open-air and built in a way that everyone in the audience could hear and see the action.</a:t>
            </a:r>
          </a:p>
        </p:txBody>
      </p:sp>
    </p:spTree>
    <p:extLst>
      <p:ext uri="{BB962C8B-B14F-4D97-AF65-F5344CB8AC3E}">
        <p14:creationId xmlns:p14="http://schemas.microsoft.com/office/powerpoint/2010/main" val="21042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Greek Architecture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48200" y="990600"/>
            <a:ext cx="4495800" cy="2819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>
                <a:solidFill>
                  <a:srgbClr val="C00000"/>
                </a:solidFill>
                <a:latin typeface="Calibri" charset="0"/>
              </a:rPr>
              <a:t>Which column do you think is the best style? Make a sketch of that style in the activity box of your notes for this station </a:t>
            </a:r>
          </a:p>
          <a:p>
            <a:pPr eaLnBrk="1" hangingPunct="1"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pic>
        <p:nvPicPr>
          <p:cNvPr id="8196" name="Picture 4" descr="http://deitchman.com/mcneillslides/images/parthen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3886200"/>
            <a:ext cx="45910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http://upload.wikimedia.org/wikipedia/commons/6/6a/Classical_orders_from_the_Encycloped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2" b="5698"/>
          <a:stretch>
            <a:fillRect/>
          </a:stretch>
        </p:blipFill>
        <p:spPr bwMode="auto">
          <a:xfrm>
            <a:off x="0" y="914400"/>
            <a:ext cx="4572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09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Greek Architecture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409575" indent="-409575" eaLnBrk="1" hangingPunct="1">
              <a:spcBef>
                <a:spcPts val="600"/>
              </a:spcBef>
            </a:pPr>
            <a:r>
              <a:rPr lang="en-US" sz="4000">
                <a:latin typeface="Calibri" charset="0"/>
              </a:rPr>
              <a:t>The Greeks were among the most talented architects of the ancient world</a:t>
            </a:r>
          </a:p>
          <a:p>
            <a:pPr marL="409575" indent="-409575" eaLnBrk="1" hangingPunct="1">
              <a:spcBef>
                <a:spcPts val="600"/>
              </a:spcBef>
            </a:pPr>
            <a:r>
              <a:rPr lang="en-US" sz="4000">
                <a:latin typeface="Calibri" charset="0"/>
              </a:rPr>
              <a:t>The Parthenon, a temple made of marble in honor of the goddess Athena, is probably one of the most famous examples of Greek architecture. </a:t>
            </a:r>
          </a:p>
          <a:p>
            <a:pPr marL="409575" indent="-409575" eaLnBrk="1" hangingPunct="1">
              <a:spcBef>
                <a:spcPts val="600"/>
              </a:spcBef>
            </a:pPr>
            <a:r>
              <a:rPr lang="en-US" sz="4000">
                <a:latin typeface="Calibri" charset="0"/>
              </a:rPr>
              <a:t>The Greeks used columns (Doric, Ionic and Corinthian) &amp; displayed murals of mythological scenes in their buildings.</a:t>
            </a:r>
            <a:endParaRPr lang="en-US" sz="2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1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Greek Mathematics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505200" y="1295400"/>
            <a:ext cx="5638800" cy="24384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00000"/>
                </a:solidFill>
                <a:latin typeface="Calibri" charset="0"/>
              </a:rPr>
              <a:t>Use the Pythagorian Theroum to solve for </a:t>
            </a:r>
            <a:r>
              <a:rPr lang="ja-JP" altLang="en-US">
                <a:solidFill>
                  <a:srgbClr val="C00000"/>
                </a:solidFill>
                <a:latin typeface="Calibri" charset="0"/>
              </a:rPr>
              <a:t>“</a:t>
            </a:r>
            <a:r>
              <a:rPr lang="en-US">
                <a:solidFill>
                  <a:srgbClr val="C00000"/>
                </a:solidFill>
                <a:latin typeface="Calibri" charset="0"/>
              </a:rPr>
              <a:t>c</a:t>
            </a:r>
            <a:r>
              <a:rPr lang="ja-JP" altLang="en-US">
                <a:solidFill>
                  <a:srgbClr val="C00000"/>
                </a:solidFill>
                <a:latin typeface="Calibri" charset="0"/>
              </a:rPr>
              <a:t>”</a:t>
            </a:r>
            <a:r>
              <a:rPr lang="en-US">
                <a:solidFill>
                  <a:srgbClr val="C00000"/>
                </a:solidFill>
                <a:latin typeface="Calibri" charset="0"/>
              </a:rPr>
              <a:t>.</a:t>
            </a:r>
          </a:p>
          <a:p>
            <a:pPr eaLnBrk="1" hangingPunct="1"/>
            <a:r>
              <a:rPr lang="en-US">
                <a:latin typeface="Calibri" charset="0"/>
              </a:rPr>
              <a:t>The value of 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a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is 3 and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	</a:t>
            </a:r>
            <a:r>
              <a:rPr lang="ja-JP" altLang="en-US">
                <a:latin typeface="Calibri" charset="0"/>
              </a:rPr>
              <a:t>“</a:t>
            </a:r>
            <a:r>
              <a:rPr lang="en-US">
                <a:latin typeface="Calibri" charset="0"/>
              </a:rPr>
              <a:t>b</a:t>
            </a:r>
            <a:r>
              <a:rPr lang="ja-JP" altLang="en-US">
                <a:latin typeface="Calibri" charset="0"/>
              </a:rPr>
              <a:t>”</a:t>
            </a:r>
            <a:r>
              <a:rPr lang="en-US">
                <a:latin typeface="Calibri" charset="0"/>
              </a:rPr>
              <a:t> is 6</a:t>
            </a:r>
          </a:p>
          <a:p>
            <a:pPr eaLnBrk="1" hangingPunct="1"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pic>
        <p:nvPicPr>
          <p:cNvPr id="10244" name="Picture 2" descr="Eucl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447800"/>
            <a:ext cx="3224212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pythg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5388"/>
            <a:ext cx="5715000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450</Words>
  <Application>Microsoft Macintosh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Greek Achievements</vt:lpstr>
      <vt:lpstr>Greek Democracy</vt:lpstr>
      <vt:lpstr>Greek Democracy</vt:lpstr>
      <vt:lpstr>Greek Literature &amp; Drama</vt:lpstr>
      <vt:lpstr>Greek Literature &amp; Drama</vt:lpstr>
      <vt:lpstr>Greek Architecture</vt:lpstr>
      <vt:lpstr>Greek Architecture</vt:lpstr>
      <vt:lpstr>Greek Mathematics</vt:lpstr>
      <vt:lpstr>Greek Mathematics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Richardson</dc:creator>
  <cp:lastModifiedBy>Microsoft Office User</cp:lastModifiedBy>
  <cp:revision>2</cp:revision>
  <dcterms:created xsi:type="dcterms:W3CDTF">2012-09-01T19:38:15Z</dcterms:created>
  <dcterms:modified xsi:type="dcterms:W3CDTF">2018-10-23T04:19:14Z</dcterms:modified>
</cp:coreProperties>
</file>