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83"/>
  </p:normalViewPr>
  <p:slideViewPr>
    <p:cSldViewPr snapToGrid="0" snapToObjects="1">
      <p:cViewPr varScale="1">
        <p:scale>
          <a:sx n="86" d="100"/>
          <a:sy n="86" d="100"/>
        </p:scale>
        <p:origin x="10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BEC76-E1FE-3D45-8D30-DA8FC9265E09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64688-E512-554D-A157-1B626618E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9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6297D83-B3C8-CE46-A0D7-688F8C36EFAE}" type="slidenum">
              <a:rPr lang="en-US" sz="1200">
                <a:latin typeface="Arial" charset="0"/>
              </a:rPr>
              <a:pPr eaLnBrk="1" hangingPunct="1"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5538EFC-EE3C-D844-936F-5A6A3B329C9D}" type="slidenum">
              <a:rPr lang="en-US" sz="1200">
                <a:latin typeface="Arial" charset="0"/>
              </a:rPr>
              <a:pPr eaLnBrk="1" hangingPunct="1"/>
              <a:t>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5363827F-5D58-324C-A6EA-9927C1FB3AA5}" type="slidenum">
              <a:rPr lang="en-US" sz="1200">
                <a:latin typeface="Arial" charset="0"/>
              </a:rPr>
              <a:pPr eaLnBrk="1" hangingPunct="1"/>
              <a:t>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FA733E7-7178-AB40-9D12-BA37359DFDB1}" type="slidenum">
              <a:rPr lang="en-US" sz="1200">
                <a:latin typeface="Arial" charset="0"/>
              </a:rPr>
              <a:pPr eaLnBrk="1" hangingPunct="1"/>
              <a:t>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3458169-2BDB-5640-A273-A646AD80444E}" type="slidenum">
              <a:rPr lang="en-US" sz="1200">
                <a:latin typeface="Arial" charset="0"/>
              </a:rPr>
              <a:pPr eaLnBrk="1" hangingPunct="1"/>
              <a:t>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7EF9B20-A763-4A45-AC60-C19528A16DCD}" type="slidenum">
              <a:rPr lang="en-US" sz="1200">
                <a:latin typeface="Arial" charset="0"/>
              </a:rPr>
              <a:pPr eaLnBrk="1" hangingPunct="1"/>
              <a:t>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D110617-C858-AD46-AA1C-F50251EE80B4}" type="slidenum">
              <a:rPr lang="en-US" sz="1200">
                <a:latin typeface="Arial" charset="0"/>
              </a:rPr>
              <a:pPr eaLnBrk="1" hangingPunct="1"/>
              <a:t>8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868C-F46C-3A4D-AAB1-32F20F2CEB50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ED36-14D5-944D-B4B0-23F80E88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868C-F46C-3A4D-AAB1-32F20F2CEB50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ED36-14D5-944D-B4B0-23F80E88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65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868C-F46C-3A4D-AAB1-32F20F2CEB50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ED36-14D5-944D-B4B0-23F80E88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7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868C-F46C-3A4D-AAB1-32F20F2CEB50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ED36-14D5-944D-B4B0-23F80E88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0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868C-F46C-3A4D-AAB1-32F20F2CEB50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ED36-14D5-944D-B4B0-23F80E88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5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868C-F46C-3A4D-AAB1-32F20F2CEB50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ED36-14D5-944D-B4B0-23F80E88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868C-F46C-3A4D-AAB1-32F20F2CEB50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ED36-14D5-944D-B4B0-23F80E88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868C-F46C-3A4D-AAB1-32F20F2CEB50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ED36-14D5-944D-B4B0-23F80E88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7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868C-F46C-3A4D-AAB1-32F20F2CEB50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ED36-14D5-944D-B4B0-23F80E88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868C-F46C-3A4D-AAB1-32F20F2CEB50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ED36-14D5-944D-B4B0-23F80E88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4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868C-F46C-3A4D-AAB1-32F20F2CEB50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ED36-14D5-944D-B4B0-23F80E88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3868C-F46C-3A4D-AAB1-32F20F2CEB50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CED36-14D5-944D-B4B0-23F80E88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9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"/>
            <a:ext cx="8305800" cy="6705600"/>
          </a:xfrm>
        </p:spPr>
        <p:txBody>
          <a:bodyPr/>
          <a:lstStyle/>
          <a:p>
            <a:pPr eaLnBrk="1" hangingPunct="1"/>
            <a:r>
              <a:rPr lang="en-US" u="sng">
                <a:latin typeface="Calibri" charset="0"/>
                <a:cs typeface="Calibri" charset="0"/>
              </a:rPr>
              <a:t>Essential Question</a:t>
            </a:r>
            <a:r>
              <a:rPr lang="en-US">
                <a:latin typeface="Calibri" charset="0"/>
                <a:cs typeface="Calibri" charset="0"/>
              </a:rPr>
              <a:t>:</a:t>
            </a:r>
          </a:p>
          <a:p>
            <a:pPr lvl="1" eaLnBrk="1" hangingPunct="1"/>
            <a:r>
              <a:rPr lang="en-US">
                <a:latin typeface="Calibri" charset="0"/>
                <a:cs typeface="Calibri" charset="0"/>
              </a:rPr>
              <a:t>What was the impact of the   spread of Hellenic culture under Alexander the Great?</a:t>
            </a:r>
          </a:p>
          <a:p>
            <a:pPr eaLnBrk="1" hangingPunct="1"/>
            <a:endParaRPr lang="en-US" sz="2000">
              <a:latin typeface="Calibri" charset="0"/>
              <a:cs typeface="Calibri" charset="0"/>
            </a:endParaRPr>
          </a:p>
          <a:p>
            <a:pPr eaLnBrk="1" hangingPunct="1"/>
            <a:r>
              <a:rPr lang="en-US" u="sng">
                <a:solidFill>
                  <a:schemeClr val="folHlink"/>
                </a:solidFill>
                <a:latin typeface="Calibri" charset="0"/>
                <a:cs typeface="Calibri" charset="0"/>
              </a:rPr>
              <a:t>Warm-Up Question</a:t>
            </a:r>
            <a:r>
              <a:rPr lang="en-US">
                <a:solidFill>
                  <a:schemeClr val="folHlink"/>
                </a:solidFill>
                <a:latin typeface="Calibri" charset="0"/>
                <a:cs typeface="Calibri" charset="0"/>
              </a:rPr>
              <a:t>:</a:t>
            </a:r>
          </a:p>
          <a:p>
            <a:pPr lvl="1" eaLnBrk="1" hangingPunct="1"/>
            <a:r>
              <a:rPr lang="en-US">
                <a:solidFill>
                  <a:schemeClr val="folHlink"/>
                </a:solidFill>
                <a:latin typeface="Calibri" charset="0"/>
                <a:cs typeface="Calibri" charset="0"/>
              </a:rPr>
              <a:t>What are the top 3 Greek innovations? Explain how our world is better because of these </a:t>
            </a:r>
            <a:br>
              <a:rPr lang="en-US">
                <a:solidFill>
                  <a:schemeClr val="folHlink"/>
                </a:solidFill>
                <a:latin typeface="Calibri" charset="0"/>
                <a:cs typeface="Calibri" charset="0"/>
              </a:rPr>
            </a:br>
            <a:r>
              <a:rPr lang="en-US">
                <a:solidFill>
                  <a:schemeClr val="folHlink"/>
                </a:solidFill>
                <a:latin typeface="Calibri" charset="0"/>
                <a:cs typeface="Calibri" charset="0"/>
              </a:rPr>
              <a:t>3 achievements. </a:t>
            </a:r>
            <a:endParaRPr lang="en-US">
              <a:solidFill>
                <a:srgbClr val="660066"/>
              </a:solidFill>
              <a:latin typeface="Calibri" charset="0"/>
              <a:cs typeface="Calibri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09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 descr="Greece M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cs typeface="Calibri" charset="0"/>
              </a:rPr>
              <a:t>Ancient Greece</a:t>
            </a: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152400" y="152400"/>
            <a:ext cx="5943600" cy="1447800"/>
          </a:xfrm>
          <a:prstGeom prst="wedgeRectCallout">
            <a:avLst>
              <a:gd name="adj1" fmla="val 41403"/>
              <a:gd name="adj2" fmla="val 181639"/>
            </a:avLst>
          </a:prstGeom>
          <a:solidFill>
            <a:srgbClr val="99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</a:pPr>
            <a:r>
              <a:rPr lang="en-US" sz="3600"/>
              <a:t>Mountains divided the Greeks into independent city-states, like Athens &amp; Sparta  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152400" y="5334000"/>
            <a:ext cx="6553200" cy="1447800"/>
          </a:xfrm>
          <a:prstGeom prst="wedgeRectCallout">
            <a:avLst>
              <a:gd name="adj1" fmla="val 32931"/>
              <a:gd name="adj2" fmla="val -125537"/>
            </a:avLst>
          </a:prstGeom>
          <a:solidFill>
            <a:srgbClr val="CC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</a:pPr>
            <a:r>
              <a:rPr lang="en-US" sz="3600"/>
              <a:t>Access to the sea increased </a:t>
            </a:r>
            <a:br>
              <a:rPr lang="en-US" sz="3600"/>
            </a:br>
            <a:r>
              <a:rPr lang="en-US" sz="3600"/>
              <a:t>trade &amp; </a:t>
            </a:r>
            <a:r>
              <a:rPr lang="en-US" sz="3600" u="sng"/>
              <a:t>cultural diffusion </a:t>
            </a:r>
            <a:br>
              <a:rPr lang="en-US" sz="3600" u="sng"/>
            </a:br>
            <a:r>
              <a:rPr lang="en-US" sz="3600"/>
              <a:t>(sharing ideas) with other cultures</a:t>
            </a:r>
          </a:p>
        </p:txBody>
      </p:sp>
    </p:spTree>
    <p:extLst>
      <p:ext uri="{BB962C8B-B14F-4D97-AF65-F5344CB8AC3E}">
        <p14:creationId xmlns:p14="http://schemas.microsoft.com/office/powerpoint/2010/main" val="274651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574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>
                <a:solidFill>
                  <a:schemeClr val="tx1"/>
                </a:solidFill>
                <a:latin typeface="Calibri" charset="0"/>
                <a:cs typeface="Calibri" charset="0"/>
              </a:rPr>
              <a:t>The Greek city-states, especially Athens, developed cultural innovations that are still used today which transformed Greece into a </a:t>
            </a:r>
            <a:r>
              <a:rPr lang="ja-JP" altLang="en-US" sz="3600">
                <a:solidFill>
                  <a:schemeClr val="tx1"/>
                </a:solidFill>
                <a:latin typeface="Calibri" charset="0"/>
                <a:cs typeface="Calibri" charset="0"/>
              </a:rPr>
              <a:t>“</a:t>
            </a:r>
            <a:r>
              <a:rPr lang="en-US" altLang="ja-JP" sz="3600">
                <a:solidFill>
                  <a:schemeClr val="tx1"/>
                </a:solidFill>
                <a:latin typeface="Calibri" charset="0"/>
                <a:cs typeface="Calibri" charset="0"/>
              </a:rPr>
              <a:t>classical civilization</a:t>
            </a:r>
            <a:r>
              <a:rPr lang="ja-JP" altLang="en-US" sz="3600">
                <a:solidFill>
                  <a:schemeClr val="tx1"/>
                </a:solidFill>
                <a:latin typeface="Calibri" charset="0"/>
                <a:cs typeface="Calibri" charset="0"/>
              </a:rPr>
              <a:t>”</a:t>
            </a:r>
            <a:r>
              <a:rPr lang="en-US" altLang="ja-JP" sz="360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endParaRPr lang="en-US" sz="3600">
              <a:solidFill>
                <a:schemeClr val="tx1"/>
              </a:solidFill>
              <a:latin typeface="Calibri" charset="0"/>
              <a:cs typeface="Calibri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6288"/>
            <a:ext cx="9144000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0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 descr="Greece M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152400" y="4953000"/>
            <a:ext cx="8915400" cy="1905000"/>
          </a:xfrm>
          <a:prstGeom prst="wedgeRectCallout">
            <a:avLst>
              <a:gd name="adj1" fmla="val 40500"/>
              <a:gd name="adj2" fmla="val -167815"/>
            </a:avLst>
          </a:prstGeom>
          <a:solidFill>
            <a:srgbClr val="99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</a:pPr>
            <a:r>
              <a:rPr lang="en-US" sz="3600"/>
              <a:t>Greek wealth &amp; innovation made it a target to outside invasion; From 493 B.C. to 479 B.C., Persian kings Darius &amp; Xerxes tried (but failed) to conquer the Greeks in the Persian Wars </a:t>
            </a:r>
          </a:p>
        </p:txBody>
      </p:sp>
    </p:spTree>
    <p:extLst>
      <p:ext uri="{BB962C8B-B14F-4D97-AF65-F5344CB8AC3E}">
        <p14:creationId xmlns:p14="http://schemas.microsoft.com/office/powerpoint/2010/main" val="272553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5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ular Callout 10"/>
          <p:cNvSpPr>
            <a:spLocks noChangeArrowheads="1"/>
          </p:cNvSpPr>
          <p:nvPr/>
        </p:nvSpPr>
        <p:spPr bwMode="auto">
          <a:xfrm>
            <a:off x="2590800" y="4953000"/>
            <a:ext cx="6477000" cy="1905000"/>
          </a:xfrm>
          <a:prstGeom prst="wedgeRectCallout">
            <a:avLst>
              <a:gd name="adj1" fmla="val 4486"/>
              <a:gd name="adj2" fmla="val -27667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</a:pPr>
            <a:r>
              <a:rPr lang="en-US" sz="3600"/>
              <a:t>After the Persian Wars, the    Greek city-states, led by rivals Athens &amp; Sparta, fought each other in the Peloponnesian Wars </a:t>
            </a:r>
          </a:p>
        </p:txBody>
      </p:sp>
      <p:sp>
        <p:nvSpPr>
          <p:cNvPr id="13" name="Rectangular Callout 12"/>
          <p:cNvSpPr>
            <a:spLocks noChangeArrowheads="1"/>
          </p:cNvSpPr>
          <p:nvPr/>
        </p:nvSpPr>
        <p:spPr bwMode="auto">
          <a:xfrm>
            <a:off x="152400" y="76200"/>
            <a:ext cx="6400800" cy="1066800"/>
          </a:xfrm>
          <a:prstGeom prst="wedgeRectCallout">
            <a:avLst>
              <a:gd name="adj1" fmla="val 4486"/>
              <a:gd name="adj2" fmla="val -27667"/>
            </a:avLst>
          </a:prstGeom>
          <a:solidFill>
            <a:srgbClr val="CC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</a:pPr>
            <a:r>
              <a:rPr lang="en-US" sz="3600"/>
              <a:t>The Peloponnesian Wars left the </a:t>
            </a:r>
            <a:br>
              <a:rPr lang="en-US" sz="3600"/>
            </a:br>
            <a:r>
              <a:rPr lang="en-US" sz="3600"/>
              <a:t>Greeks weak &amp; open to invasion</a:t>
            </a:r>
          </a:p>
        </p:txBody>
      </p:sp>
    </p:spTree>
    <p:extLst>
      <p:ext uri="{BB962C8B-B14F-4D97-AF65-F5344CB8AC3E}">
        <p14:creationId xmlns:p14="http://schemas.microsoft.com/office/powerpoint/2010/main" val="326784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7056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>
                <a:solidFill>
                  <a:schemeClr val="tx1"/>
                </a:solidFill>
                <a:latin typeface="Calibri" charset="0"/>
                <a:cs typeface="Calibri" charset="0"/>
              </a:rPr>
              <a:t>In 338 B.C., King Philip II of Macedonia attacked &amp; conquered the Greeks, but he died soon after </a:t>
            </a:r>
          </a:p>
        </p:txBody>
      </p:sp>
      <p:pic>
        <p:nvPicPr>
          <p:cNvPr id="14338" name="Picture 5" descr="Greece M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1513"/>
            <a:ext cx="91440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"/>
            <a:ext cx="24384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triped Right Arrow 7"/>
          <p:cNvSpPr/>
          <p:nvPr/>
        </p:nvSpPr>
        <p:spPr bwMode="auto">
          <a:xfrm rot="8181906">
            <a:off x="5249863" y="2728913"/>
            <a:ext cx="1873250" cy="915987"/>
          </a:xfrm>
          <a:prstGeom prst="stripedRightArrow">
            <a:avLst>
              <a:gd name="adj1" fmla="val 43933"/>
              <a:gd name="adj2" fmla="val 64020"/>
            </a:avLst>
          </a:prstGeom>
          <a:solidFill>
            <a:srgbClr val="FF5B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4341" name="Picture 9" descr="philip I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2838"/>
            <a:ext cx="2971800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ular Callout 10"/>
          <p:cNvSpPr>
            <a:spLocks noChangeArrowheads="1"/>
          </p:cNvSpPr>
          <p:nvPr/>
        </p:nvSpPr>
        <p:spPr bwMode="auto">
          <a:xfrm>
            <a:off x="228600" y="5334000"/>
            <a:ext cx="8610600" cy="1447800"/>
          </a:xfrm>
          <a:prstGeom prst="wedgeRectCallout">
            <a:avLst>
              <a:gd name="adj1" fmla="val 3611"/>
              <a:gd name="adj2" fmla="val 22014"/>
            </a:avLst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</a:pPr>
            <a:r>
              <a:rPr lang="en-US" sz="3600"/>
              <a:t>Macedonians viewed themselves as Greeks </a:t>
            </a:r>
            <a:br>
              <a:rPr lang="en-US" sz="3600"/>
            </a:br>
            <a:r>
              <a:rPr lang="en-US" sz="3600"/>
              <a:t>&amp; shared much of their culture; King Philip II   hired Aristotle to tutor his son Alexander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953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37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cs typeface="Calibri" charset="0"/>
              </a:rPr>
              <a:t> King Alexander of Macedonia 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3900">
                <a:latin typeface="Calibri" charset="0"/>
                <a:cs typeface="Calibri" charset="0"/>
              </a:rPr>
              <a:t> Alexander was only 20 years old when he became king of Macedonia: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3900">
                <a:latin typeface="Calibri" charset="0"/>
                <a:cs typeface="Calibri" charset="0"/>
              </a:rPr>
              <a:t>But he proved to </a:t>
            </a:r>
            <a:br>
              <a:rPr lang="en-US" sz="3900">
                <a:latin typeface="Calibri" charset="0"/>
                <a:cs typeface="Calibri" charset="0"/>
              </a:rPr>
            </a:br>
            <a:r>
              <a:rPr lang="en-US" sz="3900">
                <a:latin typeface="Calibri" charset="0"/>
                <a:cs typeface="Calibri" charset="0"/>
              </a:rPr>
              <a:t>be ambitious &amp; a </a:t>
            </a:r>
            <a:br>
              <a:rPr lang="en-US" sz="3900">
                <a:latin typeface="Calibri" charset="0"/>
                <a:cs typeface="Calibri" charset="0"/>
              </a:rPr>
            </a:br>
            <a:r>
              <a:rPr lang="en-US" sz="3900">
                <a:latin typeface="Calibri" charset="0"/>
                <a:cs typeface="Calibri" charset="0"/>
              </a:rPr>
              <a:t>brilliant military </a:t>
            </a:r>
            <a:br>
              <a:rPr lang="en-US" sz="3900">
                <a:latin typeface="Calibri" charset="0"/>
                <a:cs typeface="Calibri" charset="0"/>
              </a:rPr>
            </a:br>
            <a:r>
              <a:rPr lang="en-US" sz="3900">
                <a:latin typeface="Calibri" charset="0"/>
                <a:cs typeface="Calibri" charset="0"/>
              </a:rPr>
              <a:t>strategist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3900">
                <a:latin typeface="Calibri" charset="0"/>
                <a:cs typeface="Calibri" charset="0"/>
              </a:rPr>
              <a:t>Once in power, </a:t>
            </a:r>
            <a:br>
              <a:rPr lang="en-US" sz="3900">
                <a:latin typeface="Calibri" charset="0"/>
                <a:cs typeface="Calibri" charset="0"/>
              </a:rPr>
            </a:br>
            <a:r>
              <a:rPr lang="en-US" sz="3900">
                <a:latin typeface="Calibri" charset="0"/>
                <a:cs typeface="Calibri" charset="0"/>
              </a:rPr>
              <a:t>Alexander began</a:t>
            </a:r>
            <a:br>
              <a:rPr lang="en-US" sz="3900">
                <a:latin typeface="Calibri" charset="0"/>
                <a:cs typeface="Calibri" charset="0"/>
              </a:rPr>
            </a:br>
            <a:r>
              <a:rPr lang="en-US" sz="3900">
                <a:latin typeface="Calibri" charset="0"/>
                <a:cs typeface="Calibri" charset="0"/>
              </a:rPr>
              <a:t>to expand his </a:t>
            </a:r>
            <a:br>
              <a:rPr lang="en-US" sz="3900">
                <a:latin typeface="Calibri" charset="0"/>
                <a:cs typeface="Calibri" charset="0"/>
              </a:rPr>
            </a:br>
            <a:r>
              <a:rPr lang="en-US" sz="3900">
                <a:latin typeface="Calibri" charset="0"/>
                <a:cs typeface="Calibri" charset="0"/>
              </a:rPr>
              <a:t>empire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33588"/>
            <a:ext cx="43434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4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598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5181600"/>
            <a:ext cx="1447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Calibri" charset="0"/>
                <a:cs typeface="Calibri" charset="0"/>
              </a:rPr>
              <a:t>The Empire of Alexander the Great</a:t>
            </a: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0" y="76200"/>
            <a:ext cx="9144000" cy="1905000"/>
          </a:xfrm>
          <a:prstGeom prst="wedgeRectCallout">
            <a:avLst>
              <a:gd name="adj1" fmla="val -37671"/>
              <a:gd name="adj2" fmla="val 118014"/>
            </a:avLst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</a:pPr>
            <a:r>
              <a:rPr lang="en-US" sz="3500"/>
              <a:t>Alexander began his conquest by crushing a Greek revolt in Thebes; He ordered the death of 6,000 people &amp; sold everyone else into slavery; His brutality convinced other Greeks to not rebel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4419600" y="2057400"/>
            <a:ext cx="4572000" cy="2819400"/>
          </a:xfrm>
          <a:prstGeom prst="wedgeRectCallout">
            <a:avLst>
              <a:gd name="adj1" fmla="val -103134"/>
              <a:gd name="adj2" fmla="val 59523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</a:pPr>
            <a:r>
              <a:rPr lang="en-US" sz="3500"/>
              <a:t>Alexander set his sights on the Persian Empire </a:t>
            </a:r>
            <a:br>
              <a:rPr lang="en-US" sz="3500"/>
            </a:br>
            <a:r>
              <a:rPr lang="en-US" sz="3500"/>
              <a:t>&amp; began his attack by conquering Egypt; Egyptians viewed Alexander as a liberator </a:t>
            </a:r>
          </a:p>
        </p:txBody>
      </p:sp>
    </p:spTree>
    <p:extLst>
      <p:ext uri="{BB962C8B-B14F-4D97-AF65-F5344CB8AC3E}">
        <p14:creationId xmlns:p14="http://schemas.microsoft.com/office/powerpoint/2010/main" val="353610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Macintosh PowerPoint</Application>
  <PresentationFormat>On-screen Show (4:3)</PresentationFormat>
  <Paragraphs>28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ＭＳ Ｐゴシック</vt:lpstr>
      <vt:lpstr>Arial</vt:lpstr>
      <vt:lpstr>Calibri</vt:lpstr>
      <vt:lpstr>Office Theme</vt:lpstr>
      <vt:lpstr>PowerPoint Presentation</vt:lpstr>
      <vt:lpstr>Ancient Greece</vt:lpstr>
      <vt:lpstr>The Greek city-states, especially Athens, developed cultural innovations that are still used today which transformed Greece into a “classical civilization” </vt:lpstr>
      <vt:lpstr>PowerPoint Presentation</vt:lpstr>
      <vt:lpstr>PowerPoint Presentation</vt:lpstr>
      <vt:lpstr>In 338 B.C., King Philip II of Macedonia attacked &amp; conquered the Greeks, but he died soon after </vt:lpstr>
      <vt:lpstr> King Alexander of Macedonia </vt:lpstr>
      <vt:lpstr>The Empire of Alexander the Great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Richardson</dc:creator>
  <cp:lastModifiedBy>Microsoft Office User</cp:lastModifiedBy>
  <cp:revision>1</cp:revision>
  <dcterms:created xsi:type="dcterms:W3CDTF">2012-09-01T19:52:06Z</dcterms:created>
  <dcterms:modified xsi:type="dcterms:W3CDTF">2018-10-23T04:16:22Z</dcterms:modified>
</cp:coreProperties>
</file>