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94715"/>
  </p:normalViewPr>
  <p:slideViewPr>
    <p:cSldViewPr>
      <p:cViewPr varScale="1">
        <p:scale>
          <a:sx n="57" d="100"/>
          <a:sy n="57" d="100"/>
        </p:scale>
        <p:origin x="184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42106F-5195-45A8-AC88-FFB964EDF9FA}" type="datetimeFigureOut">
              <a:rPr lang="en-US"/>
              <a:pPr>
                <a:defRPr/>
              </a:pPr>
              <a:t>5/16/19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704A65-31CB-441B-BC4E-02C49438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61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F7B49D-021C-4481-80FA-F5BB554660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401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9B32FD-37F0-425B-BF18-6FD17B0380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620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48E8-C3BF-4D4B-BBFC-9B5DD7F334F6}" type="datetimeFigureOut">
              <a:rPr lang="en-US"/>
              <a:pPr>
                <a:defRPr/>
              </a:pPr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6A64-A580-4B7D-9957-E9F2D7C37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8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209F-5155-4A9A-A748-8C2452454806}" type="datetimeFigureOut">
              <a:rPr lang="en-US"/>
              <a:pPr>
                <a:defRPr/>
              </a:pPr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E697F-D110-4831-8069-B4960436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1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EC30-4742-41DF-8B4B-C5D6BE8A9377}" type="datetimeFigureOut">
              <a:rPr lang="en-US"/>
              <a:pPr>
                <a:defRPr/>
              </a:pPr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4BA30-1363-4A24-A24C-8AAD11E7C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8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343F-D11B-45B2-ACF1-CD74BB920A3C}" type="datetimeFigureOut">
              <a:rPr lang="en-US"/>
              <a:pPr>
                <a:defRPr/>
              </a:pPr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12F3F-B04B-4538-AFDB-BBD5B24A6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3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06A9C-C619-4252-9854-D1796E65FBDE}" type="datetimeFigureOut">
              <a:rPr lang="en-US"/>
              <a:pPr>
                <a:defRPr/>
              </a:pPr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E803-5A2E-4F6C-812D-AAE2F5809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21D4F-5075-4C98-801C-C334D01A649E}" type="datetimeFigureOut">
              <a:rPr lang="en-US"/>
              <a:pPr>
                <a:defRPr/>
              </a:pPr>
              <a:t>5/16/19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4236D-ECD3-43DC-8961-8913D4A81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4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DAD5-5E68-44CA-A291-2F8F5309AC46}" type="datetimeFigureOut">
              <a:rPr lang="en-US"/>
              <a:pPr>
                <a:defRPr/>
              </a:pPr>
              <a:t>5/16/19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70CEB-2B1C-4A8B-AFEB-F07655B5C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B3E04-299A-4867-BA9B-A2881B1C77EA}" type="datetimeFigureOut">
              <a:rPr lang="en-US"/>
              <a:pPr>
                <a:defRPr/>
              </a:pPr>
              <a:t>5/16/19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2DBBF-5680-49ED-92A7-7D5EF9AF7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8722-513E-4B20-A350-8C39F73E0545}" type="datetimeFigureOut">
              <a:rPr lang="en-US"/>
              <a:pPr>
                <a:defRPr/>
              </a:pPr>
              <a:t>5/16/19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1FF46-94A5-400D-B1B0-05D28A59D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FF1C-E4FB-4107-BF93-FF9006E4E3F5}" type="datetimeFigureOut">
              <a:rPr lang="en-US"/>
              <a:pPr>
                <a:defRPr/>
              </a:pPr>
              <a:t>5/16/19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5165-05C8-471F-A378-647594469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0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B7189-513F-43FA-A114-E3B89D938FD3}" type="datetimeFigureOut">
              <a:rPr lang="en-US"/>
              <a:pPr>
                <a:defRPr/>
              </a:pPr>
              <a:t>5/16/19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A0A27-E01C-4CE9-B92B-86B915D04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3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2A5E5F-ABF8-49E5-BC51-F7F445286AC5}" type="datetimeFigureOut">
              <a:rPr lang="en-US"/>
              <a:pPr>
                <a:defRPr/>
              </a:pPr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176B92-854A-47A1-8741-323026BBB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Korean &amp; Vietnam Wars</a:t>
            </a:r>
          </a:p>
        </p:txBody>
      </p:sp>
      <p:pic>
        <p:nvPicPr>
          <p:cNvPr id="2052" name="Picture 5" descr="http://t1.gstatic.com/images?q=tbn:ANd9GcSHB8QqcJdXTIp2HY_39j56YwVM4Zca2RYCAosyBCm9yuOYZPY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7338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ttp://www.xtimeline.com/__UserPic_Large/1704/ELT200804231044518745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1828800"/>
            <a:ext cx="49990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ldenburger.us/gary/docs/TheColdWar_files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r="4715"/>
          <a:stretch>
            <a:fillRect/>
          </a:stretch>
        </p:blipFill>
        <p:spPr bwMode="auto">
          <a:xfrm>
            <a:off x="3675063" y="228600"/>
            <a:ext cx="54689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ular Callout 2"/>
          <p:cNvSpPr>
            <a:spLocks noChangeArrowheads="1"/>
          </p:cNvSpPr>
          <p:nvPr/>
        </p:nvSpPr>
        <p:spPr bwMode="auto">
          <a:xfrm>
            <a:off x="76200" y="76200"/>
            <a:ext cx="3962400" cy="2057400"/>
          </a:xfrm>
          <a:prstGeom prst="wedgeRectCallout">
            <a:avLst>
              <a:gd name="adj1" fmla="val -5009"/>
              <a:gd name="adj2" fmla="val 28213"/>
            </a:avLst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The U.S. response to the fall of China was </a:t>
            </a:r>
            <a:br>
              <a:rPr lang="en-US" altLang="en-US" sz="3200">
                <a:latin typeface="Calibri" pitchFamily="34" charset="0"/>
              </a:rPr>
            </a:br>
            <a:r>
              <a:rPr lang="en-US" altLang="en-US" sz="3200">
                <a:latin typeface="Calibri" pitchFamily="34" charset="0"/>
              </a:rPr>
              <a:t>to more aggressively confront communism  the world </a:t>
            </a:r>
          </a:p>
        </p:txBody>
      </p:sp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76200" y="2286000"/>
            <a:ext cx="3962400" cy="2057400"/>
          </a:xfrm>
          <a:prstGeom prst="wedgeRectCallout">
            <a:avLst>
              <a:gd name="adj1" fmla="val -5009"/>
              <a:gd name="adj2" fmla="val 28213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The USA was afraid of a “domino theory” in which communist nations turn their neighbors communist </a:t>
            </a:r>
          </a:p>
        </p:txBody>
      </p:sp>
      <p:pic>
        <p:nvPicPr>
          <p:cNvPr id="6" name="Picture 6" descr="http://josephharoldii.files.wordpress.com/2011/03/domino-theory-in-as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92186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76200" y="4495800"/>
            <a:ext cx="3962400" cy="1676400"/>
          </a:xfrm>
          <a:prstGeom prst="wedgeRectCallout">
            <a:avLst>
              <a:gd name="adj1" fmla="val -5009"/>
              <a:gd name="adj2" fmla="val 28213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As a result, the USA vowed to contain the spread of communism anywhere in the world 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228600" y="6248400"/>
            <a:ext cx="8763000" cy="457200"/>
          </a:xfrm>
          <a:prstGeom prst="wedgeRectCallout">
            <a:avLst>
              <a:gd name="adj1" fmla="val -5009"/>
              <a:gd name="adj2" fmla="val 28213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The USA acted when communism threatened Korea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3100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23075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9" name="AutoShape 5"/>
          <p:cNvSpPr>
            <a:spLocks noChangeArrowheads="1"/>
          </p:cNvSpPr>
          <p:nvPr/>
        </p:nvSpPr>
        <p:spPr bwMode="auto">
          <a:xfrm>
            <a:off x="4876800" y="3962400"/>
            <a:ext cx="3962400" cy="2514600"/>
          </a:xfrm>
          <a:prstGeom prst="wedgeRectCallout">
            <a:avLst>
              <a:gd name="adj1" fmla="val -4139"/>
              <a:gd name="adj2" fmla="val -14292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kumimoji="1" lang="en-US" altLang="en-US" sz="3100">
                <a:latin typeface="Calibri" pitchFamily="34" charset="0"/>
              </a:rPr>
              <a:t>After WWII, Korea   was divided along the 38° with a communist  gov’t in North Korea    &amp; a democracy in </a:t>
            </a:r>
            <a:br>
              <a:rPr kumimoji="1" lang="en-US" altLang="en-US" sz="3100">
                <a:latin typeface="Calibri" pitchFamily="34" charset="0"/>
              </a:rPr>
            </a:br>
            <a:r>
              <a:rPr kumimoji="1" lang="en-US" altLang="en-US" sz="3100">
                <a:latin typeface="Calibri" pitchFamily="34" charset="0"/>
              </a:rPr>
              <a:t>South Korea </a:t>
            </a:r>
            <a:endParaRPr lang="en-US" altLang="en-US" sz="3100">
              <a:latin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800600" y="457200"/>
            <a:ext cx="4038600" cy="2514600"/>
          </a:xfrm>
          <a:prstGeom prst="wedgeRectCallout">
            <a:avLst>
              <a:gd name="adj1" fmla="val 2713"/>
              <a:gd name="adj2" fmla="val -39148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kumimoji="1" lang="en-US" altLang="en-US" sz="3100">
                <a:latin typeface="Calibri" pitchFamily="34" charset="0"/>
              </a:rPr>
              <a:t>During World War II, Korea was liberated from Japanese control by the U.S. army in the South &amp; the Soviet army in the North</a:t>
            </a:r>
            <a:endParaRPr lang="en-US" altLang="en-US" sz="3100">
              <a:latin typeface="Calibri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6200" y="304800"/>
            <a:ext cx="4343400" cy="1676400"/>
          </a:xfrm>
          <a:prstGeom prst="wedgeRectCallout">
            <a:avLst>
              <a:gd name="adj1" fmla="val 65593"/>
              <a:gd name="adj2" fmla="val -31648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kumimoji="1" lang="en-US" altLang="en-US" sz="3100">
                <a:latin typeface="Calibri" pitchFamily="34" charset="0"/>
              </a:rPr>
              <a:t>In 1950, North Korea (using Soviet supplied weapons) crossed the 38° &amp; attacked South Korea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76200" y="2057400"/>
            <a:ext cx="4038600" cy="2057400"/>
          </a:xfrm>
          <a:prstGeom prst="wedgeRectCallout">
            <a:avLst>
              <a:gd name="adj1" fmla="val 80079"/>
              <a:gd name="adj2" fmla="val 889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kumimoji="1" lang="en-US" altLang="en-US" sz="3100">
                <a:latin typeface="Calibri" pitchFamily="34" charset="0"/>
              </a:rPr>
              <a:t>When South Korea appealed to the United Nations, the USA sent troops to Korea to contain communism 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76200" y="3505200"/>
            <a:ext cx="4495800" cy="1752600"/>
          </a:xfrm>
          <a:prstGeom prst="wedgeRectCallout">
            <a:avLst>
              <a:gd name="adj1" fmla="val 62356"/>
              <a:gd name="adj2" fmla="val -9144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kumimoji="1" lang="en-US" altLang="en-US" sz="3100">
                <a:latin typeface="Calibri" pitchFamily="34" charset="0"/>
              </a:rPr>
              <a:t>But, when the USA pushed too close to China, the Chinese Army entered the war &amp; helped North Korea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82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0481E-6 L -0.00416 0.343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7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3100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23075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228600" y="5562600"/>
            <a:ext cx="8686800" cy="1219200"/>
          </a:xfrm>
          <a:prstGeom prst="wedgeRectCallout">
            <a:avLst>
              <a:gd name="adj1" fmla="val 44363"/>
              <a:gd name="adj2" fmla="val 1409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en-US" sz="3100" dirty="0">
                <a:latin typeface="+mn-lt"/>
                <a:cs typeface="+mn-cs"/>
              </a:rPr>
              <a:t>After 3 years of fighting, a ceasefire was agreed to in 1953, the fighting stopped, &amp; the 38° was restored as the boundary between North &amp; South Koreas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4724400" y="609600"/>
            <a:ext cx="4267200" cy="2438400"/>
          </a:xfrm>
          <a:prstGeom prst="wedgeRectCallout">
            <a:avLst>
              <a:gd name="adj1" fmla="val 44361"/>
              <a:gd name="adj2" fmla="val 14088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kumimoji="1" lang="en-US" altLang="en-US" sz="3100">
                <a:latin typeface="Calibri" pitchFamily="34" charset="0"/>
              </a:rPr>
              <a:t>The USA successfully stopped communism from spreading into South Korea &amp; showed that it was willing to fight to contain communism 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4724400" y="3429000"/>
            <a:ext cx="4267200" cy="1752600"/>
          </a:xfrm>
          <a:prstGeom prst="wedgeRectCallout">
            <a:avLst>
              <a:gd name="adj1" fmla="val 44361"/>
              <a:gd name="adj2" fmla="val 14088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kumimoji="1" lang="en-US" altLang="en-US" sz="3100">
                <a:latin typeface="Calibri" pitchFamily="34" charset="0"/>
              </a:rPr>
              <a:t>Today, Korea remains divided between a</a:t>
            </a:r>
            <a:br>
              <a:rPr kumimoji="1" lang="en-US" altLang="en-US" sz="3100">
                <a:latin typeface="Calibri" pitchFamily="34" charset="0"/>
              </a:rPr>
            </a:br>
            <a:r>
              <a:rPr kumimoji="1" lang="en-US" altLang="en-US" sz="3100">
                <a:latin typeface="Calibri" pitchFamily="34" charset="0"/>
              </a:rPr>
              <a:t>communist North &amp; a democratic South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320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0888"/>
            <a:ext cx="9144000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52400" y="152400"/>
            <a:ext cx="4191000" cy="1676400"/>
          </a:xfrm>
          <a:prstGeom prst="wedgeRectCallout">
            <a:avLst>
              <a:gd name="adj1" fmla="val 44363"/>
              <a:gd name="adj2" fmla="val 1409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en-US" sz="3100" dirty="0">
                <a:latin typeface="+mn-lt"/>
                <a:cs typeface="+mn-cs"/>
              </a:rPr>
              <a:t>The fighting in Korea convinced many nations to not choose a side during the Cold War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4572000" y="152400"/>
            <a:ext cx="4343400" cy="1676400"/>
          </a:xfrm>
          <a:prstGeom prst="wedgeRectCallout">
            <a:avLst>
              <a:gd name="adj1" fmla="val 44361"/>
              <a:gd name="adj2" fmla="val 14088"/>
            </a:avLst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kumimoji="1" lang="en-US" altLang="en-US" sz="3100">
                <a:latin typeface="Calibri" pitchFamily="34" charset="0"/>
              </a:rPr>
              <a:t>These “neutral” countries during the Cold War </a:t>
            </a:r>
            <a:br>
              <a:rPr kumimoji="1" lang="en-US" altLang="en-US" sz="3100">
                <a:latin typeface="Calibri" pitchFamily="34" charset="0"/>
              </a:rPr>
            </a:br>
            <a:r>
              <a:rPr kumimoji="1" lang="en-US" altLang="en-US" sz="3100">
                <a:latin typeface="Calibri" pitchFamily="34" charset="0"/>
              </a:rPr>
              <a:t>were known as the </a:t>
            </a:r>
            <a:br>
              <a:rPr kumimoji="1" lang="en-US" altLang="en-US" sz="3100">
                <a:latin typeface="Calibri" pitchFamily="34" charset="0"/>
              </a:rPr>
            </a:br>
            <a:r>
              <a:rPr kumimoji="1" lang="en-US" altLang="en-US" sz="3100">
                <a:latin typeface="Calibri" pitchFamily="34" charset="0"/>
              </a:rPr>
              <a:t>“non-aligned nations” 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381000" y="381000"/>
            <a:ext cx="8458200" cy="1295400"/>
          </a:xfrm>
          <a:prstGeom prst="wedgeRectCallout">
            <a:avLst>
              <a:gd name="adj1" fmla="val 44361"/>
              <a:gd name="adj2" fmla="val 14088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kumimoji="1" lang="en-US" altLang="en-US" sz="3100">
                <a:latin typeface="Calibri" pitchFamily="34" charset="0"/>
              </a:rPr>
              <a:t>While Korea was a success, the Cold War would escalate in the 1950s &amp; 1960s as communism threatened Africa, Southeast Asia, &amp; Latin America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6562725"/>
            <a:ext cx="11715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038600"/>
            <a:ext cx="1171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ular Callout 7"/>
          <p:cNvSpPr>
            <a:spLocks noChangeArrowheads="1"/>
          </p:cNvSpPr>
          <p:nvPr/>
        </p:nvSpPr>
        <p:spPr bwMode="auto">
          <a:xfrm>
            <a:off x="152400" y="76200"/>
            <a:ext cx="4495800" cy="1219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FFCC"/>
          </a:solidFill>
          <a:ln w="38100" algn="ctr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From 1965 to 1973, the USA became involved in the Vietnam War 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152400" y="1371600"/>
            <a:ext cx="4495800" cy="1981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FFCC"/>
          </a:solidFill>
          <a:ln w="38100" algn="ctr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When communist leader Ho Chi Minh gained independence for Vietnam, the USA feared communism in SE Asia </a:t>
            </a:r>
          </a:p>
        </p:txBody>
      </p:sp>
      <p:pic>
        <p:nvPicPr>
          <p:cNvPr id="9223" name="Picture 4" descr="Asia-decoloniz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34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o_Chi_Minh_1946_cropped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1360488" cy="18288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20"/>
          <p:cNvSpPr>
            <a:spLocks noChangeArrowheads="1"/>
          </p:cNvSpPr>
          <p:nvPr/>
        </p:nvSpPr>
        <p:spPr bwMode="auto">
          <a:xfrm>
            <a:off x="5105400" y="4419600"/>
            <a:ext cx="1905000" cy="1676400"/>
          </a:xfrm>
          <a:prstGeom prst="rect">
            <a:avLst/>
          </a:prstGeom>
          <a:noFill/>
          <a:ln w="57150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381000"/>
            <a:ext cx="419258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ular Callout 3"/>
          <p:cNvSpPr>
            <a:spLocks noChangeArrowheads="1"/>
          </p:cNvSpPr>
          <p:nvPr/>
        </p:nvSpPr>
        <p:spPr bwMode="auto">
          <a:xfrm>
            <a:off x="76200" y="1143000"/>
            <a:ext cx="4572000" cy="1219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Vietnam was divided into</a:t>
            </a:r>
            <a:br>
              <a:rPr lang="en-US" altLang="en-US" sz="3200">
                <a:latin typeface="Calibri" pitchFamily="34" charset="0"/>
              </a:rPr>
            </a:br>
            <a:r>
              <a:rPr lang="en-US" altLang="en-US" sz="3200">
                <a:latin typeface="Calibri" pitchFamily="34" charset="0"/>
              </a:rPr>
              <a:t>a communist North &amp; </a:t>
            </a:r>
            <a:br>
              <a:rPr lang="en-US" altLang="en-US" sz="3200">
                <a:latin typeface="Calibri" pitchFamily="34" charset="0"/>
              </a:rPr>
            </a:br>
            <a:r>
              <a:rPr lang="en-US" altLang="en-US" sz="3200">
                <a:latin typeface="Calibri" pitchFamily="34" charset="0"/>
              </a:rPr>
              <a:t>a democratic South </a:t>
            </a:r>
          </a:p>
        </p:txBody>
      </p:sp>
      <p:sp>
        <p:nvSpPr>
          <p:cNvPr id="10244" name="Rectangular Callout 6"/>
          <p:cNvSpPr>
            <a:spLocks noChangeArrowheads="1"/>
          </p:cNvSpPr>
          <p:nvPr/>
        </p:nvSpPr>
        <p:spPr bwMode="auto">
          <a:xfrm>
            <a:off x="76200" y="2667000"/>
            <a:ext cx="4572000" cy="1600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In South Vietnam,  communists known as the Vietcong worked to unify North &amp; South Vietnam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066800"/>
            <a:ext cx="42767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76200" y="4572000"/>
            <a:ext cx="4572000" cy="1219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To contain communism, the USA sent troops to Vietnam starting in 1965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1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1"/>
          <p:cNvSpPr>
            <a:spLocks noChangeArrowheads="1"/>
          </p:cNvSpPr>
          <p:nvPr/>
        </p:nvSpPr>
        <p:spPr bwMode="auto">
          <a:xfrm>
            <a:off x="3505200" y="0"/>
            <a:ext cx="36576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11268" name="Rectangle 12"/>
          <p:cNvSpPr>
            <a:spLocks noChangeArrowheads="1"/>
          </p:cNvSpPr>
          <p:nvPr/>
        </p:nvSpPr>
        <p:spPr bwMode="auto">
          <a:xfrm>
            <a:off x="4191000" y="2057400"/>
            <a:ext cx="2819400" cy="2667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0" y="6172200"/>
            <a:ext cx="3657600" cy="685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11270" name="Rectangular Callout 14"/>
          <p:cNvSpPr>
            <a:spLocks noChangeArrowheads="1"/>
          </p:cNvSpPr>
          <p:nvPr/>
        </p:nvSpPr>
        <p:spPr bwMode="auto">
          <a:xfrm>
            <a:off x="3962400" y="152400"/>
            <a:ext cx="5029200" cy="1600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The American military  used bombing raids, pesticides, &amp; search-and-destroy missions to fight the communists </a:t>
            </a:r>
          </a:p>
        </p:txBody>
      </p:sp>
      <p:pic>
        <p:nvPicPr>
          <p:cNvPr id="18" name="Picture 8" descr="viet-show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File:Defoliation agent spray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50292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viet-show1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28813"/>
            <a:ext cx="4267200" cy="4929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vietnam-war-prot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33131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7" descr="1968_Protes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vietnam-ma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886200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http://4.bp.blogspot.com/_zkPMchp_hYE/SZNq_kgQTwI/AAAAAAAAABw/H-AkeqNaabA/S660/VietnamWa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5181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ular Callout 15"/>
          <p:cNvSpPr>
            <a:spLocks noChangeArrowheads="1"/>
          </p:cNvSpPr>
          <p:nvPr/>
        </p:nvSpPr>
        <p:spPr bwMode="auto">
          <a:xfrm>
            <a:off x="3962400" y="1905000"/>
            <a:ext cx="5029200" cy="1219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Despite these efforts, the </a:t>
            </a:r>
            <a:br>
              <a:rPr lang="en-US" altLang="en-US" sz="3200">
                <a:latin typeface="Calibri" pitchFamily="34" charset="0"/>
              </a:rPr>
            </a:br>
            <a:r>
              <a:rPr lang="en-US" altLang="en-US" sz="3200">
                <a:latin typeface="Calibri" pitchFamily="34" charset="0"/>
              </a:rPr>
              <a:t>U.S. was unable to defeat  the communist enemy </a:t>
            </a:r>
          </a:p>
        </p:txBody>
      </p:sp>
      <p:sp>
        <p:nvSpPr>
          <p:cNvPr id="17" name="Rectangular Callout 16"/>
          <p:cNvSpPr>
            <a:spLocks noChangeArrowheads="1"/>
          </p:cNvSpPr>
          <p:nvPr/>
        </p:nvSpPr>
        <p:spPr bwMode="auto">
          <a:xfrm>
            <a:off x="3962400" y="3276600"/>
            <a:ext cx="5029200" cy="1981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The Vietnam War was expensive, hurt the U.S. economy, &amp; became unpopular with anti-war protestors in the USA. </a:t>
            </a:r>
          </a:p>
        </p:txBody>
      </p:sp>
      <p:sp>
        <p:nvSpPr>
          <p:cNvPr id="24" name="Rectangular Callout 23"/>
          <p:cNvSpPr>
            <a:spLocks noChangeArrowheads="1"/>
          </p:cNvSpPr>
          <p:nvPr/>
        </p:nvSpPr>
        <p:spPr bwMode="auto">
          <a:xfrm>
            <a:off x="3962400" y="5410200"/>
            <a:ext cx="5029200" cy="12954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In 1973, the USA withdrew from Vietnam &amp; 2 years later communists unified Vietnam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6182</TotalTime>
  <Words>397</Words>
  <Application>Microsoft Macintosh PowerPoint</Application>
  <PresentationFormat>On-screen Show (4:3)</PresentationFormat>
  <Paragraphs>27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Korean &amp; Vietnam Wars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GCPS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&amp; Vietnam Wars</dc:title>
  <dc:creator>e199801755</dc:creator>
  <cp:lastModifiedBy>Microsoft Office User</cp:lastModifiedBy>
  <cp:revision>7</cp:revision>
  <dcterms:created xsi:type="dcterms:W3CDTF">2011-04-27T18:02:12Z</dcterms:created>
  <dcterms:modified xsi:type="dcterms:W3CDTF">2019-05-20T18:39:04Z</dcterms:modified>
</cp:coreProperties>
</file>