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363" r:id="rId2"/>
    <p:sldId id="365" r:id="rId3"/>
    <p:sldId id="338" r:id="rId4"/>
    <p:sldId id="366" r:id="rId5"/>
    <p:sldId id="339" r:id="rId6"/>
    <p:sldId id="368" r:id="rId7"/>
    <p:sldId id="367" r:id="rId8"/>
    <p:sldId id="341" r:id="rId9"/>
    <p:sldId id="343" r:id="rId10"/>
    <p:sldId id="344" r:id="rId11"/>
    <p:sldId id="379" r:id="rId12"/>
    <p:sldId id="287" r:id="rId13"/>
    <p:sldId id="370" r:id="rId14"/>
    <p:sldId id="293" r:id="rId15"/>
    <p:sldId id="371" r:id="rId16"/>
    <p:sldId id="369" r:id="rId17"/>
    <p:sldId id="373" r:id="rId18"/>
    <p:sldId id="374" r:id="rId19"/>
    <p:sldId id="375" r:id="rId20"/>
    <p:sldId id="372" r:id="rId21"/>
    <p:sldId id="376" r:id="rId22"/>
    <p:sldId id="377" r:id="rId23"/>
    <p:sldId id="311" r:id="rId24"/>
    <p:sldId id="378" r:id="rId25"/>
    <p:sldId id="354" r:id="rId26"/>
    <p:sldId id="380" r:id="rId27"/>
    <p:sldId id="381" r:id="rId28"/>
    <p:sldId id="382" r:id="rId29"/>
    <p:sldId id="383" r:id="rId30"/>
    <p:sldId id="384" r:id="rId31"/>
    <p:sldId id="385" r:id="rId32"/>
    <p:sldId id="361" r:id="rId33"/>
    <p:sldId id="407" r:id="rId34"/>
    <p:sldId id="404" r:id="rId35"/>
    <p:sldId id="405" r:id="rId36"/>
    <p:sldId id="406" r:id="rId37"/>
    <p:sldId id="360" r:id="rId38"/>
    <p:sldId id="408" r:id="rId39"/>
    <p:sldId id="409" r:id="rId40"/>
    <p:sldId id="386" r:id="rId41"/>
    <p:sldId id="410" r:id="rId42"/>
    <p:sldId id="403" r:id="rId43"/>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CC"/>
    <a:srgbClr val="FFCCCC"/>
    <a:srgbClr val="FFFFCC"/>
    <a:srgbClr val="FFCC99"/>
    <a:srgbClr val="CCCCFF"/>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32" autoAdjust="0"/>
    <p:restoredTop sz="83837" autoAdjust="0"/>
  </p:normalViewPr>
  <p:slideViewPr>
    <p:cSldViewPr>
      <p:cViewPr varScale="1">
        <p:scale>
          <a:sx n="101" d="100"/>
          <a:sy n="101" d="100"/>
        </p:scale>
        <p:origin x="-6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smtClean="0">
              <a:solidFill>
                <a:schemeClr val="tx1"/>
              </a:solidFill>
              <a:latin typeface="Calibri" pitchFamily="34" charset="0"/>
            </a:rPr>
            <a:t>New Deal Programs </a:t>
          </a:r>
          <a:endParaRPr lang="en-US" sz="3600" dirty="0">
            <a:solidFill>
              <a:schemeClr val="tx1"/>
            </a:solidFill>
            <a:latin typeface="Calibri" pitchFamily="34" charset="0"/>
          </a:endParaRP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Relief</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Relief checks and job programs </a:t>
          </a:r>
          <a:br>
            <a:rPr lang="en-US" sz="3000" dirty="0" smtClean="0">
              <a:solidFill>
                <a:schemeClr val="tx1"/>
              </a:solidFill>
              <a:latin typeface="Calibri" pitchFamily="34" charset="0"/>
            </a:rPr>
          </a:br>
          <a:r>
            <a:rPr lang="en-US" sz="3000" dirty="0" smtClean="0">
              <a:solidFill>
                <a:schemeClr val="tx1"/>
              </a:solidFill>
              <a:latin typeface="Calibri" pitchFamily="34" charset="0"/>
            </a:rPr>
            <a:t>to lower unemployment </a:t>
          </a:r>
          <a:endParaRPr lang="en-US" sz="3000" dirty="0">
            <a:solidFill>
              <a:schemeClr val="tx1"/>
            </a:solidFill>
            <a:latin typeface="Calibri" pitchFamily="34" charset="0"/>
          </a:endParaRP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Recovery</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stimulate agriculture, industry, and the economy to end the depression </a:t>
          </a:r>
          <a:endParaRPr lang="en-US" sz="3000" dirty="0">
            <a:solidFill>
              <a:schemeClr val="tx1"/>
            </a:solidFill>
            <a:latin typeface="Calibri" pitchFamily="34" charset="0"/>
          </a:endParaRP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Reform</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correct problems in the economy and prevent future depressions</a:t>
          </a:r>
          <a:endParaRPr lang="en-US" sz="3000" dirty="0">
            <a:solidFill>
              <a:schemeClr val="tx1"/>
            </a:solidFill>
            <a:latin typeface="Calibri" pitchFamily="34" charset="0"/>
          </a:endParaRP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t>
        <a:bodyPr/>
        <a:lstStyle/>
        <a:p>
          <a:endParaRPr lang="en-US"/>
        </a:p>
      </dgm:t>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78908" custScaleY="102160" custLinFactNeighborY="0">
        <dgm:presLayoutVars>
          <dgm:chPref val="3"/>
        </dgm:presLayoutVars>
      </dgm:prSet>
      <dgm:spPr/>
      <dgm:t>
        <a:bodyPr/>
        <a:lstStyle/>
        <a:p>
          <a:endParaRPr lang="en-US"/>
        </a:p>
      </dgm:t>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t>
        <a:bodyPr/>
        <a:lstStyle/>
        <a:p>
          <a:endParaRPr lang="en-US"/>
        </a:p>
      </dgm:t>
    </dgm:pt>
    <dgm:pt modelId="{E4DF9900-492F-40D1-BCA2-AEE965567352}" type="pres">
      <dgm:prSet presAssocID="{1412EEC8-C7D2-4A0A-9301-76FE3E6B9B01}" presName="connTx" presStyleLbl="parChTrans1D2" presStyleIdx="0" presStyleCnt="3"/>
      <dgm:spPr/>
      <dgm:t>
        <a:bodyPr/>
        <a:lstStyle/>
        <a:p>
          <a:endParaRPr lang="en-US"/>
        </a:p>
      </dgm:t>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81992" custScaleY="179047">
        <dgm:presLayoutVars>
          <dgm:chPref val="3"/>
        </dgm:presLayoutVars>
      </dgm:prSet>
      <dgm:spPr/>
      <dgm:t>
        <a:bodyPr/>
        <a:lstStyle/>
        <a:p>
          <a:endParaRPr lang="en-US"/>
        </a:p>
      </dgm:t>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t>
        <a:bodyPr/>
        <a:lstStyle/>
        <a:p>
          <a:endParaRPr lang="en-US"/>
        </a:p>
      </dgm:t>
    </dgm:pt>
    <dgm:pt modelId="{DFC17653-5D7A-4209-8B77-F9D120553D77}" type="pres">
      <dgm:prSet presAssocID="{97A2BEE7-2711-4D7C-8D63-73A335897F41}" presName="connTx" presStyleLbl="parChTrans1D2" presStyleIdx="1" presStyleCnt="3"/>
      <dgm:spPr/>
      <dgm:t>
        <a:bodyPr/>
        <a:lstStyle/>
        <a:p>
          <a:endParaRPr lang="en-US"/>
        </a:p>
      </dgm:t>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81991" custScaleY="180320">
        <dgm:presLayoutVars>
          <dgm:chPref val="3"/>
        </dgm:presLayoutVars>
      </dgm:prSet>
      <dgm:spPr/>
      <dgm:t>
        <a:bodyPr/>
        <a:lstStyle/>
        <a:p>
          <a:endParaRPr lang="en-US"/>
        </a:p>
      </dgm:t>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t>
        <a:bodyPr/>
        <a:lstStyle/>
        <a:p>
          <a:endParaRPr lang="en-US"/>
        </a:p>
      </dgm:t>
    </dgm:pt>
    <dgm:pt modelId="{65D75ABA-43B4-4501-9A21-AF7CCA1496B0}" type="pres">
      <dgm:prSet presAssocID="{3D321EE5-22AC-452D-901B-93E4F0BFAA33}" presName="connTx" presStyleLbl="parChTrans1D2" presStyleIdx="2" presStyleCnt="3"/>
      <dgm:spPr/>
      <dgm:t>
        <a:bodyPr/>
        <a:lstStyle/>
        <a:p>
          <a:endParaRPr lang="en-US"/>
        </a:p>
      </dgm:t>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82397" custScaleY="200958">
        <dgm:presLayoutVars>
          <dgm:chPref val="3"/>
        </dgm:presLayoutVars>
      </dgm:prSet>
      <dgm:spPr/>
      <dgm:t>
        <a:bodyPr/>
        <a:lstStyle/>
        <a:p>
          <a:endParaRPr lang="en-US"/>
        </a:p>
      </dgm:t>
    </dgm:pt>
    <dgm:pt modelId="{F4616447-03AD-44A9-9EE2-5E4C12167D28}" type="pres">
      <dgm:prSet presAssocID="{96A2C95D-51A5-4C21-AEBF-7F4F8A29E474}" presName="level3hierChild" presStyleCnt="0"/>
      <dgm:spPr/>
    </dgm:pt>
  </dgm:ptLst>
  <dgm:cxnLst>
    <dgm:cxn modelId="{1F9A5465-B26A-4D98-80BC-83DE5F3340FC}" type="presOf" srcId="{3D321EE5-22AC-452D-901B-93E4F0BFAA33}" destId="{65D75ABA-43B4-4501-9A21-AF7CCA1496B0}" srcOrd="1" destOrd="0" presId="urn:microsoft.com/office/officeart/2008/layout/HorizontalMultiLevelHierarchy"/>
    <dgm:cxn modelId="{EF001FD3-172D-4F4B-B781-A91EE614004B}" type="presOf" srcId="{97A2BEE7-2711-4D7C-8D63-73A335897F41}" destId="{DFC17653-5D7A-4209-8B77-F9D120553D77}" srcOrd="1" destOrd="0" presId="urn:microsoft.com/office/officeart/2008/layout/HorizontalMultiLevelHierarchy"/>
    <dgm:cxn modelId="{4CEDF165-31B9-4344-963D-8F2B4CCD9D55}" type="presOf" srcId="{96A2C95D-51A5-4C21-AEBF-7F4F8A29E474}" destId="{FAAFD766-0143-4864-AE4A-5DCF6C01F8AB}" srcOrd="0" destOrd="0" presId="urn:microsoft.com/office/officeart/2008/layout/HorizontalMultiLevelHierarchy"/>
    <dgm:cxn modelId="{988D77F8-5ECA-4865-BACE-03D941204BEA}" type="presOf" srcId="{3D321EE5-22AC-452D-901B-93E4F0BFAA33}" destId="{15E79A53-AB86-4FF3-896F-C27976B02FAC}"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6EE53E39-F8F3-4B95-B4E4-F61A604BA9D4}" type="presOf" srcId="{3B72D13B-EC08-4015-865B-221C70767540}" destId="{48362BD5-A5DB-45C8-A4AC-DA1D5DA95586}" srcOrd="0" destOrd="0" presId="urn:microsoft.com/office/officeart/2008/layout/HorizontalMultiLevelHierarchy"/>
    <dgm:cxn modelId="{0BDA7F80-E7A7-454F-BB22-69498872134B}" type="presOf" srcId="{48F6862A-C8BB-4D3E-BA0A-638F7D4F7645}" destId="{035A4199-4CCF-477D-9688-D1443E5818D1}" srcOrd="0"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6CA6CD9E-B84A-47B7-A130-3EB716E655A1}" type="presOf" srcId="{97A2BEE7-2711-4D7C-8D63-73A335897F41}" destId="{E5738614-1C16-4938-B268-A1DE9EBF8B22}" srcOrd="0" destOrd="0" presId="urn:microsoft.com/office/officeart/2008/layout/HorizontalMultiLevelHierarchy"/>
    <dgm:cxn modelId="{7A7AEB24-A0F9-4F2B-A9A1-0EA96B4AF43C}" type="presOf" srcId="{B0C6EE5B-89D8-4FB2-A84D-4CE0497D4465}" destId="{48DBA050-281D-4526-A0A5-9D3EEA62084D}" srcOrd="0" destOrd="0" presId="urn:microsoft.com/office/officeart/2008/layout/HorizontalMultiLevelHierarchy"/>
    <dgm:cxn modelId="{9161D6EC-F1C1-4D53-9BD4-AA378BE4497B}" type="presOf" srcId="{1412EEC8-C7D2-4A0A-9301-76FE3E6B9B01}" destId="{E4DF9900-492F-40D1-BCA2-AEE965567352}" srcOrd="1"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304C0AB0-0871-4BE9-8961-4F4A80626112}" type="presOf" srcId="{1412EEC8-C7D2-4A0A-9301-76FE3E6B9B01}" destId="{3FCA482A-7F5C-40B7-B164-A06C602F7D92}" srcOrd="0" destOrd="0" presId="urn:microsoft.com/office/officeart/2008/layout/HorizontalMultiLevelHierarchy"/>
    <dgm:cxn modelId="{071AE338-8C8F-4E60-8C1C-CA1AD103F783}" srcId="{48F6862A-C8BB-4D3E-BA0A-638F7D4F7645}" destId="{B0C6EE5B-89D8-4FB2-A84D-4CE0497D4465}" srcOrd="1" destOrd="0" parTransId="{97A2BEE7-2711-4D7C-8D63-73A335897F41}" sibTransId="{228FB8FF-CC3E-4740-A23D-84B25D6B7B2C}"/>
    <dgm:cxn modelId="{047F4557-7821-4B21-B580-EB7369F648CA}" type="presOf" srcId="{6680B1A1-1ACC-42C4-B0AA-14B3100147BF}" destId="{70C25950-364E-487E-BEC4-207DA16B119B}" srcOrd="0" destOrd="0" presId="urn:microsoft.com/office/officeart/2008/layout/HorizontalMultiLevelHierarchy"/>
    <dgm:cxn modelId="{63C9A949-068E-4028-ACAD-AC24DB8A5341}" type="presParOf" srcId="{48362BD5-A5DB-45C8-A4AC-DA1D5DA95586}" destId="{B97B7BB9-86C8-469C-8087-862E321A9BE8}" srcOrd="0" destOrd="0" presId="urn:microsoft.com/office/officeart/2008/layout/HorizontalMultiLevelHierarchy"/>
    <dgm:cxn modelId="{52997599-DE06-4985-A0E1-CE3893838FF4}" type="presParOf" srcId="{B97B7BB9-86C8-469C-8087-862E321A9BE8}" destId="{035A4199-4CCF-477D-9688-D1443E5818D1}" srcOrd="0" destOrd="0" presId="urn:microsoft.com/office/officeart/2008/layout/HorizontalMultiLevelHierarchy"/>
    <dgm:cxn modelId="{0EB56F81-EC05-4B51-B4FB-46DF6482BA99}" type="presParOf" srcId="{B97B7BB9-86C8-469C-8087-862E321A9BE8}" destId="{7DDC7D42-9C61-4021-BDCF-9403A1FCA01E}" srcOrd="1" destOrd="0" presId="urn:microsoft.com/office/officeart/2008/layout/HorizontalMultiLevelHierarchy"/>
    <dgm:cxn modelId="{80D1D7C4-C179-40E3-81CC-1E0A76BA964E}" type="presParOf" srcId="{7DDC7D42-9C61-4021-BDCF-9403A1FCA01E}" destId="{3FCA482A-7F5C-40B7-B164-A06C602F7D92}" srcOrd="0" destOrd="0" presId="urn:microsoft.com/office/officeart/2008/layout/HorizontalMultiLevelHierarchy"/>
    <dgm:cxn modelId="{A11DF239-7899-4531-B87F-5DA2C98B2CFC}" type="presParOf" srcId="{3FCA482A-7F5C-40B7-B164-A06C602F7D92}" destId="{E4DF9900-492F-40D1-BCA2-AEE965567352}" srcOrd="0" destOrd="0" presId="urn:microsoft.com/office/officeart/2008/layout/HorizontalMultiLevelHierarchy"/>
    <dgm:cxn modelId="{46F27A25-6EE0-469E-81BF-DB71426E2484}" type="presParOf" srcId="{7DDC7D42-9C61-4021-BDCF-9403A1FCA01E}" destId="{58994D96-2767-4F21-8FF2-EAE10816533F}" srcOrd="1" destOrd="0" presId="urn:microsoft.com/office/officeart/2008/layout/HorizontalMultiLevelHierarchy"/>
    <dgm:cxn modelId="{F4B0D992-492B-4EC0-AE66-F23D32CC9BEF}" type="presParOf" srcId="{58994D96-2767-4F21-8FF2-EAE10816533F}" destId="{70C25950-364E-487E-BEC4-207DA16B119B}" srcOrd="0" destOrd="0" presId="urn:microsoft.com/office/officeart/2008/layout/HorizontalMultiLevelHierarchy"/>
    <dgm:cxn modelId="{7E30C840-FC7C-4D60-9180-325CF5E2D568}" type="presParOf" srcId="{58994D96-2767-4F21-8FF2-EAE10816533F}" destId="{AAA5F037-E89A-4528-8837-16C4F2D81F5A}" srcOrd="1" destOrd="0" presId="urn:microsoft.com/office/officeart/2008/layout/HorizontalMultiLevelHierarchy"/>
    <dgm:cxn modelId="{39E0BE6D-B836-4327-B082-81C22DCC0F44}" type="presParOf" srcId="{7DDC7D42-9C61-4021-BDCF-9403A1FCA01E}" destId="{E5738614-1C16-4938-B268-A1DE9EBF8B22}" srcOrd="2" destOrd="0" presId="urn:microsoft.com/office/officeart/2008/layout/HorizontalMultiLevelHierarchy"/>
    <dgm:cxn modelId="{C337822E-D93F-49A8-A1E4-8BF7F5A1BBD9}" type="presParOf" srcId="{E5738614-1C16-4938-B268-A1DE9EBF8B22}" destId="{DFC17653-5D7A-4209-8B77-F9D120553D77}" srcOrd="0" destOrd="0" presId="urn:microsoft.com/office/officeart/2008/layout/HorizontalMultiLevelHierarchy"/>
    <dgm:cxn modelId="{4408EAA4-DA9F-49B6-83AE-4431190CA0C4}" type="presParOf" srcId="{7DDC7D42-9C61-4021-BDCF-9403A1FCA01E}" destId="{FCDA96B2-5215-41ED-A856-728AA64F31D7}" srcOrd="3" destOrd="0" presId="urn:microsoft.com/office/officeart/2008/layout/HorizontalMultiLevelHierarchy"/>
    <dgm:cxn modelId="{DCD10463-975F-42AC-86FF-61AADB616BBA}" type="presParOf" srcId="{FCDA96B2-5215-41ED-A856-728AA64F31D7}" destId="{48DBA050-281D-4526-A0A5-9D3EEA62084D}" srcOrd="0" destOrd="0" presId="urn:microsoft.com/office/officeart/2008/layout/HorizontalMultiLevelHierarchy"/>
    <dgm:cxn modelId="{E9EBEC26-9BDD-4D0D-9BEC-F812190BD8B4}" type="presParOf" srcId="{FCDA96B2-5215-41ED-A856-728AA64F31D7}" destId="{075715DB-D122-498C-BE54-811751B7756D}" srcOrd="1" destOrd="0" presId="urn:microsoft.com/office/officeart/2008/layout/HorizontalMultiLevelHierarchy"/>
    <dgm:cxn modelId="{264E9A6F-FB28-43DC-91ED-B4962364B9C0}" type="presParOf" srcId="{7DDC7D42-9C61-4021-BDCF-9403A1FCA01E}" destId="{15E79A53-AB86-4FF3-896F-C27976B02FAC}" srcOrd="4" destOrd="0" presId="urn:microsoft.com/office/officeart/2008/layout/HorizontalMultiLevelHierarchy"/>
    <dgm:cxn modelId="{ACF37298-0CF8-4EB5-831B-989297885049}" type="presParOf" srcId="{15E79A53-AB86-4FF3-896F-C27976B02FAC}" destId="{65D75ABA-43B4-4501-9A21-AF7CCA1496B0}" srcOrd="0" destOrd="0" presId="urn:microsoft.com/office/officeart/2008/layout/HorizontalMultiLevelHierarchy"/>
    <dgm:cxn modelId="{0FF29E88-E6E1-4014-B2BB-B84C8F32D170}" type="presParOf" srcId="{7DDC7D42-9C61-4021-BDCF-9403A1FCA01E}" destId="{02FCB888-21E3-43DC-9202-1B3B40D533F4}" srcOrd="5" destOrd="0" presId="urn:microsoft.com/office/officeart/2008/layout/HorizontalMultiLevelHierarchy"/>
    <dgm:cxn modelId="{2B058C4B-F3E6-413B-B969-0AC6CCAF3842}" type="presParOf" srcId="{02FCB888-21E3-43DC-9202-1B3B40D533F4}" destId="{FAAFD766-0143-4864-AE4A-5DCF6C01F8AB}" srcOrd="0" destOrd="0" presId="urn:microsoft.com/office/officeart/2008/layout/HorizontalMultiLevelHierarchy"/>
    <dgm:cxn modelId="{C7C2A7AC-BB60-4C12-88F9-1A312D6F629C}"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smtClean="0">
              <a:solidFill>
                <a:schemeClr val="tx1"/>
              </a:solidFill>
              <a:latin typeface="Calibri" pitchFamily="34" charset="0"/>
            </a:rPr>
            <a:t>New Deal Programs </a:t>
          </a:r>
          <a:endParaRPr lang="en-US" sz="3600" dirty="0">
            <a:solidFill>
              <a:schemeClr val="tx1"/>
            </a:solidFill>
            <a:latin typeface="Calibri" pitchFamily="34" charset="0"/>
          </a:endParaRP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Relief</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Job programs to lower unemployment </a:t>
          </a:r>
          <a:endParaRPr lang="en-US" sz="2800" dirty="0">
            <a:solidFill>
              <a:schemeClr val="tx1"/>
            </a:solidFill>
            <a:latin typeface="Calibri" pitchFamily="34" charset="0"/>
          </a:endParaRP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Recovery</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Programs to stimulate the economy and end the depression</a:t>
          </a:r>
          <a:endParaRPr lang="en-US" sz="2800" dirty="0">
            <a:solidFill>
              <a:schemeClr val="tx1"/>
            </a:solidFill>
            <a:latin typeface="Calibri" pitchFamily="34" charset="0"/>
          </a:endParaRP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Reform</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Programs to correct problems in the economy and prevent future depressions</a:t>
          </a:r>
          <a:endParaRPr lang="en-US" sz="2800" dirty="0">
            <a:solidFill>
              <a:schemeClr val="tx1"/>
            </a:solidFill>
            <a:latin typeface="Calibri" pitchFamily="34" charset="0"/>
          </a:endParaRP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t>
        <a:bodyPr/>
        <a:lstStyle/>
        <a:p>
          <a:endParaRPr lang="en-US"/>
        </a:p>
      </dgm:t>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82953" custScaleY="102160" custLinFactNeighborY="0">
        <dgm:presLayoutVars>
          <dgm:chPref val="3"/>
        </dgm:presLayoutVars>
      </dgm:prSet>
      <dgm:spPr/>
      <dgm:t>
        <a:bodyPr/>
        <a:lstStyle/>
        <a:p>
          <a:endParaRPr lang="en-US"/>
        </a:p>
      </dgm:t>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t>
        <a:bodyPr/>
        <a:lstStyle/>
        <a:p>
          <a:endParaRPr lang="en-US"/>
        </a:p>
      </dgm:t>
    </dgm:pt>
    <dgm:pt modelId="{E4DF9900-492F-40D1-BCA2-AEE965567352}" type="pres">
      <dgm:prSet presAssocID="{1412EEC8-C7D2-4A0A-9301-76FE3E6B9B01}" presName="connTx" presStyleLbl="parChTrans1D2" presStyleIdx="0" presStyleCnt="3"/>
      <dgm:spPr/>
      <dgm:t>
        <a:bodyPr/>
        <a:lstStyle/>
        <a:p>
          <a:endParaRPr lang="en-US"/>
        </a:p>
      </dgm:t>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98928" custScaleY="150351">
        <dgm:presLayoutVars>
          <dgm:chPref val="3"/>
        </dgm:presLayoutVars>
      </dgm:prSet>
      <dgm:spPr/>
      <dgm:t>
        <a:bodyPr/>
        <a:lstStyle/>
        <a:p>
          <a:endParaRPr lang="en-US"/>
        </a:p>
      </dgm:t>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t>
        <a:bodyPr/>
        <a:lstStyle/>
        <a:p>
          <a:endParaRPr lang="en-US"/>
        </a:p>
      </dgm:t>
    </dgm:pt>
    <dgm:pt modelId="{DFC17653-5D7A-4209-8B77-F9D120553D77}" type="pres">
      <dgm:prSet presAssocID="{97A2BEE7-2711-4D7C-8D63-73A335897F41}" presName="connTx" presStyleLbl="parChTrans1D2" presStyleIdx="1" presStyleCnt="3"/>
      <dgm:spPr/>
      <dgm:t>
        <a:bodyPr/>
        <a:lstStyle/>
        <a:p>
          <a:endParaRPr lang="en-US"/>
        </a:p>
      </dgm:t>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98927" custScaleY="169869">
        <dgm:presLayoutVars>
          <dgm:chPref val="3"/>
        </dgm:presLayoutVars>
      </dgm:prSet>
      <dgm:spPr/>
      <dgm:t>
        <a:bodyPr/>
        <a:lstStyle/>
        <a:p>
          <a:endParaRPr lang="en-US"/>
        </a:p>
      </dgm:t>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t>
        <a:bodyPr/>
        <a:lstStyle/>
        <a:p>
          <a:endParaRPr lang="en-US"/>
        </a:p>
      </dgm:t>
    </dgm:pt>
    <dgm:pt modelId="{65D75ABA-43B4-4501-9A21-AF7CCA1496B0}" type="pres">
      <dgm:prSet presAssocID="{3D321EE5-22AC-452D-901B-93E4F0BFAA33}" presName="connTx" presStyleLbl="parChTrans1D2" presStyleIdx="2" presStyleCnt="3"/>
      <dgm:spPr/>
      <dgm:t>
        <a:bodyPr/>
        <a:lstStyle/>
        <a:p>
          <a:endParaRPr lang="en-US"/>
        </a:p>
      </dgm:t>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98927" custScaleY="200958">
        <dgm:presLayoutVars>
          <dgm:chPref val="3"/>
        </dgm:presLayoutVars>
      </dgm:prSet>
      <dgm:spPr/>
      <dgm:t>
        <a:bodyPr/>
        <a:lstStyle/>
        <a:p>
          <a:endParaRPr lang="en-US"/>
        </a:p>
      </dgm:t>
    </dgm:pt>
    <dgm:pt modelId="{F4616447-03AD-44A9-9EE2-5E4C12167D28}" type="pres">
      <dgm:prSet presAssocID="{96A2C95D-51A5-4C21-AEBF-7F4F8A29E474}" presName="level3hierChild" presStyleCnt="0"/>
      <dgm:spPr/>
    </dgm:pt>
  </dgm:ptLst>
  <dgm:cxnLst>
    <dgm:cxn modelId="{9D1B7156-8C55-470C-B848-66DF1EB2378C}" type="presOf" srcId="{3B72D13B-EC08-4015-865B-221C70767540}" destId="{48362BD5-A5DB-45C8-A4AC-DA1D5DA95586}" srcOrd="0" destOrd="0" presId="urn:microsoft.com/office/officeart/2008/layout/HorizontalMultiLevelHierarchy"/>
    <dgm:cxn modelId="{6B347E06-D08F-426C-B0D2-72149BE19C0D}" type="presOf" srcId="{B0C6EE5B-89D8-4FB2-A84D-4CE0497D4465}" destId="{48DBA050-281D-4526-A0A5-9D3EEA62084D}"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17B245E1-CD94-40F5-83F7-C871B551C9B9}" type="presOf" srcId="{6680B1A1-1ACC-42C4-B0AA-14B3100147BF}" destId="{70C25950-364E-487E-BEC4-207DA16B119B}" srcOrd="0" destOrd="0" presId="urn:microsoft.com/office/officeart/2008/layout/HorizontalMultiLevelHierarchy"/>
    <dgm:cxn modelId="{2A23ABCF-80CE-4B72-8645-A1930E97EF88}" type="presOf" srcId="{3D321EE5-22AC-452D-901B-93E4F0BFAA33}" destId="{65D75ABA-43B4-4501-9A21-AF7CCA1496B0}" srcOrd="1" destOrd="0" presId="urn:microsoft.com/office/officeart/2008/layout/HorizontalMultiLevelHierarchy"/>
    <dgm:cxn modelId="{31EE70F0-012D-4A85-A060-0FB22239E7E6}" type="presOf" srcId="{97A2BEE7-2711-4D7C-8D63-73A335897F41}" destId="{DFC17653-5D7A-4209-8B77-F9D120553D77}" srcOrd="1" destOrd="0" presId="urn:microsoft.com/office/officeart/2008/layout/HorizontalMultiLevelHierarchy"/>
    <dgm:cxn modelId="{8F337EB4-8962-4513-9B0F-0A2BFC430142}" type="presOf" srcId="{1412EEC8-C7D2-4A0A-9301-76FE3E6B9B01}" destId="{3FCA482A-7F5C-40B7-B164-A06C602F7D92}" srcOrd="0" destOrd="0" presId="urn:microsoft.com/office/officeart/2008/layout/HorizontalMultiLevelHierarchy"/>
    <dgm:cxn modelId="{5D72E900-B9BB-42B1-A559-641C7A7B50F8}" type="presOf" srcId="{1412EEC8-C7D2-4A0A-9301-76FE3E6B9B01}" destId="{E4DF9900-492F-40D1-BCA2-AEE965567352}" srcOrd="1"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90882F50-C030-4704-B58C-B8DE0AE89F4D}" type="presOf" srcId="{3D321EE5-22AC-452D-901B-93E4F0BFAA33}" destId="{15E79A53-AB86-4FF3-896F-C27976B02FAC}" srcOrd="0"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27BC58F1-AEF0-4965-BBFC-9B1A9264CD88}" type="presOf" srcId="{97A2BEE7-2711-4D7C-8D63-73A335897F41}" destId="{E5738614-1C16-4938-B268-A1DE9EBF8B22}" srcOrd="0" destOrd="0" presId="urn:microsoft.com/office/officeart/2008/layout/HorizontalMultiLevelHierarchy"/>
    <dgm:cxn modelId="{D9EAE1FB-9D61-40B7-80A4-D8DDD243641B}" type="presOf" srcId="{48F6862A-C8BB-4D3E-BA0A-638F7D4F7645}" destId="{035A4199-4CCF-477D-9688-D1443E5818D1}" srcOrd="0" destOrd="0" presId="urn:microsoft.com/office/officeart/2008/layout/HorizontalMultiLevelHierarchy"/>
    <dgm:cxn modelId="{071AE338-8C8F-4E60-8C1C-CA1AD103F783}" srcId="{48F6862A-C8BB-4D3E-BA0A-638F7D4F7645}" destId="{B0C6EE5B-89D8-4FB2-A84D-4CE0497D4465}" srcOrd="1" destOrd="0" parTransId="{97A2BEE7-2711-4D7C-8D63-73A335897F41}" sibTransId="{228FB8FF-CC3E-4740-A23D-84B25D6B7B2C}"/>
    <dgm:cxn modelId="{A1346D05-4E1F-449C-9B3E-04DD4F385FB9}" type="presOf" srcId="{96A2C95D-51A5-4C21-AEBF-7F4F8A29E474}" destId="{FAAFD766-0143-4864-AE4A-5DCF6C01F8AB}" srcOrd="0" destOrd="0" presId="urn:microsoft.com/office/officeart/2008/layout/HorizontalMultiLevelHierarchy"/>
    <dgm:cxn modelId="{ADC35CE8-F13B-44DE-AF5F-4E39EB1F5AE3}" type="presParOf" srcId="{48362BD5-A5DB-45C8-A4AC-DA1D5DA95586}" destId="{B97B7BB9-86C8-469C-8087-862E321A9BE8}" srcOrd="0" destOrd="0" presId="urn:microsoft.com/office/officeart/2008/layout/HorizontalMultiLevelHierarchy"/>
    <dgm:cxn modelId="{BBA892CD-E68D-4C4D-8F2A-DC2A98402B6E}" type="presParOf" srcId="{B97B7BB9-86C8-469C-8087-862E321A9BE8}" destId="{035A4199-4CCF-477D-9688-D1443E5818D1}" srcOrd="0" destOrd="0" presId="urn:microsoft.com/office/officeart/2008/layout/HorizontalMultiLevelHierarchy"/>
    <dgm:cxn modelId="{23887B04-5D68-43B3-A98D-0CD6B244FC8B}" type="presParOf" srcId="{B97B7BB9-86C8-469C-8087-862E321A9BE8}" destId="{7DDC7D42-9C61-4021-BDCF-9403A1FCA01E}" srcOrd="1" destOrd="0" presId="urn:microsoft.com/office/officeart/2008/layout/HorizontalMultiLevelHierarchy"/>
    <dgm:cxn modelId="{AF47C027-6233-480A-A4F4-2576975CC67C}" type="presParOf" srcId="{7DDC7D42-9C61-4021-BDCF-9403A1FCA01E}" destId="{3FCA482A-7F5C-40B7-B164-A06C602F7D92}" srcOrd="0" destOrd="0" presId="urn:microsoft.com/office/officeart/2008/layout/HorizontalMultiLevelHierarchy"/>
    <dgm:cxn modelId="{90746123-436E-4D8E-8FC3-31B34E751F83}" type="presParOf" srcId="{3FCA482A-7F5C-40B7-B164-A06C602F7D92}" destId="{E4DF9900-492F-40D1-BCA2-AEE965567352}" srcOrd="0" destOrd="0" presId="urn:microsoft.com/office/officeart/2008/layout/HorizontalMultiLevelHierarchy"/>
    <dgm:cxn modelId="{D1A7BF9B-7557-49E5-84EE-9D3E6CD8D81F}" type="presParOf" srcId="{7DDC7D42-9C61-4021-BDCF-9403A1FCA01E}" destId="{58994D96-2767-4F21-8FF2-EAE10816533F}" srcOrd="1" destOrd="0" presId="urn:microsoft.com/office/officeart/2008/layout/HorizontalMultiLevelHierarchy"/>
    <dgm:cxn modelId="{C66BBA00-6E3A-489F-B904-35FEBB6B7FAD}" type="presParOf" srcId="{58994D96-2767-4F21-8FF2-EAE10816533F}" destId="{70C25950-364E-487E-BEC4-207DA16B119B}" srcOrd="0" destOrd="0" presId="urn:microsoft.com/office/officeart/2008/layout/HorizontalMultiLevelHierarchy"/>
    <dgm:cxn modelId="{5D33CA85-00D4-4B3F-B8B1-2728BC79D1C5}" type="presParOf" srcId="{58994D96-2767-4F21-8FF2-EAE10816533F}" destId="{AAA5F037-E89A-4528-8837-16C4F2D81F5A}" srcOrd="1" destOrd="0" presId="urn:microsoft.com/office/officeart/2008/layout/HorizontalMultiLevelHierarchy"/>
    <dgm:cxn modelId="{BEB928EF-CFDD-445F-8622-CF6A34BFCE43}" type="presParOf" srcId="{7DDC7D42-9C61-4021-BDCF-9403A1FCA01E}" destId="{E5738614-1C16-4938-B268-A1DE9EBF8B22}" srcOrd="2" destOrd="0" presId="urn:microsoft.com/office/officeart/2008/layout/HorizontalMultiLevelHierarchy"/>
    <dgm:cxn modelId="{65A68050-97C7-49C7-BFFE-562E7A2CEFED}" type="presParOf" srcId="{E5738614-1C16-4938-B268-A1DE9EBF8B22}" destId="{DFC17653-5D7A-4209-8B77-F9D120553D77}" srcOrd="0" destOrd="0" presId="urn:microsoft.com/office/officeart/2008/layout/HorizontalMultiLevelHierarchy"/>
    <dgm:cxn modelId="{B312B33E-D66E-44B4-AAFF-7A6198921335}" type="presParOf" srcId="{7DDC7D42-9C61-4021-BDCF-9403A1FCA01E}" destId="{FCDA96B2-5215-41ED-A856-728AA64F31D7}" srcOrd="3" destOrd="0" presId="urn:microsoft.com/office/officeart/2008/layout/HorizontalMultiLevelHierarchy"/>
    <dgm:cxn modelId="{1C280BB3-6232-4BF5-980C-3834EF6001A5}" type="presParOf" srcId="{FCDA96B2-5215-41ED-A856-728AA64F31D7}" destId="{48DBA050-281D-4526-A0A5-9D3EEA62084D}" srcOrd="0" destOrd="0" presId="urn:microsoft.com/office/officeart/2008/layout/HorizontalMultiLevelHierarchy"/>
    <dgm:cxn modelId="{3D2B3EFA-D64B-4CD6-8B30-868A3E32B24F}" type="presParOf" srcId="{FCDA96B2-5215-41ED-A856-728AA64F31D7}" destId="{075715DB-D122-498C-BE54-811751B7756D}" srcOrd="1" destOrd="0" presId="urn:microsoft.com/office/officeart/2008/layout/HorizontalMultiLevelHierarchy"/>
    <dgm:cxn modelId="{3C807195-6658-4227-8EE3-FDEF020D0046}" type="presParOf" srcId="{7DDC7D42-9C61-4021-BDCF-9403A1FCA01E}" destId="{15E79A53-AB86-4FF3-896F-C27976B02FAC}" srcOrd="4" destOrd="0" presId="urn:microsoft.com/office/officeart/2008/layout/HorizontalMultiLevelHierarchy"/>
    <dgm:cxn modelId="{730C7C8B-0C2B-41B6-A1BF-648D66B4B5D0}" type="presParOf" srcId="{15E79A53-AB86-4FF3-896F-C27976B02FAC}" destId="{65D75ABA-43B4-4501-9A21-AF7CCA1496B0}" srcOrd="0" destOrd="0" presId="urn:microsoft.com/office/officeart/2008/layout/HorizontalMultiLevelHierarchy"/>
    <dgm:cxn modelId="{4E232EB6-4D01-4E72-A205-5426D494CB10}" type="presParOf" srcId="{7DDC7D42-9C61-4021-BDCF-9403A1FCA01E}" destId="{02FCB888-21E3-43DC-9202-1B3B40D533F4}" srcOrd="5" destOrd="0" presId="urn:microsoft.com/office/officeart/2008/layout/HorizontalMultiLevelHierarchy"/>
    <dgm:cxn modelId="{5BB8304A-8AAD-43A6-8A35-EAEF55DDF6FB}" type="presParOf" srcId="{02FCB888-21E3-43DC-9202-1B3B40D533F4}" destId="{FAAFD766-0143-4864-AE4A-5DCF6C01F8AB}" srcOrd="0" destOrd="0" presId="urn:microsoft.com/office/officeart/2008/layout/HorizontalMultiLevelHierarchy"/>
    <dgm:cxn modelId="{65BE4BEE-CA14-48BF-A717-B06B534FC6E6}"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723178" y="2857500"/>
          <a:ext cx="598346" cy="1866945"/>
        </a:xfrm>
        <a:custGeom>
          <a:avLst/>
          <a:gdLst/>
          <a:ahLst/>
          <a:cxnLst/>
          <a:rect l="0" t="0" r="0" b="0"/>
          <a:pathLst>
            <a:path>
              <a:moveTo>
                <a:pt x="0" y="0"/>
              </a:moveTo>
              <a:lnTo>
                <a:pt x="299173" y="0"/>
              </a:lnTo>
              <a:lnTo>
                <a:pt x="299173" y="1866945"/>
              </a:lnTo>
              <a:lnTo>
                <a:pt x="598346" y="186694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3339" y="3741960"/>
        <a:ext cx="98024" cy="98024"/>
      </dsp:txXfrm>
    </dsp:sp>
    <dsp:sp modelId="{E5738614-1C16-4938-B268-A1DE9EBF8B22}">
      <dsp:nvSpPr>
        <dsp:cNvPr id="0" name=""/>
        <dsp:cNvSpPr/>
      </dsp:nvSpPr>
      <dsp:spPr>
        <a:xfrm>
          <a:off x="723178" y="2757573"/>
          <a:ext cx="598346" cy="99926"/>
        </a:xfrm>
        <a:custGeom>
          <a:avLst/>
          <a:gdLst/>
          <a:ahLst/>
          <a:cxnLst/>
          <a:rect l="0" t="0" r="0" b="0"/>
          <a:pathLst>
            <a:path>
              <a:moveTo>
                <a:pt x="0" y="99926"/>
              </a:moveTo>
              <a:lnTo>
                <a:pt x="299173" y="99926"/>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1007185" y="2792370"/>
        <a:ext cx="30331" cy="30331"/>
      </dsp:txXfrm>
    </dsp:sp>
    <dsp:sp modelId="{3FCA482A-7F5C-40B7-B164-A06C602F7D92}">
      <dsp:nvSpPr>
        <dsp:cNvPr id="0" name=""/>
        <dsp:cNvSpPr/>
      </dsp:nvSpPr>
      <dsp:spPr>
        <a:xfrm>
          <a:off x="723178" y="890628"/>
          <a:ext cx="598346" cy="1966871"/>
        </a:xfrm>
        <a:custGeom>
          <a:avLst/>
          <a:gdLst/>
          <a:ahLst/>
          <a:cxnLst/>
          <a:rect l="0" t="0" r="0" b="0"/>
          <a:pathLst>
            <a:path>
              <a:moveTo>
                <a:pt x="0" y="1966871"/>
              </a:moveTo>
              <a:lnTo>
                <a:pt x="299173" y="1966871"/>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0954" y="1822667"/>
        <a:ext cx="102793" cy="102793"/>
      </dsp:txXfrm>
    </dsp:sp>
    <dsp:sp modelId="{035A4199-4CCF-477D-9688-D1443E5818D1}">
      <dsp:nvSpPr>
        <dsp:cNvPr id="0" name=""/>
        <dsp:cNvSpPr/>
      </dsp:nvSpPr>
      <dsp:spPr>
        <a:xfrm rot="16200000">
          <a:off x="-2088831" y="2497634"/>
          <a:ext cx="4904288" cy="719730"/>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80000"/>
            </a:lnSpc>
            <a:spcBef>
              <a:spcPct val="0"/>
            </a:spcBef>
            <a:spcAft>
              <a:spcPts val="0"/>
            </a:spcAft>
          </a:pPr>
          <a:r>
            <a:rPr lang="en-US" sz="3600" kern="1200" dirty="0" smtClean="0">
              <a:solidFill>
                <a:schemeClr val="tx1"/>
              </a:solidFill>
              <a:latin typeface="Calibri" pitchFamily="34" charset="0"/>
            </a:rPr>
            <a:t>New Deal Programs </a:t>
          </a:r>
          <a:endParaRPr lang="en-US" sz="3600" kern="1200" dirty="0">
            <a:solidFill>
              <a:schemeClr val="tx1"/>
            </a:solidFill>
            <a:latin typeface="Calibri" pitchFamily="34" charset="0"/>
          </a:endParaRPr>
        </a:p>
      </dsp:txBody>
      <dsp:txXfrm>
        <a:off x="-2088831" y="2497634"/>
        <a:ext cx="4904288" cy="719730"/>
      </dsp:txXfrm>
    </dsp:sp>
    <dsp:sp modelId="{70C25950-364E-487E-BEC4-207DA16B119B}">
      <dsp:nvSpPr>
        <dsp:cNvPr id="0" name=""/>
        <dsp:cNvSpPr/>
      </dsp:nvSpPr>
      <dsp:spPr>
        <a:xfrm>
          <a:off x="1321524" y="74072"/>
          <a:ext cx="5444711" cy="1633111"/>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Relief</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Relief checks and job programs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to lower unemployment </a:t>
          </a:r>
          <a:endParaRPr lang="en-US" sz="3000" kern="1200" dirty="0">
            <a:solidFill>
              <a:schemeClr val="tx1"/>
            </a:solidFill>
            <a:latin typeface="Calibri" pitchFamily="34" charset="0"/>
          </a:endParaRPr>
        </a:p>
      </dsp:txBody>
      <dsp:txXfrm>
        <a:off x="1321524" y="74072"/>
        <a:ext cx="5444711" cy="1633111"/>
      </dsp:txXfrm>
    </dsp:sp>
    <dsp:sp modelId="{48DBA050-281D-4526-A0A5-9D3EEA62084D}">
      <dsp:nvSpPr>
        <dsp:cNvPr id="0" name=""/>
        <dsp:cNvSpPr/>
      </dsp:nvSpPr>
      <dsp:spPr>
        <a:xfrm>
          <a:off x="1321524" y="1935212"/>
          <a:ext cx="5444681" cy="164472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Recovery</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stimulate agriculture, industry, and the economy to end the depression </a:t>
          </a:r>
          <a:endParaRPr lang="en-US" sz="3000" kern="1200" dirty="0">
            <a:solidFill>
              <a:schemeClr val="tx1"/>
            </a:solidFill>
            <a:latin typeface="Calibri" pitchFamily="34" charset="0"/>
          </a:endParaRPr>
        </a:p>
      </dsp:txBody>
      <dsp:txXfrm>
        <a:off x="1321524" y="1935212"/>
        <a:ext cx="5444681" cy="1644722"/>
      </dsp:txXfrm>
    </dsp:sp>
    <dsp:sp modelId="{FAAFD766-0143-4864-AE4A-5DCF6C01F8AB}">
      <dsp:nvSpPr>
        <dsp:cNvPr id="0" name=""/>
        <dsp:cNvSpPr/>
      </dsp:nvSpPr>
      <dsp:spPr>
        <a:xfrm>
          <a:off x="1321524" y="3807962"/>
          <a:ext cx="5456827" cy="1832964"/>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Reform</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correct problems in the economy and prevent future depressions</a:t>
          </a:r>
          <a:endParaRPr lang="en-US" sz="3000" kern="1200" dirty="0">
            <a:solidFill>
              <a:schemeClr val="tx1"/>
            </a:solidFill>
            <a:latin typeface="Calibri" pitchFamily="34" charset="0"/>
          </a:endParaRPr>
        </a:p>
      </dsp:txBody>
      <dsp:txXfrm>
        <a:off x="1321524" y="3807962"/>
        <a:ext cx="5456827" cy="183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658679" y="2324100"/>
          <a:ext cx="517176" cy="1459368"/>
        </a:xfrm>
        <a:custGeom>
          <a:avLst/>
          <a:gdLst/>
          <a:ahLst/>
          <a:cxnLst/>
          <a:rect l="0" t="0" r="0" b="0"/>
          <a:pathLst>
            <a:path>
              <a:moveTo>
                <a:pt x="0" y="0"/>
              </a:moveTo>
              <a:lnTo>
                <a:pt x="258588" y="0"/>
              </a:lnTo>
              <a:lnTo>
                <a:pt x="258588" y="1459368"/>
              </a:lnTo>
              <a:lnTo>
                <a:pt x="517176" y="14593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878560" y="3015077"/>
        <a:ext cx="77414" cy="77414"/>
      </dsp:txXfrm>
    </dsp:sp>
    <dsp:sp modelId="{E5738614-1C16-4938-B268-A1DE9EBF8B22}">
      <dsp:nvSpPr>
        <dsp:cNvPr id="0" name=""/>
        <dsp:cNvSpPr/>
      </dsp:nvSpPr>
      <dsp:spPr>
        <a:xfrm>
          <a:off x="658679" y="2124612"/>
          <a:ext cx="517176" cy="199487"/>
        </a:xfrm>
        <a:custGeom>
          <a:avLst/>
          <a:gdLst/>
          <a:ahLst/>
          <a:cxnLst/>
          <a:rect l="0" t="0" r="0" b="0"/>
          <a:pathLst>
            <a:path>
              <a:moveTo>
                <a:pt x="0" y="199487"/>
              </a:moveTo>
              <a:lnTo>
                <a:pt x="258588" y="199487"/>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03410" y="2210498"/>
        <a:ext cx="27715" cy="27715"/>
      </dsp:txXfrm>
    </dsp:sp>
    <dsp:sp modelId="{3FCA482A-7F5C-40B7-B164-A06C602F7D92}">
      <dsp:nvSpPr>
        <dsp:cNvPr id="0" name=""/>
        <dsp:cNvSpPr/>
      </dsp:nvSpPr>
      <dsp:spPr>
        <a:xfrm>
          <a:off x="658679" y="665243"/>
          <a:ext cx="517176" cy="1658856"/>
        </a:xfrm>
        <a:custGeom>
          <a:avLst/>
          <a:gdLst/>
          <a:ahLst/>
          <a:cxnLst/>
          <a:rect l="0" t="0" r="0" b="0"/>
          <a:pathLst>
            <a:path>
              <a:moveTo>
                <a:pt x="0" y="1658856"/>
              </a:moveTo>
              <a:lnTo>
                <a:pt x="258588" y="1658856"/>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873828" y="1451231"/>
        <a:ext cx="86880" cy="86880"/>
      </dsp:txXfrm>
    </dsp:sp>
    <dsp:sp modelId="{035A4199-4CCF-477D-9688-D1443E5818D1}">
      <dsp:nvSpPr>
        <dsp:cNvPr id="0" name=""/>
        <dsp:cNvSpPr/>
      </dsp:nvSpPr>
      <dsp:spPr>
        <a:xfrm rot="16200000">
          <a:off x="-1787807" y="1997107"/>
          <a:ext cx="4238991" cy="653984"/>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80000"/>
            </a:lnSpc>
            <a:spcBef>
              <a:spcPct val="0"/>
            </a:spcBef>
            <a:spcAft>
              <a:spcPts val="0"/>
            </a:spcAft>
          </a:pPr>
          <a:r>
            <a:rPr lang="en-US" sz="3600" kern="1200" dirty="0" smtClean="0">
              <a:solidFill>
                <a:schemeClr val="tx1"/>
              </a:solidFill>
              <a:latin typeface="Calibri" pitchFamily="34" charset="0"/>
            </a:rPr>
            <a:t>New Deal Programs </a:t>
          </a:r>
          <a:endParaRPr lang="en-US" sz="3600" kern="1200" dirty="0">
            <a:solidFill>
              <a:schemeClr val="tx1"/>
            </a:solidFill>
            <a:latin typeface="Calibri" pitchFamily="34" charset="0"/>
          </a:endParaRPr>
        </a:p>
      </dsp:txBody>
      <dsp:txXfrm>
        <a:off x="-1787807" y="1997107"/>
        <a:ext cx="4238991" cy="653984"/>
      </dsp:txXfrm>
    </dsp:sp>
    <dsp:sp modelId="{70C25950-364E-487E-BEC4-207DA16B119B}">
      <dsp:nvSpPr>
        <dsp:cNvPr id="0" name=""/>
        <dsp:cNvSpPr/>
      </dsp:nvSpPr>
      <dsp:spPr>
        <a:xfrm>
          <a:off x="1175856" y="72575"/>
          <a:ext cx="5144047" cy="1185336"/>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Relief</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Job programs to lower unemployment </a:t>
          </a:r>
          <a:endParaRPr lang="en-US" sz="2800" kern="1200" dirty="0">
            <a:solidFill>
              <a:schemeClr val="tx1"/>
            </a:solidFill>
            <a:latin typeface="Calibri" pitchFamily="34" charset="0"/>
          </a:endParaRPr>
        </a:p>
      </dsp:txBody>
      <dsp:txXfrm>
        <a:off x="1175856" y="72575"/>
        <a:ext cx="5144047" cy="1185336"/>
      </dsp:txXfrm>
    </dsp:sp>
    <dsp:sp modelId="{48DBA050-281D-4526-A0A5-9D3EEA62084D}">
      <dsp:nvSpPr>
        <dsp:cNvPr id="0" name=""/>
        <dsp:cNvSpPr/>
      </dsp:nvSpPr>
      <dsp:spPr>
        <a:xfrm>
          <a:off x="1175856" y="1455006"/>
          <a:ext cx="5144021" cy="133921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Recovery</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Programs to stimulate the economy and end the depression</a:t>
          </a:r>
          <a:endParaRPr lang="en-US" sz="2800" kern="1200" dirty="0">
            <a:solidFill>
              <a:schemeClr val="tx1"/>
            </a:solidFill>
            <a:latin typeface="Calibri" pitchFamily="34" charset="0"/>
          </a:endParaRPr>
        </a:p>
      </dsp:txBody>
      <dsp:txXfrm>
        <a:off x="1175856" y="1455006"/>
        <a:ext cx="5144021" cy="1339212"/>
      </dsp:txXfrm>
    </dsp:sp>
    <dsp:sp modelId="{FAAFD766-0143-4864-AE4A-5DCF6C01F8AB}">
      <dsp:nvSpPr>
        <dsp:cNvPr id="0" name=""/>
        <dsp:cNvSpPr/>
      </dsp:nvSpPr>
      <dsp:spPr>
        <a:xfrm>
          <a:off x="1175856" y="2991313"/>
          <a:ext cx="5144021" cy="1584311"/>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Reform</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Programs to correct problems in the economy and prevent future depressions</a:t>
          </a:r>
          <a:endParaRPr lang="en-US" sz="2800" kern="1200" dirty="0">
            <a:solidFill>
              <a:schemeClr val="tx1"/>
            </a:solidFill>
            <a:latin typeface="Calibri" pitchFamily="34" charset="0"/>
          </a:endParaRPr>
        </a:p>
      </dsp:txBody>
      <dsp:txXfrm>
        <a:off x="1175856" y="2991313"/>
        <a:ext cx="5144021" cy="158431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29FFDF-3714-D24A-A41D-2662E4883B3A}" type="datetimeFigureOut">
              <a:rPr lang="en-US" smtClean="0"/>
              <a:t>10/23/17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2E4E68-D337-0C4C-85F8-2893D5317107}" type="slidenum">
              <a:rPr lang="en-US" smtClean="0"/>
              <a:t>‹#›</a:t>
            </a:fld>
            <a:endParaRPr lang="en-US"/>
          </a:p>
        </p:txBody>
      </p:sp>
    </p:spTree>
    <p:extLst>
      <p:ext uri="{BB962C8B-B14F-4D97-AF65-F5344CB8AC3E}">
        <p14:creationId xmlns:p14="http://schemas.microsoft.com/office/powerpoint/2010/main" val="37512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21D839D-446A-E742-855F-0CEA000BDC24}" type="slidenum">
              <a:rPr lang="en-US" altLang="en-US"/>
              <a:pPr/>
              <a:t>‹#›</a:t>
            </a:fld>
            <a:endParaRPr lang="en-US" altLang="en-US"/>
          </a:p>
        </p:txBody>
      </p:sp>
    </p:spTree>
    <p:extLst>
      <p:ext uri="{BB962C8B-B14F-4D97-AF65-F5344CB8AC3E}">
        <p14:creationId xmlns:p14="http://schemas.microsoft.com/office/powerpoint/2010/main" val="1406508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7DCC3189-8880-7A45-8556-15B92E51EE5A}" type="slidenum">
              <a:rPr lang="en-US" altLang="en-US">
                <a:latin typeface="Arial" charset="0"/>
              </a:rPr>
              <a:pPr/>
              <a:t>5</a:t>
            </a:fld>
            <a:endParaRPr lang="en-US" alt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3415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ADACA003-05EA-0D47-A71C-6DA9324C05DF}" type="slidenum">
              <a:rPr lang="en-US" altLang="en-US">
                <a:latin typeface="Arial" charset="0"/>
              </a:rPr>
              <a:pPr/>
              <a:t>10</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lnSpc>
                <a:spcPct val="80000"/>
              </a:lnSpc>
            </a:pPr>
            <a:endParaRPr lang="en-US" altLang="en-US" sz="800"/>
          </a:p>
        </p:txBody>
      </p:sp>
    </p:spTree>
    <p:extLst>
      <p:ext uri="{BB962C8B-B14F-4D97-AF65-F5344CB8AC3E}">
        <p14:creationId xmlns:p14="http://schemas.microsoft.com/office/powerpoint/2010/main" val="173784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D839D-446A-E742-855F-0CEA000BDC24}" type="slidenum">
              <a:rPr lang="en-US" altLang="en-US" smtClean="0"/>
              <a:pPr/>
              <a:t>13</a:t>
            </a:fld>
            <a:endParaRPr lang="en-US" altLang="en-US"/>
          </a:p>
        </p:txBody>
      </p:sp>
    </p:spTree>
    <p:extLst>
      <p:ext uri="{BB962C8B-B14F-4D97-AF65-F5344CB8AC3E}">
        <p14:creationId xmlns:p14="http://schemas.microsoft.com/office/powerpoint/2010/main" val="214520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PWA funded the construction of more than 34,000 projects, including airports, electricity-generating dams, and aircraft carriers; and seventy percent of the new schools and one third of the hospitals built during that time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581E8F5A-43BF-654C-A850-B51D8FC29F6C}" type="slidenum">
              <a:rPr lang="en-US" altLang="en-US">
                <a:latin typeface="Arial" charset="0"/>
              </a:rPr>
              <a:pPr/>
              <a:t>15</a:t>
            </a:fld>
            <a:endParaRPr lang="en-US" altLang="en-US">
              <a:latin typeface="Arial" charset="0"/>
            </a:endParaRPr>
          </a:p>
        </p:txBody>
      </p:sp>
    </p:spTree>
    <p:extLst>
      <p:ext uri="{BB962C8B-B14F-4D97-AF65-F5344CB8AC3E}">
        <p14:creationId xmlns:p14="http://schemas.microsoft.com/office/powerpoint/2010/main" val="213978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71F6F98-B17B-9C49-B8E3-DE24E6D7FAC5}" type="slidenum">
              <a:rPr lang="en-US" altLang="en-US">
                <a:latin typeface="Arial" charset="0"/>
              </a:rPr>
              <a:pPr/>
              <a:t>16</a:t>
            </a:fld>
            <a:endParaRPr lang="en-US" altLang="en-US">
              <a:latin typeface="Arial" charset="0"/>
            </a:endParaRPr>
          </a:p>
        </p:txBody>
      </p:sp>
    </p:spTree>
    <p:extLst>
      <p:ext uri="{BB962C8B-B14F-4D97-AF65-F5344CB8AC3E}">
        <p14:creationId xmlns:p14="http://schemas.microsoft.com/office/powerpoint/2010/main" val="161660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1BD95BD3-D056-EE48-A007-FB4536C8FEFD}" type="slidenum">
              <a:rPr lang="en-US" altLang="en-US">
                <a:latin typeface="Arial" charset="0"/>
              </a:rPr>
              <a:pPr/>
              <a:t>17</a:t>
            </a:fld>
            <a:endParaRPr lang="en-US" altLang="en-US">
              <a:latin typeface="Arial" charset="0"/>
            </a:endParaRPr>
          </a:p>
        </p:txBody>
      </p:sp>
    </p:spTree>
    <p:extLst>
      <p:ext uri="{BB962C8B-B14F-4D97-AF65-F5344CB8AC3E}">
        <p14:creationId xmlns:p14="http://schemas.microsoft.com/office/powerpoint/2010/main" val="28398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6F943EE-B00B-0D4D-90DE-4559BA9E7234}" type="slidenum">
              <a:rPr lang="en-US" altLang="en-US">
                <a:latin typeface="Arial" charset="0"/>
              </a:rPr>
              <a:pPr/>
              <a:t>18</a:t>
            </a:fld>
            <a:endParaRPr lang="en-US" altLang="en-US">
              <a:latin typeface="Arial" charset="0"/>
            </a:endParaRPr>
          </a:p>
        </p:txBody>
      </p:sp>
    </p:spTree>
    <p:extLst>
      <p:ext uri="{BB962C8B-B14F-4D97-AF65-F5344CB8AC3E}">
        <p14:creationId xmlns:p14="http://schemas.microsoft.com/office/powerpoint/2010/main" val="13070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27EE9079-A58A-924F-8CD4-E4C81403B3C3}" type="slidenum">
              <a:rPr lang="en-US" altLang="en-US">
                <a:latin typeface="Arial" charset="0"/>
              </a:rPr>
              <a:pPr/>
              <a:t>19</a:t>
            </a:fld>
            <a:endParaRPr lang="en-US" altLang="en-US">
              <a:latin typeface="Arial" charset="0"/>
            </a:endParaRPr>
          </a:p>
        </p:txBody>
      </p:sp>
    </p:spTree>
    <p:extLst>
      <p:ext uri="{BB962C8B-B14F-4D97-AF65-F5344CB8AC3E}">
        <p14:creationId xmlns:p14="http://schemas.microsoft.com/office/powerpoint/2010/main" val="17897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88FBB67E-E836-C449-B0E2-E6D8B7CF1A03}" type="slidenum">
              <a:rPr lang="en-US" altLang="en-US">
                <a:latin typeface="Arial" charset="0"/>
              </a:rPr>
              <a:pPr/>
              <a:t>23</a:t>
            </a:fld>
            <a:endParaRPr lang="en-US" altLang="en-US">
              <a:latin typeface="Arial" charset="0"/>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Kingfish </a:t>
            </a:r>
          </a:p>
        </p:txBody>
      </p:sp>
    </p:spTree>
    <p:extLst>
      <p:ext uri="{BB962C8B-B14F-4D97-AF65-F5344CB8AC3E}">
        <p14:creationId xmlns:p14="http://schemas.microsoft.com/office/powerpoint/2010/main" val="12895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4867 h 272"/>
                  <a:gd name="T4" fmla="*/ 240 w 624"/>
                  <a:gd name="T5" fmla="*/ 13125 h 272"/>
                  <a:gd name="T6" fmla="*/ 624 w 624"/>
                  <a:gd name="T7" fmla="*/ 1486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8"/>
                <a:ext cx="632" cy="315"/>
              </a:xfrm>
              <a:custGeom>
                <a:avLst/>
                <a:gdLst>
                  <a:gd name="T0" fmla="*/ 8 w 632"/>
                  <a:gd name="T1" fmla="*/ 7 h 362"/>
                  <a:gd name="T2" fmla="*/ 8 w 632"/>
                  <a:gd name="T3" fmla="*/ 44 h 362"/>
                  <a:gd name="T4" fmla="*/ 248 w 632"/>
                  <a:gd name="T5" fmla="*/ 44 h 362"/>
                  <a:gd name="T6" fmla="*/ 632 w 632"/>
                  <a:gd name="T7" fmla="*/ 44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2"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07 h 385"/>
                <a:gd name="T2" fmla="*/ 5762 w 5762"/>
                <a:gd name="T3" fmla="*/ 485 h 385"/>
                <a:gd name="T4" fmla="*/ 576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02608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815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12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0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81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519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2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88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62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18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415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5125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6" y="1671"/>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3" y="1755"/>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90 h 317"/>
                  <a:gd name="T4" fmla="*/ 624 w 624"/>
                  <a:gd name="T5" fmla="*/ 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16082 h 272"/>
                  <a:gd name="T4" fmla="*/ 240 w 624"/>
                  <a:gd name="T5" fmla="*/ 14164 h 272"/>
                  <a:gd name="T6" fmla="*/ 624 w 624"/>
                  <a:gd name="T7" fmla="*/ 160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2" y="1728"/>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3" y="1662"/>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8" y="1729"/>
                <a:ext cx="624" cy="292"/>
              </a:xfrm>
              <a:custGeom>
                <a:avLst/>
                <a:gdLst>
                  <a:gd name="T0" fmla="*/ 0 w 624"/>
                  <a:gd name="T1" fmla="*/ 0 h 317"/>
                  <a:gd name="T2" fmla="*/ 0 w 624"/>
                  <a:gd name="T3" fmla="*/ 87 h 317"/>
                  <a:gd name="T4" fmla="*/ 624 w 624"/>
                  <a:gd name="T5" fmla="*/ 8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13759 h 272"/>
                  <a:gd name="T4" fmla="*/ 240 w 624"/>
                  <a:gd name="T5" fmla="*/ 12141 h 272"/>
                  <a:gd name="T6" fmla="*/ 624 w 624"/>
                  <a:gd name="T7" fmla="*/ 1375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9"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71" y="1664"/>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5" y="1665"/>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72" y="174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9"/>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5" y="1688"/>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8" y="1715"/>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07 h 385"/>
                <a:gd name="T2" fmla="*/ 102 w 5762"/>
                <a:gd name="T3" fmla="*/ 485 h 385"/>
                <a:gd name="T4" fmla="*/ 10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02 w 5761"/>
                <a:gd name="T3" fmla="*/ 0 h 189"/>
                <a:gd name="T4" fmla="*/ 10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shows/america-the-story-of-us/videos/fdr-a-voice-of-hope%23fdr-a-voice-of-hope"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52.jpeg"/><Relationship Id="rId6" Type="http://schemas.openxmlformats.org/officeDocument/2006/relationships/image" Target="../media/image53.png"/><Relationship Id="rId1" Type="http://schemas.microsoft.com/office/2007/relationships/media" Target="file:///\\MS528FS01\Groups$\Staff\Videos\Video%20&amp;%20Audio%20Files%20for%20Unit%2010\HueyLong'ShareTheWealth'34-'Barbeque'.mp3" TargetMode="External"/><Relationship Id="rId2" Type="http://schemas.openxmlformats.org/officeDocument/2006/relationships/audio" Target="file:///\\MS528FS01\Groups$\Staff\Videos\Video%20&amp;%20Audio%20Files%20for%20Unit%2010\HueyLong'ShareTheWealth'34-'Barbeque'.mp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6.xml.rels><?xml version="1.0" encoding="UTF-8" standalone="yes"?>
<Relationships xmlns="http://schemas.openxmlformats.org/package/2006/relationships"><Relationship Id="rId11" Type="http://schemas.openxmlformats.org/officeDocument/2006/relationships/image" Target="../media/image66.jpeg"/><Relationship Id="rId12"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image" Target="../media/image63.jpeg"/><Relationship Id="rId9" Type="http://schemas.openxmlformats.org/officeDocument/2006/relationships/image" Target="../media/image64.jpeg"/><Relationship Id="rId10"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5"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 Id="rId3" Type="http://schemas.openxmlformats.org/officeDocument/2006/relationships/image" Target="../media/image8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42.jpeg"/><Relationship Id="rId5" Type="http://schemas.openxmlformats.org/officeDocument/2006/relationships/image" Target="../media/image89.jpeg"/><Relationship Id="rId6" Type="http://schemas.openxmlformats.org/officeDocument/2006/relationships/image" Target="../media/image90.jpeg"/><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biography.com/people/franklin-d-roosevelt-9463381" TargetMode="External"/><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eg"/><Relationship Id="rId3" Type="http://schemas.openxmlformats.org/officeDocument/2006/relationships/image" Target="../media/image92.jpe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jpeg"/><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microsoft.com/office/2007/relationships/media" Target="file:///\\MS528FS01\Groups$\Staff\Videos\Video%20&amp;%20Audio%20Files%20for%20Unit%2010\FDR--fear-itself%20(short%20version).wav" TargetMode="External"/><Relationship Id="rId2" Type="http://schemas.openxmlformats.org/officeDocument/2006/relationships/audio" Target="file:///\\MS528FS01\Groups$\Staff\Videos\Video%20&amp;%20Audio%20Files%20for%20Unit%2010\FDR--fear-itself%20(short%20version).wa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304800"/>
            <a:ext cx="9144000" cy="6400800"/>
          </a:xfrm>
        </p:spPr>
        <p:txBody>
          <a:bodyPr/>
          <a:lstStyle/>
          <a:p>
            <a:pPr eaLnBrk="1" hangingPunct="1">
              <a:lnSpc>
                <a:spcPct val="85000"/>
              </a:lnSpc>
              <a:spcBef>
                <a:spcPts val="0"/>
              </a:spcBef>
              <a:spcAft>
                <a:spcPts val="0"/>
              </a:spcAft>
              <a:buFont typeface="Arial" charset="0"/>
              <a:buChar char="•"/>
              <a:defRPr/>
            </a:pPr>
            <a:r>
              <a:rPr lang="en-US" sz="3600" u="sng" dirty="0" smtClean="0">
                <a:latin typeface="Calibri" pitchFamily="34" charset="0"/>
                <a:cs typeface="Calibri" pitchFamily="34" charset="0"/>
              </a:rPr>
              <a:t>Essential Question</a:t>
            </a:r>
            <a:r>
              <a:rPr lang="en-US" sz="3600" dirty="0" smtClean="0">
                <a:latin typeface="Calibri" pitchFamily="34" charset="0"/>
                <a:cs typeface="Calibri" pitchFamily="34" charset="0"/>
              </a:rPr>
              <a:t>:</a:t>
            </a:r>
          </a:p>
          <a:p>
            <a:pPr lvl="1">
              <a:lnSpc>
                <a:spcPct val="85000"/>
              </a:lnSpc>
              <a:spcBef>
                <a:spcPts val="0"/>
              </a:spcBef>
              <a:spcAft>
                <a:spcPts val="0"/>
              </a:spcAft>
              <a:defRPr/>
            </a:pPr>
            <a:r>
              <a:rPr lang="en-US" sz="3600" dirty="0" smtClean="0">
                <a:latin typeface="Calibri" pitchFamily="34" charset="0"/>
                <a:cs typeface="Calibri" pitchFamily="34" charset="0"/>
              </a:rPr>
              <a:t>In what ways did President Franklin Roosevelt’s “New Deal” provide relief, recovery, and reform during the Great Depression?</a:t>
            </a:r>
          </a:p>
          <a:p>
            <a:pPr lvl="1" eaLnBrk="1" hangingPunct="1">
              <a:lnSpc>
                <a:spcPct val="85000"/>
              </a:lnSpc>
              <a:spcBef>
                <a:spcPts val="0"/>
              </a:spcBef>
              <a:spcAft>
                <a:spcPts val="0"/>
              </a:spcAft>
              <a:defRPr/>
            </a:pPr>
            <a:endParaRPr lang="en-US" sz="3600" dirty="0" smtClean="0">
              <a:latin typeface="Calibri" pitchFamily="34" charset="0"/>
              <a:cs typeface="Calibri" pitchFamily="34" charset="0"/>
            </a:endParaRPr>
          </a:p>
          <a:p>
            <a:pPr marL="457200" lvl="1" indent="0" eaLnBrk="1" hangingPunct="1">
              <a:lnSpc>
                <a:spcPct val="85000"/>
              </a:lnSpc>
              <a:spcBef>
                <a:spcPts val="0"/>
              </a:spcBef>
              <a:spcAft>
                <a:spcPts val="0"/>
              </a:spcAft>
              <a:buFont typeface="Arial" charset="0"/>
              <a:buNone/>
              <a:defRPr/>
            </a:pPr>
            <a:endParaRPr lang="en-US" sz="3600" dirty="0" smtClean="0">
              <a:latin typeface="Calibri" pitchFamily="34" charset="0"/>
              <a:cs typeface="Calibri" pitchFamily="34" charset="0"/>
            </a:endParaRPr>
          </a:p>
          <a:p>
            <a:pPr marL="0" indent="0" eaLnBrk="1" hangingPunct="1">
              <a:lnSpc>
                <a:spcPct val="85000"/>
              </a:lnSpc>
              <a:spcBef>
                <a:spcPts val="0"/>
              </a:spcBef>
              <a:spcAft>
                <a:spcPts val="0"/>
              </a:spcAft>
              <a:buNone/>
              <a:defRPr/>
            </a:pPr>
            <a:endParaRPr lang="en-US" sz="3600" b="1" u="sng" dirty="0" smtClean="0">
              <a:solidFill>
                <a:srgbClr val="660066"/>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71450" y="1785938"/>
            <a:ext cx="3790950" cy="1676400"/>
          </a:xfrm>
          <a:solidFill>
            <a:srgbClr val="CCFFCC"/>
          </a:solidFill>
          <a:ln>
            <a:solidFill>
              <a:schemeClr val="tx1"/>
            </a:solidFill>
            <a:miter lim="800000"/>
            <a:headEnd/>
            <a:tailEnd/>
          </a:ln>
        </p:spPr>
        <p:txBody>
          <a:bodyPr/>
          <a:lstStyle/>
          <a:p>
            <a:pPr marL="0" indent="0" algn="ctr">
              <a:lnSpc>
                <a:spcPct val="80000"/>
              </a:lnSpc>
              <a:spcBef>
                <a:spcPct val="0"/>
              </a:spcBef>
              <a:buFont typeface="Arial" charset="0"/>
              <a:buNone/>
            </a:pPr>
            <a:r>
              <a:rPr lang="en-US" altLang="en-US" sz="3200">
                <a:latin typeface="Calibri" charset="0"/>
                <a:ea typeface="Calibri" charset="0"/>
                <a:cs typeface="Calibri" charset="0"/>
              </a:rPr>
              <a:t>FDR’s “</a:t>
            </a:r>
            <a:r>
              <a:rPr lang="en-US" altLang="en-US" sz="3200">
                <a:latin typeface="Calibri" charset="0"/>
                <a:ea typeface="Calibri" charset="0"/>
                <a:cs typeface="Calibri" charset="0"/>
                <a:hlinkClick r:id="rId3"/>
              </a:rPr>
              <a:t>fireside chats</a:t>
            </a:r>
            <a:r>
              <a:rPr lang="en-US" altLang="en-US" sz="3200">
                <a:latin typeface="Calibri" charset="0"/>
                <a:ea typeface="Calibri" charset="0"/>
                <a:cs typeface="Calibri" charset="0"/>
              </a:rPr>
              <a:t>” used simple, clear language to explain New Deal programs</a:t>
            </a:r>
          </a:p>
        </p:txBody>
      </p:sp>
      <p:pic>
        <p:nvPicPr>
          <p:cNvPr id="12291" name="Picture 8" descr="FDR%20fireside%20chat"/>
          <p:cNvPicPr>
            <a:picLocks noChangeAspect="1" noChangeArrowheads="1"/>
          </p:cNvPicPr>
          <p:nvPr/>
        </p:nvPicPr>
        <p:blipFill>
          <a:blip r:embed="rId4">
            <a:extLst>
              <a:ext uri="{28A0092B-C50C-407E-A947-70E740481C1C}">
                <a14:useLocalDpi xmlns:a14="http://schemas.microsoft.com/office/drawing/2010/main" val="0"/>
              </a:ext>
            </a:extLst>
          </a:blip>
          <a:srcRect l="13348" r="4297"/>
          <a:stretch>
            <a:fillRect/>
          </a:stretch>
        </p:blipFill>
        <p:spPr bwMode="auto">
          <a:xfrm>
            <a:off x="4114800" y="1600200"/>
            <a:ext cx="4892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152400" y="152400"/>
            <a:ext cx="8839200" cy="12842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used the power of the radio to communicate to the American people the steps the government was taking to address the problems of the depression</a:t>
            </a:r>
          </a:p>
        </p:txBody>
      </p:sp>
      <p:sp>
        <p:nvSpPr>
          <p:cNvPr id="12293" name="Rectangle 3"/>
          <p:cNvSpPr txBox="1">
            <a:spLocks noChangeArrowheads="1"/>
          </p:cNvSpPr>
          <p:nvPr/>
        </p:nvSpPr>
        <p:spPr bwMode="auto">
          <a:xfrm>
            <a:off x="152400" y="3843338"/>
            <a:ext cx="3790950" cy="2405062"/>
          </a:xfrm>
          <a:prstGeom prst="rect">
            <a:avLst/>
          </a:prstGeom>
          <a:solidFill>
            <a:srgbClr val="CCCCFF"/>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These weekly radio addresses gave people confidence that the government was actively fighting the Great Depression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4" descr="20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8" y="2630488"/>
            <a:ext cx="6303962"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15" name="Rectangle 3"/>
          <p:cNvSpPr txBox="1">
            <a:spLocks noChangeArrowheads="1"/>
          </p:cNvSpPr>
          <p:nvPr/>
        </p:nvSpPr>
        <p:spPr bwMode="auto">
          <a:xfrm>
            <a:off x="95250" y="109538"/>
            <a:ext cx="4324350" cy="1590675"/>
          </a:xfrm>
          <a:prstGeom prst="rect">
            <a:avLst/>
          </a:prstGeom>
          <a:solidFill>
            <a:srgbClr val="FFCCCC"/>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First Lady Eleanor Roosevelt served as FDR’s “legs and eyes” </a:t>
            </a:r>
            <a:br>
              <a:rPr kumimoji="1" lang="en-US" altLang="en-US" sz="3200">
                <a:latin typeface="Calibri" charset="0"/>
                <a:ea typeface="Calibri" charset="0"/>
                <a:cs typeface="Calibri" charset="0"/>
              </a:rPr>
            </a:br>
            <a:r>
              <a:rPr kumimoji="1" lang="en-US" altLang="en-US" sz="3200">
                <a:latin typeface="Calibri" charset="0"/>
                <a:ea typeface="Calibri" charset="0"/>
                <a:cs typeface="Calibri" charset="0"/>
              </a:rPr>
              <a:t>as she toured the nation</a:t>
            </a:r>
          </a:p>
        </p:txBody>
      </p:sp>
      <p:sp>
        <p:nvSpPr>
          <p:cNvPr id="9" name="Rectangle 3"/>
          <p:cNvSpPr txBox="1">
            <a:spLocks noChangeArrowheads="1"/>
          </p:cNvSpPr>
          <p:nvPr/>
        </p:nvSpPr>
        <p:spPr bwMode="auto">
          <a:xfrm>
            <a:off x="4572000" y="109538"/>
            <a:ext cx="4475163" cy="2024062"/>
          </a:xfrm>
          <a:prstGeom prst="rect">
            <a:avLst/>
          </a:prstGeom>
          <a:solidFill>
            <a:srgbClr val="CCFFCC"/>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Eleanor became the “conscious of the New Deal” as she expressed concern for the needs of the American people  </a:t>
            </a:r>
          </a:p>
        </p:txBody>
      </p:sp>
      <p:pic>
        <p:nvPicPr>
          <p:cNvPr id="60424" name="Picture 8" descr="http://dhpedia.wikispaces.com/file/view/eleanor_roosevelt.jpg/112025983/571x739/eleanor_roosevelt.jpg"/>
          <p:cNvPicPr>
            <a:picLocks noChangeAspect="1" noChangeArrowheads="1"/>
          </p:cNvPicPr>
          <p:nvPr/>
        </p:nvPicPr>
        <p:blipFill>
          <a:blip r:embed="rId3">
            <a:extLst>
              <a:ext uri="{28A0092B-C50C-407E-A947-70E740481C1C}">
                <a14:useLocalDpi xmlns:a14="http://schemas.microsoft.com/office/drawing/2010/main" val="0"/>
              </a:ext>
            </a:extLst>
          </a:blip>
          <a:srcRect r="5441"/>
          <a:stretch>
            <a:fillRect/>
          </a:stretch>
        </p:blipFill>
        <p:spPr bwMode="auto">
          <a:xfrm>
            <a:off x="95250" y="1874838"/>
            <a:ext cx="26479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dcassaro.edublogs.org/files/2008/12/children3803-004-1c96ace9.jpg"/>
          <p:cNvPicPr>
            <a:picLocks noChangeAspect="1" noChangeArrowheads="1"/>
          </p:cNvPicPr>
          <p:nvPr/>
        </p:nvPicPr>
        <p:blipFill>
          <a:blip r:embed="rId4">
            <a:extLst>
              <a:ext uri="{28A0092B-C50C-407E-A947-70E740481C1C}">
                <a14:useLocalDpi xmlns:a14="http://schemas.microsoft.com/office/drawing/2010/main" val="0"/>
              </a:ext>
            </a:extLst>
          </a:blip>
          <a:srcRect t="4617"/>
          <a:stretch>
            <a:fillRect/>
          </a:stretch>
        </p:blipFill>
        <p:spPr bwMode="auto">
          <a:xfrm>
            <a:off x="95250" y="1828800"/>
            <a:ext cx="4324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ttp://25.media.tumblr.com/tumblr_m9u64glxYt1qjih96o1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2286000"/>
            <a:ext cx="45243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www.loc.gov/exhibits/odyssey/archive/08/0812001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1843088"/>
            <a:ext cx="43243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548188" y="2286000"/>
            <a:ext cx="4498975" cy="24558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rPr>
              <a:t>She was the first</a:t>
            </a:r>
            <a:br>
              <a:rPr lang="en-US" sz="3200" dirty="0">
                <a:latin typeface="Calibri" pitchFamily="34" charset="0"/>
              </a:rPr>
            </a:br>
            <a:r>
              <a:rPr lang="en-US" sz="3200" dirty="0" err="1">
                <a:latin typeface="Calibri" pitchFamily="34" charset="0"/>
              </a:rPr>
              <a:t>First</a:t>
            </a:r>
            <a:r>
              <a:rPr lang="en-US" sz="3200" dirty="0">
                <a:latin typeface="Calibri" pitchFamily="34" charset="0"/>
              </a:rPr>
              <a:t> Lady to give lectures, radio broadcasts, write a daily newspaper column, and speak out on behalf of African Americans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0424"/>
                                        </p:tgtEl>
                                      </p:cBhvr>
                                    </p:animEffect>
                                    <p:set>
                                      <p:cBhvr>
                                        <p:cTn id="7" dur="1" fill="hold">
                                          <p:stCondLst>
                                            <p:cond delay="499"/>
                                          </p:stCondLst>
                                        </p:cTn>
                                        <p:tgtEl>
                                          <p:spTgt spid="604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339"/>
                                        </p:tgtEl>
                                      </p:cBhvr>
                                    </p:animEffect>
                                    <p:set>
                                      <p:cBhvr>
                                        <p:cTn id="10" dur="1" fill="hold">
                                          <p:stCondLst>
                                            <p:cond delay="499"/>
                                          </p:stCondLst>
                                        </p:cTn>
                                        <p:tgtEl>
                                          <p:spTgt spid="1433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9" descr="http://www.ajes.org/wp-content/uploads/2011/02/CCC-Logo_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85800"/>
            <a:ext cx="2133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1217613" y="152400"/>
            <a:ext cx="7011987" cy="48577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focused on the three “Rs”</a:t>
            </a:r>
          </a:p>
        </p:txBody>
      </p:sp>
      <p:pic>
        <p:nvPicPr>
          <p:cNvPr id="14340" name="Picture 13" descr="http://blogs.citypaper.com/wp-content/uploads/2011/07/social-securit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0"/>
            <a:ext cx="2057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228600" y="838200"/>
          <a:ext cx="67818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2" name="Picture 15" descr="http://farm8.staticflickr.com/7217/7374908236_3b5d793242_z.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743200"/>
            <a:ext cx="182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609600" y="76200"/>
            <a:ext cx="7924800" cy="1274763"/>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greatest success of the New Deal was its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ability to offer relief to unemployed citizens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with unemployment checks and job programs </a:t>
            </a:r>
          </a:p>
        </p:txBody>
      </p:sp>
      <p:pic>
        <p:nvPicPr>
          <p:cNvPr id="15363" name="Picture 5" descr="20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28888"/>
            <a:ext cx="61753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4" name="Rectangle 5"/>
          <p:cNvSpPr>
            <a:spLocks noChangeArrowheads="1"/>
          </p:cNvSpPr>
          <p:nvPr/>
        </p:nvSpPr>
        <p:spPr bwMode="auto">
          <a:xfrm>
            <a:off x="133350" y="1447800"/>
            <a:ext cx="3733800" cy="16097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During the New Deal, the gov’t provided relief checks to </a:t>
            </a:r>
            <a:br>
              <a:rPr lang="en-US" altLang="en-US" sz="3200">
                <a:latin typeface="Calibri" charset="0"/>
                <a:ea typeface="Calibri" charset="0"/>
                <a:cs typeface="Calibri" charset="0"/>
              </a:rPr>
            </a:br>
            <a:r>
              <a:rPr lang="en-US" altLang="en-US" sz="3200">
                <a:latin typeface="Calibri" charset="0"/>
                <a:ea typeface="Calibri" charset="0"/>
                <a:cs typeface="Calibri" charset="0"/>
              </a:rPr>
              <a:t>15% of Americans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76200" y="76200"/>
            <a:ext cx="8763000" cy="8223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helped relieve </a:t>
            </a:r>
            <a:br>
              <a:rPr lang="en-US" altLang="en-US" sz="3200">
                <a:latin typeface="Calibri" charset="0"/>
                <a:ea typeface="Calibri" charset="0"/>
                <a:cs typeface="Calibri" charset="0"/>
              </a:rPr>
            </a:br>
            <a:r>
              <a:rPr lang="en-US" altLang="en-US" sz="3200">
                <a:latin typeface="Calibri" charset="0"/>
                <a:ea typeface="Calibri" charset="0"/>
                <a:cs typeface="Calibri" charset="0"/>
              </a:rPr>
              <a:t>unemployment by creating jobs</a:t>
            </a:r>
          </a:p>
        </p:txBody>
      </p:sp>
      <p:sp>
        <p:nvSpPr>
          <p:cNvPr id="16387" name="Rectangle 2"/>
          <p:cNvSpPr>
            <a:spLocks noChangeArrowheads="1"/>
          </p:cNvSpPr>
          <p:nvPr/>
        </p:nvSpPr>
        <p:spPr bwMode="auto">
          <a:xfrm>
            <a:off x="76200" y="990600"/>
            <a:ext cx="45720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Civilian Conservation Corps (CCC) was a work program for young men aged 18-25 years old…</a:t>
            </a:r>
          </a:p>
        </p:txBody>
      </p:sp>
      <p:sp>
        <p:nvSpPr>
          <p:cNvPr id="16388" name="Rectangle 9"/>
          <p:cNvSpPr>
            <a:spLocks noChangeArrowheads="1"/>
          </p:cNvSpPr>
          <p:nvPr/>
        </p:nvSpPr>
        <p:spPr bwMode="auto">
          <a:xfrm>
            <a:off x="76200" y="2667000"/>
            <a:ext cx="4572000" cy="1206500"/>
          </a:xfrm>
          <a:prstGeom prst="rect">
            <a:avLst/>
          </a:prstGeom>
          <a:solidFill>
            <a:srgbClr val="FFCC99"/>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CCC built roads,</a:t>
            </a:r>
            <a:r>
              <a:rPr lang="en-US" altLang="en-US" sz="2800">
                <a:latin typeface="Calibri" charset="0"/>
                <a:ea typeface="Calibri" charset="0"/>
                <a:cs typeface="Calibri" charset="0"/>
              </a:rPr>
              <a:t> </a:t>
            </a:r>
            <a:r>
              <a:rPr lang="en-US" altLang="en-US" sz="3200">
                <a:latin typeface="Calibri" charset="0"/>
                <a:ea typeface="Calibri" charset="0"/>
                <a:cs typeface="Calibri" charset="0"/>
              </a:rPr>
              <a:t>parks, soil erosion project, and employed 3 million men  </a:t>
            </a:r>
          </a:p>
        </p:txBody>
      </p:sp>
      <p:pic>
        <p:nvPicPr>
          <p:cNvPr id="12" name="Picture 7" descr="C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1066800"/>
            <a:ext cx="4051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a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065213"/>
            <a:ext cx="399097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1" name="Picture 5" descr="ab88"/>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76200" y="3938588"/>
            <a:ext cx="45720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8" descr="conservation-corps-round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4191000"/>
            <a:ext cx="399097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 y="76200"/>
            <a:ext cx="8763000" cy="8223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helped relieve </a:t>
            </a:r>
            <a:br>
              <a:rPr lang="en-US" altLang="en-US" sz="3200">
                <a:latin typeface="Calibri" charset="0"/>
                <a:ea typeface="Calibri" charset="0"/>
                <a:cs typeface="Calibri" charset="0"/>
              </a:rPr>
            </a:br>
            <a:r>
              <a:rPr lang="en-US" altLang="en-US" sz="3200">
                <a:latin typeface="Calibri" charset="0"/>
                <a:ea typeface="Calibri" charset="0"/>
                <a:cs typeface="Calibri" charset="0"/>
              </a:rPr>
              <a:t>unemployment by creating jobs</a:t>
            </a:r>
          </a:p>
        </p:txBody>
      </p:sp>
      <p:sp>
        <p:nvSpPr>
          <p:cNvPr id="17411" name="Rectangle 2"/>
          <p:cNvSpPr>
            <a:spLocks noChangeArrowheads="1"/>
          </p:cNvSpPr>
          <p:nvPr/>
        </p:nvSpPr>
        <p:spPr bwMode="auto">
          <a:xfrm>
            <a:off x="76200" y="990600"/>
            <a:ext cx="4572000" cy="167798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Public Works Admin (PWA) hired 2 million to build airports, dams, schools, hospitals, parks  </a:t>
            </a:r>
          </a:p>
        </p:txBody>
      </p:sp>
      <p:pic>
        <p:nvPicPr>
          <p:cNvPr id="17412" name="Picture 2" descr="http://docs.fdrlibrary.marist.edu/images/photodb/27-074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990600"/>
            <a:ext cx="431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docs.fdrlibrary.marist.edu/images/photodb/27-0901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92413"/>
            <a:ext cx="459263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http://img87.imageshack.us/img87/6425/anatolijskurichin001193w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13" y="3690938"/>
            <a:ext cx="43195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 name="Rectangle 1"/>
          <p:cNvSpPr/>
          <p:nvPr/>
        </p:nvSpPr>
        <p:spPr>
          <a:xfrm>
            <a:off x="209550" y="1600200"/>
            <a:ext cx="7258050" cy="12747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Securities and Exchange Commission (SEC) was created to regulate the stock market and prevent another crash</a:t>
            </a:r>
          </a:p>
        </p:txBody>
      </p:sp>
      <p:pic>
        <p:nvPicPr>
          <p:cNvPr id="18436" name="Picture 10" descr="https://lh3.googleusercontent.com/-EkHSTKDYLTw/UNkPTo43a0I/AAAAAAAABUA/JNfEMsM2okY/s600/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046413"/>
            <a:ext cx="55816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us-securities-and-exchange-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38500"/>
            <a:ext cx="35290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19459" name="Picture 14" descr="http://www.ritholtz.com/blog/wp-content/uploads/2013/01/dow-job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600200"/>
            <a:ext cx="875665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0483" name="Rectangle 1"/>
          <p:cNvSpPr>
            <a:spLocks noChangeArrowheads="1"/>
          </p:cNvSpPr>
          <p:nvPr/>
        </p:nvSpPr>
        <p:spPr bwMode="auto">
          <a:xfrm>
            <a:off x="2362200" y="1524000"/>
            <a:ext cx="6648450" cy="16271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Federal Deposit Insurance Corporation (FDIC) was created to guarantee customer bank accounts and restore public confidence in banks</a:t>
            </a:r>
          </a:p>
        </p:txBody>
      </p:sp>
      <p:sp>
        <p:nvSpPr>
          <p:cNvPr id="20484" name="Rectangle 7"/>
          <p:cNvSpPr>
            <a:spLocks noChangeArrowheads="1"/>
          </p:cNvSpPr>
          <p:nvPr/>
        </p:nvSpPr>
        <p:spPr bwMode="auto">
          <a:xfrm>
            <a:off x="6724650" y="3276600"/>
            <a:ext cx="2286000" cy="24558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insures up to $250,000 in each bank account</a:t>
            </a:r>
            <a:endParaRPr lang="en-US" altLang="en-US" sz="3200"/>
          </a:p>
        </p:txBody>
      </p:sp>
      <p:pic>
        <p:nvPicPr>
          <p:cNvPr id="54276" name="Picture 4" descr="http://www.usavingsbank.com/images/Large%20FD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6600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economer.files.wordpress.com/2010/03/fdic_031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1188"/>
            <a:ext cx="64960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4276"/>
                                        </p:tgtEl>
                                      </p:cBhvr>
                                    </p:animEffect>
                                    <p:set>
                                      <p:cBhvr>
                                        <p:cTn id="10"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9" name="Picture 7" descr="t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396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
          <p:cNvSpPr>
            <a:spLocks noChangeArrowheads="1"/>
          </p:cNvSpPr>
          <p:nvPr/>
        </p:nvSpPr>
        <p:spPr bwMode="auto">
          <a:xfrm>
            <a:off x="247650" y="1600200"/>
            <a:ext cx="4857750" cy="164623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Tennessee Valley Authority (TVA) was created to bring electricity to the South and create jobs</a:t>
            </a:r>
          </a:p>
        </p:txBody>
      </p:sp>
      <p:pic>
        <p:nvPicPr>
          <p:cNvPr id="13" name="Picture 7" descr="w5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352800"/>
            <a:ext cx="50768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5219700" y="1601788"/>
            <a:ext cx="3619500" cy="2465387"/>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TVA built hydroelectric power plants in seven Southern states providing issued</a:t>
            </a:r>
            <a:br>
              <a:rPr lang="en-US" altLang="en-US" sz="3200">
                <a:latin typeface="Calibri" charset="0"/>
                <a:ea typeface="Calibri" charset="0"/>
                <a:cs typeface="Calibri" charset="0"/>
              </a:rPr>
            </a:br>
            <a:r>
              <a:rPr lang="en-US" altLang="en-US" sz="3200">
                <a:latin typeface="Calibri" charset="0"/>
                <a:ea typeface="Calibri" charset="0"/>
                <a:cs typeface="Calibri" charset="0"/>
              </a:rPr>
              <a:t>cheap power</a:t>
            </a:r>
          </a:p>
        </p:txBody>
      </p: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352800"/>
            <a:ext cx="4914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2" descr="https://encrypted-tbn1.gstatic.com/images?q=tbn:ANd9GcScj2aeJIW2FmPgZk935anc9FXHTKzQZQlWxKafUlqL1FYvzni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4213225"/>
            <a:ext cx="37909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fade">
                                      <p:cBhvr>
                                        <p:cTn id="16" dur="500"/>
                                        <p:tgtEl>
                                          <p:spTgt spid="563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152400"/>
            <a:ext cx="8763000" cy="8223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From 1929 to 1932, President Hoover was </a:t>
            </a:r>
            <a:r>
              <a:rPr lang="en-US" altLang="en-US" sz="3200" dirty="0" smtClean="0">
                <a:latin typeface="Calibri" charset="0"/>
                <a:ea typeface="Calibri" charset="0"/>
                <a:cs typeface="Calibri" charset="0"/>
              </a:rPr>
              <a:t>criticized </a:t>
            </a:r>
            <a:r>
              <a:rPr lang="en-US" altLang="en-US" sz="3200" dirty="0">
                <a:latin typeface="Calibri" charset="0"/>
                <a:ea typeface="Calibri" charset="0"/>
                <a:cs typeface="Calibri" charset="0"/>
              </a:rPr>
              <a:t>for not doing more to end the depression</a:t>
            </a:r>
          </a:p>
        </p:txBody>
      </p:sp>
      <p:sp>
        <p:nvSpPr>
          <p:cNvPr id="4099" name="Rectangle 4"/>
          <p:cNvSpPr>
            <a:spLocks noChangeArrowheads="1"/>
          </p:cNvSpPr>
          <p:nvPr/>
        </p:nvSpPr>
        <p:spPr bwMode="auto">
          <a:xfrm>
            <a:off x="152400" y="1219200"/>
            <a:ext cx="4191000" cy="16097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Tens of thousands </a:t>
            </a:r>
            <a:br>
              <a:rPr lang="en-US" altLang="en-US" sz="3200">
                <a:latin typeface="Calibri" charset="0"/>
                <a:ea typeface="Calibri" charset="0"/>
                <a:cs typeface="Calibri" charset="0"/>
              </a:rPr>
            </a:br>
            <a:r>
              <a:rPr lang="en-US" altLang="en-US" sz="3200">
                <a:latin typeface="Calibri" charset="0"/>
                <a:ea typeface="Calibri" charset="0"/>
                <a:cs typeface="Calibri" charset="0"/>
              </a:rPr>
              <a:t>of businesses failed </a:t>
            </a:r>
            <a:br>
              <a:rPr lang="en-US" altLang="en-US" sz="3200">
                <a:latin typeface="Calibri" charset="0"/>
                <a:ea typeface="Calibri" charset="0"/>
                <a:cs typeface="Calibri" charset="0"/>
              </a:rPr>
            </a:br>
            <a:r>
              <a:rPr lang="en-US" altLang="en-US" sz="3200">
                <a:latin typeface="Calibri" charset="0"/>
                <a:ea typeface="Calibri" charset="0"/>
                <a:cs typeface="Calibri" charset="0"/>
              </a:rPr>
              <a:t>and unemployment rose to 25%</a:t>
            </a:r>
          </a:p>
        </p:txBody>
      </p:sp>
      <p:pic>
        <p:nvPicPr>
          <p:cNvPr id="4100"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082675"/>
            <a:ext cx="4457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152400" y="3021013"/>
            <a:ext cx="4191000" cy="889000"/>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American banking system collapsed </a:t>
            </a:r>
          </a:p>
        </p:txBody>
      </p:sp>
      <p:sp>
        <p:nvSpPr>
          <p:cNvPr id="4102" name="Rectangle 7"/>
          <p:cNvSpPr>
            <a:spLocks noChangeArrowheads="1"/>
          </p:cNvSpPr>
          <p:nvPr/>
        </p:nvSpPr>
        <p:spPr bwMode="auto">
          <a:xfrm>
            <a:off x="152400" y="4164013"/>
            <a:ext cx="4191000" cy="2413000"/>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Hoover initially relied on rugged individualism but offered relief checks and job programs,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but it was seen as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too little, too late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28600" y="76200"/>
            <a:ext cx="8610600" cy="8413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programs tried to recover the </a:t>
            </a:r>
            <a:br>
              <a:rPr lang="en-US" altLang="en-US" sz="3200">
                <a:latin typeface="Calibri" charset="0"/>
                <a:ea typeface="Calibri" charset="0"/>
                <a:cs typeface="Calibri" charset="0"/>
              </a:rPr>
            </a:br>
            <a:r>
              <a:rPr lang="en-US" altLang="en-US" sz="3200">
                <a:latin typeface="Calibri" charset="0"/>
                <a:ea typeface="Calibri" charset="0"/>
                <a:cs typeface="Calibri" charset="0"/>
              </a:rPr>
              <a:t>economy by stimulating industry and farming</a:t>
            </a:r>
          </a:p>
        </p:txBody>
      </p:sp>
      <p:pic>
        <p:nvPicPr>
          <p:cNvPr id="22531" name="Picture 5" descr="w5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4129088"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7"/>
          <p:cNvSpPr>
            <a:spLocks noChangeArrowheads="1"/>
          </p:cNvSpPr>
          <p:nvPr/>
        </p:nvSpPr>
        <p:spPr bwMode="auto">
          <a:xfrm>
            <a:off x="4495800" y="1066800"/>
            <a:ext cx="4533900" cy="1627188"/>
          </a:xfrm>
          <a:prstGeom prst="rect">
            <a:avLst/>
          </a:prstGeom>
          <a:solidFill>
            <a:srgbClr val="FFFF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AAA paid farmers not to produce; The gov’t hoped to increase crop prices by reducing supply </a:t>
            </a:r>
          </a:p>
        </p:txBody>
      </p:sp>
      <p:sp>
        <p:nvSpPr>
          <p:cNvPr id="22533" name="Rectangle 1"/>
          <p:cNvSpPr>
            <a:spLocks noChangeArrowheads="1"/>
          </p:cNvSpPr>
          <p:nvPr/>
        </p:nvSpPr>
        <p:spPr bwMode="auto">
          <a:xfrm>
            <a:off x="152400" y="1066800"/>
            <a:ext cx="4191000"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Agricultural Adjustment Act (AAA) was created </a:t>
            </a:r>
            <a:br>
              <a:rPr lang="en-US" altLang="en-US" sz="3200">
                <a:latin typeface="Calibri" charset="0"/>
                <a:ea typeface="Calibri" charset="0"/>
                <a:cs typeface="Calibri" charset="0"/>
              </a:rPr>
            </a:br>
            <a:r>
              <a:rPr lang="en-US" altLang="en-US" sz="3200">
                <a:latin typeface="Calibri" charset="0"/>
                <a:ea typeface="Calibri" charset="0"/>
                <a:cs typeface="Calibri" charset="0"/>
              </a:rPr>
              <a:t>to help farmers and stimulate agriculture </a:t>
            </a:r>
          </a:p>
        </p:txBody>
      </p:sp>
      <p:pic>
        <p:nvPicPr>
          <p:cNvPr id="9" name="Picture 6" descr="water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819400"/>
            <a:ext cx="47053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 name="Rectangle 9"/>
          <p:cNvSpPr>
            <a:spLocks noChangeArrowheads="1"/>
          </p:cNvSpPr>
          <p:nvPr/>
        </p:nvSpPr>
        <p:spPr bwMode="auto">
          <a:xfrm>
            <a:off x="152400" y="2868613"/>
            <a:ext cx="4533900" cy="1668462"/>
          </a:xfrm>
          <a:prstGeom prst="rect">
            <a:avLst/>
          </a:prstGeom>
          <a:solidFill>
            <a:srgbClr val="FFCC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AAA helped farmers, but they never made enough money to stimulate the economy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28600" y="76200"/>
            <a:ext cx="8610600" cy="8413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programs tried to recover the </a:t>
            </a:r>
            <a:br>
              <a:rPr lang="en-US" altLang="en-US" sz="3200">
                <a:latin typeface="Calibri" charset="0"/>
                <a:ea typeface="Calibri" charset="0"/>
                <a:cs typeface="Calibri" charset="0"/>
              </a:rPr>
            </a:br>
            <a:r>
              <a:rPr lang="en-US" altLang="en-US" sz="3200">
                <a:latin typeface="Calibri" charset="0"/>
                <a:ea typeface="Calibri" charset="0"/>
                <a:cs typeface="Calibri" charset="0"/>
              </a:rPr>
              <a:t>economy by stimulating industry and farming</a:t>
            </a:r>
          </a:p>
        </p:txBody>
      </p:sp>
      <p:sp>
        <p:nvSpPr>
          <p:cNvPr id="2" name="Rectangle 1"/>
          <p:cNvSpPr/>
          <p:nvPr/>
        </p:nvSpPr>
        <p:spPr>
          <a:xfrm>
            <a:off x="152400" y="1143000"/>
            <a:ext cx="4191000" cy="164623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National Recovery Administration (NRA) was created to stimulate industry </a:t>
            </a:r>
          </a:p>
        </p:txBody>
      </p:sp>
      <p:sp>
        <p:nvSpPr>
          <p:cNvPr id="11" name="Rectangle 10"/>
          <p:cNvSpPr>
            <a:spLocks noChangeArrowheads="1"/>
          </p:cNvSpPr>
          <p:nvPr/>
        </p:nvSpPr>
        <p:spPr bwMode="auto">
          <a:xfrm>
            <a:off x="152400" y="2971800"/>
            <a:ext cx="4191000"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tried to set fair wages and hours for workers and minimum prices for products</a:t>
            </a:r>
          </a:p>
        </p:txBody>
      </p:sp>
      <p:sp>
        <p:nvSpPr>
          <p:cNvPr id="12" name="Rectangle 11"/>
          <p:cNvSpPr>
            <a:spLocks noChangeArrowheads="1"/>
          </p:cNvSpPr>
          <p:nvPr/>
        </p:nvSpPr>
        <p:spPr bwMode="auto">
          <a:xfrm>
            <a:off x="152400" y="4800600"/>
            <a:ext cx="4191000" cy="16779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failed to </a:t>
            </a:r>
            <a:br>
              <a:rPr lang="en-US" altLang="en-US" sz="3200">
                <a:latin typeface="Calibri" charset="0"/>
                <a:ea typeface="Calibri" charset="0"/>
                <a:cs typeface="Calibri" charset="0"/>
              </a:rPr>
            </a:br>
            <a:r>
              <a:rPr lang="en-US" altLang="en-US" sz="3200">
                <a:latin typeface="Calibri" charset="0"/>
                <a:ea typeface="Calibri" charset="0"/>
                <a:cs typeface="Calibri" charset="0"/>
              </a:rPr>
              <a:t>create fair competition, stimulate industry, or  end the depression </a:t>
            </a:r>
          </a:p>
        </p:txBody>
      </p:sp>
      <p:pic>
        <p:nvPicPr>
          <p:cNvPr id="14" name="Picture 4" descr="http://rlv.zcache.com/1933_fdrs_national_recovery_act_posters-r3e677a583e474823a9362645ae9e3d62_80c3s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131888"/>
            <a:ext cx="4457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www.wwnorton.com/college/history/archive/resources/images/ch28_06.gif"/>
          <p:cNvPicPr>
            <a:picLocks noChangeAspect="1" noChangeArrowheads="1"/>
          </p:cNvPicPr>
          <p:nvPr/>
        </p:nvPicPr>
        <p:blipFill>
          <a:blip r:embed="rId3">
            <a:extLst>
              <a:ext uri="{28A0092B-C50C-407E-A947-70E740481C1C}">
                <a14:useLocalDpi xmlns:a14="http://schemas.microsoft.com/office/drawing/2010/main" val="0"/>
              </a:ext>
            </a:extLst>
          </a:blip>
          <a:srcRect l="11665" r="9814"/>
          <a:stretch>
            <a:fillRect/>
          </a:stretch>
        </p:blipFill>
        <p:spPr bwMode="auto">
          <a:xfrm>
            <a:off x="4495800" y="1066800"/>
            <a:ext cx="45354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NRA (54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05200"/>
            <a:ext cx="454818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24579"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0"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1"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2"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3"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4"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5"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6" name="Rectangle 14"/>
          <p:cNvSpPr>
            <a:spLocks noChangeArrowheads="1"/>
          </p:cNvSpPr>
          <p:nvPr/>
        </p:nvSpPr>
        <p:spPr bwMode="auto">
          <a:xfrm>
            <a:off x="152400" y="163513"/>
            <a:ext cx="8837613" cy="1225550"/>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From 1933 to 1935, FDR’s New Deal programs helped lower unemployment and restored hope, but the Great Depression had not come to an end </a:t>
            </a:r>
          </a:p>
        </p:txBody>
      </p:sp>
      <p:sp>
        <p:nvSpPr>
          <p:cNvPr id="2"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5" name="Rectangle 4"/>
          <p:cNvSpPr>
            <a:spLocks noChangeArrowheads="1"/>
          </p:cNvSpPr>
          <p:nvPr/>
        </p:nvSpPr>
        <p:spPr bwMode="auto">
          <a:xfrm>
            <a:off x="2819400" y="1481138"/>
            <a:ext cx="6172200" cy="804862"/>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failure to end the depression led to criticism of the New Deal </a:t>
            </a:r>
            <a:endParaRPr lang="en-US" altLang="en-US" sz="3200"/>
          </a:p>
        </p:txBody>
      </p:sp>
      <p:sp>
        <p:nvSpPr>
          <p:cNvPr id="6" name="Rectangle 5"/>
          <p:cNvSpPr>
            <a:spLocks noChangeArrowheads="1"/>
          </p:cNvSpPr>
          <p:nvPr/>
        </p:nvSpPr>
        <p:spPr bwMode="auto">
          <a:xfrm>
            <a:off x="5334000" y="2449513"/>
            <a:ext cx="3657600" cy="124301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most vocal </a:t>
            </a:r>
            <a:br>
              <a:rPr lang="en-US" altLang="en-US" sz="3200">
                <a:latin typeface="Calibri" charset="0"/>
                <a:ea typeface="Calibri" charset="0"/>
                <a:cs typeface="Calibri" charset="0"/>
              </a:rPr>
            </a:br>
            <a:r>
              <a:rPr lang="en-US" altLang="en-US" sz="3200">
                <a:latin typeface="Calibri" charset="0"/>
                <a:ea typeface="Calibri" charset="0"/>
                <a:cs typeface="Calibri" charset="0"/>
              </a:rPr>
              <a:t>critic was Louisiana Senator Huey Long</a:t>
            </a:r>
          </a:p>
        </p:txBody>
      </p:sp>
      <p:sp>
        <p:nvSpPr>
          <p:cNvPr id="7" name="Rectangle 6"/>
          <p:cNvSpPr>
            <a:spLocks noChangeArrowheads="1"/>
          </p:cNvSpPr>
          <p:nvPr/>
        </p:nvSpPr>
        <p:spPr bwMode="auto">
          <a:xfrm>
            <a:off x="5334000" y="3840163"/>
            <a:ext cx="3656013" cy="2789237"/>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Huey Long’s </a:t>
            </a:r>
            <a:br>
              <a:rPr lang="en-US" altLang="en-US" sz="3200">
                <a:latin typeface="Calibri" charset="0"/>
                <a:ea typeface="Calibri" charset="0"/>
                <a:cs typeface="Calibri" charset="0"/>
              </a:rPr>
            </a:br>
            <a:r>
              <a:rPr lang="en-US" altLang="en-US" sz="3200">
                <a:latin typeface="Calibri" charset="0"/>
                <a:ea typeface="Calibri" charset="0"/>
                <a:cs typeface="Calibri" charset="0"/>
              </a:rPr>
              <a:t>Share the Wealth plan proposed taxing all personal income over $1 million and give each U.S. family $2,500 per year</a:t>
            </a:r>
          </a:p>
        </p:txBody>
      </p:sp>
      <p:sp>
        <p:nvSpPr>
          <p:cNvPr id="21" name="TextBox 20"/>
          <p:cNvSpPr txBox="1">
            <a:spLocks noChangeArrowheads="1"/>
          </p:cNvSpPr>
          <p:nvPr/>
        </p:nvSpPr>
        <p:spPr bwMode="auto">
          <a:xfrm>
            <a:off x="2676525" y="5105400"/>
            <a:ext cx="1895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800">
                <a:solidFill>
                  <a:srgbClr val="C00000"/>
                </a:solidFill>
                <a:latin typeface="Calibri" charset="0"/>
              </a:rPr>
              <a:t>The “first” </a:t>
            </a:r>
            <a:br>
              <a:rPr lang="en-US" altLang="en-US" sz="2800">
                <a:solidFill>
                  <a:srgbClr val="C00000"/>
                </a:solidFill>
                <a:latin typeface="Calibri" charset="0"/>
              </a:rPr>
            </a:br>
            <a:r>
              <a:rPr lang="en-US" altLang="en-US" sz="2800">
                <a:solidFill>
                  <a:srgbClr val="C00000"/>
                </a:solidFill>
                <a:latin typeface="Calibri" charset="0"/>
              </a:rPr>
              <a:t>New Deal</a:t>
            </a:r>
          </a:p>
        </p:txBody>
      </p:sp>
      <p:pic>
        <p:nvPicPr>
          <p:cNvPr id="22" name="Picture 2" descr="http://hollywoodprogressive.com/wp-content/uploads/2012/02/huey-long-radio.gif"/>
          <p:cNvPicPr>
            <a:picLocks noChangeAspect="1" noChangeArrowheads="1"/>
          </p:cNvPicPr>
          <p:nvPr/>
        </p:nvPicPr>
        <p:blipFill>
          <a:blip r:embed="rId3">
            <a:extLst>
              <a:ext uri="{28A0092B-C50C-407E-A947-70E740481C1C}">
                <a14:useLocalDpi xmlns:a14="http://schemas.microsoft.com/office/drawing/2010/main" val="0"/>
              </a:ext>
            </a:extLst>
          </a:blip>
          <a:srcRect l="7645"/>
          <a:stretch>
            <a:fillRect/>
          </a:stretch>
        </p:blipFill>
        <p:spPr bwMode="auto">
          <a:xfrm>
            <a:off x="152400" y="2449513"/>
            <a:ext cx="50863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9218"/>
                                        </p:tgtEl>
                                      </p:cBhvr>
                                    </p:animEffect>
                                    <p:set>
                                      <p:cBhvr>
                                        <p:cTn id="12" dur="1" fill="hold">
                                          <p:stCondLst>
                                            <p:cond delay="499"/>
                                          </p:stCondLst>
                                        </p:cTn>
                                        <p:tgtEl>
                                          <p:spTgt spid="92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4495800" cy="685800"/>
          </a:xfrm>
          <a:extLst>
            <a:ext uri="{91240B29-F687-4f45-9708-019B960494DF}">
              <a14:hiddenLine xmlns:a14="http://schemas.microsoft.com/office/drawing/2010/main" w="12700">
                <a:solidFill>
                  <a:srgbClr val="000000"/>
                </a:solidFill>
                <a:miter lim="800000"/>
                <a:headEnd/>
                <a:tailEnd/>
              </a14:hiddenLine>
            </a:ext>
          </a:extLst>
        </p:spPr>
        <p:txBody>
          <a:bodyPr/>
          <a:lstStyle/>
          <a:p>
            <a:pPr>
              <a:lnSpc>
                <a:spcPct val="80000"/>
              </a:lnSpc>
            </a:pPr>
            <a:r>
              <a:rPr lang="en-US" altLang="en-US" sz="3200">
                <a:solidFill>
                  <a:srgbClr val="C00000"/>
                </a:solidFill>
                <a:latin typeface="Calibri" charset="0"/>
              </a:rPr>
              <a:t>“The Kingfish” Huey Long</a:t>
            </a:r>
          </a:p>
        </p:txBody>
      </p:sp>
      <p:pic>
        <p:nvPicPr>
          <p:cNvPr id="25603" name="Picture 3" descr="huey_long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609600"/>
            <a:ext cx="4308475"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0884" name="AutoShape 4"/>
          <p:cNvSpPr>
            <a:spLocks noChangeArrowheads="1"/>
          </p:cNvSpPr>
          <p:nvPr/>
        </p:nvSpPr>
        <p:spPr bwMode="auto">
          <a:xfrm>
            <a:off x="4495800" y="76200"/>
            <a:ext cx="4495800" cy="5448300"/>
          </a:xfrm>
          <a:prstGeom prst="wedgeRectCallout">
            <a:avLst>
              <a:gd name="adj1" fmla="val -46236"/>
              <a:gd name="adj2" fmla="val -25958"/>
            </a:avLst>
          </a:prstGeom>
          <a:solidFill>
            <a:srgbClr val="FFFF99"/>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“How many men ever </a:t>
            </a:r>
            <a:br>
              <a:rPr lang="en-US" altLang="en-US" sz="3200" i="1">
                <a:latin typeface="Calibri" charset="0"/>
              </a:rPr>
            </a:br>
            <a:r>
              <a:rPr lang="en-US" altLang="en-US" sz="3200" i="1">
                <a:latin typeface="Calibri" charset="0"/>
              </a:rPr>
              <a:t>went to a barbecue and would let one man take off the table what's intended for 9/10</a:t>
            </a:r>
            <a:r>
              <a:rPr lang="en-US" altLang="en-US" sz="3200" i="1" baseline="30000">
                <a:latin typeface="Calibri" charset="0"/>
              </a:rPr>
              <a:t>th</a:t>
            </a:r>
            <a:r>
              <a:rPr lang="en-US" altLang="en-US" sz="3200" i="1">
                <a:latin typeface="Calibri" charset="0"/>
              </a:rPr>
              <a:t> </a:t>
            </a:r>
            <a:br>
              <a:rPr lang="en-US" altLang="en-US" sz="3200" i="1">
                <a:latin typeface="Calibri" charset="0"/>
              </a:rPr>
            </a:br>
            <a:r>
              <a:rPr lang="en-US" altLang="en-US" sz="3200" i="1">
                <a:latin typeface="Calibri" charset="0"/>
              </a:rPr>
              <a:t>of the people to eat?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 only way you'll </a:t>
            </a:r>
            <a:br>
              <a:rPr lang="en-US" altLang="en-US" sz="3200" i="1">
                <a:latin typeface="Calibri" charset="0"/>
              </a:rPr>
            </a:br>
            <a:r>
              <a:rPr lang="en-US" altLang="en-US" sz="3200" i="1">
                <a:latin typeface="Calibri" charset="0"/>
              </a:rPr>
              <a:t>ever be able to feed the balance of the people is to make that man come back and bring back some of that grub that he ain't got no business with!...</a:t>
            </a:r>
          </a:p>
        </p:txBody>
      </p:sp>
      <p:sp>
        <p:nvSpPr>
          <p:cNvPr id="250885" name="AutoShape 5"/>
          <p:cNvSpPr>
            <a:spLocks noChangeArrowheads="1"/>
          </p:cNvSpPr>
          <p:nvPr/>
        </p:nvSpPr>
        <p:spPr bwMode="auto">
          <a:xfrm>
            <a:off x="4495800" y="1981200"/>
            <a:ext cx="4503738" cy="4800600"/>
          </a:xfrm>
          <a:prstGeom prst="wedgeRectCallout">
            <a:avLst>
              <a:gd name="adj1" fmla="val -10014"/>
              <a:gd name="adj2" fmla="val -12185"/>
            </a:avLst>
          </a:prstGeom>
          <a:solidFill>
            <a:srgbClr val="CCFFCC"/>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…Now, how are you </a:t>
            </a:r>
            <a:br>
              <a:rPr lang="en-US" altLang="en-US" sz="3200" i="1">
                <a:latin typeface="Calibri" charset="0"/>
              </a:rPr>
            </a:br>
            <a:r>
              <a:rPr lang="en-US" altLang="en-US" sz="3200" i="1">
                <a:latin typeface="Calibri" charset="0"/>
              </a:rPr>
              <a:t>going to feed the </a:t>
            </a:r>
            <a:br>
              <a:rPr lang="en-US" altLang="en-US" sz="3200" i="1">
                <a:latin typeface="Calibri" charset="0"/>
              </a:rPr>
            </a:br>
            <a:r>
              <a:rPr lang="en-US" altLang="en-US" sz="3200" i="1">
                <a:latin typeface="Calibri" charset="0"/>
              </a:rPr>
              <a:t>balance of the people?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What's Morgan and Baruch and Rockefeller and Mellon going to do with all that grub?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They can't eat it, </a:t>
            </a:r>
            <a:br>
              <a:rPr lang="en-US" altLang="en-US" sz="3200" i="1">
                <a:latin typeface="Calibri" charset="0"/>
              </a:rPr>
            </a:br>
            <a:r>
              <a:rPr lang="en-US" altLang="en-US" sz="3200" i="1">
                <a:latin typeface="Calibri" charset="0"/>
              </a:rPr>
              <a:t>they can't wear the clothes, they can't </a:t>
            </a:r>
            <a:br>
              <a:rPr lang="en-US" altLang="en-US" sz="3200" i="1">
                <a:latin typeface="Calibri" charset="0"/>
              </a:rPr>
            </a:br>
            <a:r>
              <a:rPr lang="en-US" altLang="en-US" sz="3200" i="1">
                <a:latin typeface="Calibri" charset="0"/>
              </a:rPr>
              <a:t>live in the houses…</a:t>
            </a:r>
          </a:p>
        </p:txBody>
      </p:sp>
      <p:sp>
        <p:nvSpPr>
          <p:cNvPr id="250886" name="AutoShape 6"/>
          <p:cNvSpPr>
            <a:spLocks noChangeArrowheads="1"/>
          </p:cNvSpPr>
          <p:nvPr/>
        </p:nvSpPr>
        <p:spPr bwMode="auto">
          <a:xfrm>
            <a:off x="4495800" y="76200"/>
            <a:ext cx="4495800" cy="3619500"/>
          </a:xfrm>
          <a:prstGeom prst="wedgeRectCallout">
            <a:avLst>
              <a:gd name="adj1" fmla="val -21940"/>
              <a:gd name="adj2" fmla="val 3074"/>
            </a:avLst>
          </a:prstGeom>
          <a:solidFill>
            <a:srgbClr val="FF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…But when they've got everything on God's loving earth that they can eat and they can wear and they can live in, and all that their children can live in and wear and eat, and all of their children's children can use,…</a:t>
            </a:r>
          </a:p>
        </p:txBody>
      </p:sp>
      <p:sp>
        <p:nvSpPr>
          <p:cNvPr id="250891" name="AutoShape 11"/>
          <p:cNvSpPr>
            <a:spLocks noChangeArrowheads="1"/>
          </p:cNvSpPr>
          <p:nvPr/>
        </p:nvSpPr>
        <p:spPr bwMode="auto">
          <a:xfrm>
            <a:off x="4503738" y="2438400"/>
            <a:ext cx="4495800" cy="4343400"/>
          </a:xfrm>
          <a:prstGeom prst="wedgeRectCallout">
            <a:avLst>
              <a:gd name="adj1" fmla="val -11111"/>
              <a:gd name="adj2" fmla="val 65"/>
            </a:avLst>
          </a:prstGeom>
          <a:solidFill>
            <a:srgbClr val="CCE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…then we've got to call Mr. Morgan, Mr. Mellon, and Mr. Rockefeller back and say: “Come back here, put that stuff back on this table here that you took away from here that you don't need. Leave something else </a:t>
            </a:r>
            <a:br>
              <a:rPr lang="en-US" altLang="en-US" sz="3200" i="1">
                <a:latin typeface="Calibri" charset="0"/>
              </a:rPr>
            </a:br>
            <a:r>
              <a:rPr lang="en-US" altLang="en-US" sz="3200" i="1">
                <a:latin typeface="Calibri" charset="0"/>
              </a:rPr>
              <a:t>for the American people to consume.” </a:t>
            </a:r>
          </a:p>
        </p:txBody>
      </p:sp>
      <p:sp>
        <p:nvSpPr>
          <p:cNvPr id="250892" name="AutoShape 12"/>
          <p:cNvSpPr>
            <a:spLocks noChangeArrowheads="1"/>
          </p:cNvSpPr>
          <p:nvPr/>
        </p:nvSpPr>
        <p:spPr bwMode="auto">
          <a:xfrm>
            <a:off x="304800" y="5227638"/>
            <a:ext cx="3927475" cy="1554162"/>
          </a:xfrm>
          <a:prstGeom prst="wedgeRectCallout">
            <a:avLst>
              <a:gd name="adj1" fmla="val 4315"/>
              <a:gd name="adj2" fmla="val 6310"/>
            </a:avLst>
          </a:prstGeom>
          <a:solidFill>
            <a:srgbClr val="CC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rPr>
              <a:t>Huey Long threatened to run as a 3</a:t>
            </a:r>
            <a:r>
              <a:rPr lang="en-US" altLang="en-US" sz="3200" baseline="30000">
                <a:latin typeface="Calibri" charset="0"/>
              </a:rPr>
              <a:t>rd</a:t>
            </a:r>
            <a:r>
              <a:rPr lang="en-US" altLang="en-US" sz="3200">
                <a:latin typeface="Calibri" charset="0"/>
              </a:rPr>
              <a:t> party candidate but was assassinated in 1935</a:t>
            </a:r>
          </a:p>
        </p:txBody>
      </p:sp>
      <p:pic>
        <p:nvPicPr>
          <p:cNvPr id="11" name="HueyLong'ShareTheWealth'34-'Barbequ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p:cTn id="7" dur="500" fill="hold"/>
                                        <p:tgtEl>
                                          <p:spTgt spid="250884"/>
                                        </p:tgtEl>
                                        <p:attrNameLst>
                                          <p:attrName>ppt_w</p:attrName>
                                        </p:attrNameLst>
                                      </p:cBhvr>
                                      <p:tavLst>
                                        <p:tav tm="0">
                                          <p:val>
                                            <p:fltVal val="0"/>
                                          </p:val>
                                        </p:tav>
                                        <p:tav tm="100000">
                                          <p:val>
                                            <p:strVal val="#ppt_w"/>
                                          </p:val>
                                        </p:tav>
                                      </p:tavLst>
                                    </p:anim>
                                    <p:anim calcmode="lin" valueType="num">
                                      <p:cBhvr>
                                        <p:cTn id="8" dur="500" fill="hold"/>
                                        <p:tgtEl>
                                          <p:spTgt spid="250884"/>
                                        </p:tgtEl>
                                        <p:attrNameLst>
                                          <p:attrName>ppt_h</p:attrName>
                                        </p:attrNameLst>
                                      </p:cBhvr>
                                      <p:tavLst>
                                        <p:tav tm="0">
                                          <p:val>
                                            <p:fltVal val="0"/>
                                          </p:val>
                                        </p:tav>
                                        <p:tav tm="100000">
                                          <p:val>
                                            <p:strVal val="#ppt_h"/>
                                          </p:val>
                                        </p:tav>
                                      </p:tavLst>
                                    </p:anim>
                                    <p:animEffect transition="in" filter="fade">
                                      <p:cBhvr>
                                        <p:cTn id="9" dur="500"/>
                                        <p:tgtEl>
                                          <p:spTgt spid="250884"/>
                                        </p:tgtEl>
                                      </p:cBhvr>
                                    </p:animEffect>
                                  </p:childTnLst>
                                </p:cTn>
                              </p:par>
                              <p:par>
                                <p:cTn id="10" presetID="1" presetClass="mediacall" presetSubtype="0" fill="hold" nodeType="withEffect">
                                  <p:stCondLst>
                                    <p:cond delay="0"/>
                                  </p:stCondLst>
                                  <p:childTnLst>
                                    <p:cmd type="call" cmd="playFrom(0.0)">
                                      <p:cBhvr>
                                        <p:cTn id="11" dur="1" fill="hold"/>
                                        <p:tgtEl>
                                          <p:spTgt spid="11"/>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xit" presetSubtype="0" fill="hold" grpId="0" nodeType="clickEffect">
                                  <p:stCondLst>
                                    <p:cond delay="0"/>
                                  </p:stCondLst>
                                  <p:childTnLst>
                                    <p:anim calcmode="lin" valueType="num">
                                      <p:cBhvr>
                                        <p:cTn id="15" dur="500"/>
                                        <p:tgtEl>
                                          <p:spTgt spid="250884"/>
                                        </p:tgtEl>
                                        <p:attrNameLst>
                                          <p:attrName>ppt_w</p:attrName>
                                        </p:attrNameLst>
                                      </p:cBhvr>
                                      <p:tavLst>
                                        <p:tav tm="0">
                                          <p:val>
                                            <p:strVal val="ppt_w"/>
                                          </p:val>
                                        </p:tav>
                                        <p:tav tm="100000">
                                          <p:val>
                                            <p:fltVal val="0"/>
                                          </p:val>
                                        </p:tav>
                                      </p:tavLst>
                                    </p:anim>
                                    <p:anim calcmode="lin" valueType="num">
                                      <p:cBhvr>
                                        <p:cTn id="16" dur="500"/>
                                        <p:tgtEl>
                                          <p:spTgt spid="250884"/>
                                        </p:tgtEl>
                                        <p:attrNameLst>
                                          <p:attrName>ppt_h</p:attrName>
                                        </p:attrNameLst>
                                      </p:cBhvr>
                                      <p:tavLst>
                                        <p:tav tm="0">
                                          <p:val>
                                            <p:strVal val="ppt_h"/>
                                          </p:val>
                                        </p:tav>
                                        <p:tav tm="100000">
                                          <p:val>
                                            <p:fltVal val="0"/>
                                          </p:val>
                                        </p:tav>
                                      </p:tavLst>
                                    </p:anim>
                                    <p:animEffect transition="out" filter="fade">
                                      <p:cBhvr>
                                        <p:cTn id="17" dur="500"/>
                                        <p:tgtEl>
                                          <p:spTgt spid="250884"/>
                                        </p:tgtEl>
                                      </p:cBhvr>
                                    </p:animEffect>
                                    <p:set>
                                      <p:cBhvr>
                                        <p:cTn id="18" dur="1" fill="hold">
                                          <p:stCondLst>
                                            <p:cond delay="499"/>
                                          </p:stCondLst>
                                        </p:cTn>
                                        <p:tgtEl>
                                          <p:spTgt spid="250884"/>
                                        </p:tgtEl>
                                        <p:attrNameLst>
                                          <p:attrName>style.visibility</p:attrName>
                                        </p:attrNameLst>
                                      </p:cBhvr>
                                      <p:to>
                                        <p:strVal val="hidden"/>
                                      </p:to>
                                    </p:set>
                                  </p:childTnLst>
                                </p:cTn>
                              </p:par>
                              <p:par>
                                <p:cTn id="19" presetID="53" presetClass="entr" presetSubtype="0" fill="hold" grpId="0" nodeType="withEffect">
                                  <p:stCondLst>
                                    <p:cond delay="0"/>
                                  </p:stCondLst>
                                  <p:childTnLst>
                                    <p:set>
                                      <p:cBhvr>
                                        <p:cTn id="20" dur="1" fill="hold">
                                          <p:stCondLst>
                                            <p:cond delay="0"/>
                                          </p:stCondLst>
                                        </p:cTn>
                                        <p:tgtEl>
                                          <p:spTgt spid="250885"/>
                                        </p:tgtEl>
                                        <p:attrNameLst>
                                          <p:attrName>style.visibility</p:attrName>
                                        </p:attrNameLst>
                                      </p:cBhvr>
                                      <p:to>
                                        <p:strVal val="visible"/>
                                      </p:to>
                                    </p:set>
                                    <p:anim calcmode="lin" valueType="num">
                                      <p:cBhvr>
                                        <p:cTn id="21" dur="500" fill="hold"/>
                                        <p:tgtEl>
                                          <p:spTgt spid="250885"/>
                                        </p:tgtEl>
                                        <p:attrNameLst>
                                          <p:attrName>ppt_w</p:attrName>
                                        </p:attrNameLst>
                                      </p:cBhvr>
                                      <p:tavLst>
                                        <p:tav tm="0">
                                          <p:val>
                                            <p:fltVal val="0"/>
                                          </p:val>
                                        </p:tav>
                                        <p:tav tm="100000">
                                          <p:val>
                                            <p:strVal val="#ppt_w"/>
                                          </p:val>
                                        </p:tav>
                                      </p:tavLst>
                                    </p:anim>
                                    <p:anim calcmode="lin" valueType="num">
                                      <p:cBhvr>
                                        <p:cTn id="22" dur="500" fill="hold"/>
                                        <p:tgtEl>
                                          <p:spTgt spid="250885"/>
                                        </p:tgtEl>
                                        <p:attrNameLst>
                                          <p:attrName>ppt_h</p:attrName>
                                        </p:attrNameLst>
                                      </p:cBhvr>
                                      <p:tavLst>
                                        <p:tav tm="0">
                                          <p:val>
                                            <p:fltVal val="0"/>
                                          </p:val>
                                        </p:tav>
                                        <p:tav tm="100000">
                                          <p:val>
                                            <p:strVal val="#ppt_h"/>
                                          </p:val>
                                        </p:tav>
                                      </p:tavLst>
                                    </p:anim>
                                    <p:animEffect transition="in" filter="fade">
                                      <p:cBhvr>
                                        <p:cTn id="23" dur="500"/>
                                        <p:tgtEl>
                                          <p:spTgt spid="2508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250885"/>
                                        </p:tgtEl>
                                        <p:attrNameLst>
                                          <p:attrName>ppt_w</p:attrName>
                                        </p:attrNameLst>
                                      </p:cBhvr>
                                      <p:tavLst>
                                        <p:tav tm="0">
                                          <p:val>
                                            <p:strVal val="ppt_w"/>
                                          </p:val>
                                        </p:tav>
                                        <p:tav tm="100000">
                                          <p:val>
                                            <p:fltVal val="0"/>
                                          </p:val>
                                        </p:tav>
                                      </p:tavLst>
                                    </p:anim>
                                    <p:anim calcmode="lin" valueType="num">
                                      <p:cBhvr>
                                        <p:cTn id="28" dur="500"/>
                                        <p:tgtEl>
                                          <p:spTgt spid="250885"/>
                                        </p:tgtEl>
                                        <p:attrNameLst>
                                          <p:attrName>ppt_h</p:attrName>
                                        </p:attrNameLst>
                                      </p:cBhvr>
                                      <p:tavLst>
                                        <p:tav tm="0">
                                          <p:val>
                                            <p:strVal val="ppt_h"/>
                                          </p:val>
                                        </p:tav>
                                        <p:tav tm="100000">
                                          <p:val>
                                            <p:fltVal val="0"/>
                                          </p:val>
                                        </p:tav>
                                      </p:tavLst>
                                    </p:anim>
                                    <p:animEffect transition="out" filter="fade">
                                      <p:cBhvr>
                                        <p:cTn id="29" dur="500"/>
                                        <p:tgtEl>
                                          <p:spTgt spid="250885"/>
                                        </p:tgtEl>
                                      </p:cBhvr>
                                    </p:animEffect>
                                    <p:set>
                                      <p:cBhvr>
                                        <p:cTn id="30" dur="1" fill="hold">
                                          <p:stCondLst>
                                            <p:cond delay="499"/>
                                          </p:stCondLst>
                                        </p:cTn>
                                        <p:tgtEl>
                                          <p:spTgt spid="250885"/>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250886"/>
                                        </p:tgtEl>
                                        <p:attrNameLst>
                                          <p:attrName>style.visibility</p:attrName>
                                        </p:attrNameLst>
                                      </p:cBhvr>
                                      <p:to>
                                        <p:strVal val="visible"/>
                                      </p:to>
                                    </p:set>
                                    <p:anim calcmode="lin" valueType="num">
                                      <p:cBhvr>
                                        <p:cTn id="33" dur="500" fill="hold"/>
                                        <p:tgtEl>
                                          <p:spTgt spid="250886"/>
                                        </p:tgtEl>
                                        <p:attrNameLst>
                                          <p:attrName>ppt_w</p:attrName>
                                        </p:attrNameLst>
                                      </p:cBhvr>
                                      <p:tavLst>
                                        <p:tav tm="0">
                                          <p:val>
                                            <p:fltVal val="0"/>
                                          </p:val>
                                        </p:tav>
                                        <p:tav tm="100000">
                                          <p:val>
                                            <p:strVal val="#ppt_w"/>
                                          </p:val>
                                        </p:tav>
                                      </p:tavLst>
                                    </p:anim>
                                    <p:anim calcmode="lin" valueType="num">
                                      <p:cBhvr>
                                        <p:cTn id="34" dur="500" fill="hold"/>
                                        <p:tgtEl>
                                          <p:spTgt spid="250886"/>
                                        </p:tgtEl>
                                        <p:attrNameLst>
                                          <p:attrName>ppt_h</p:attrName>
                                        </p:attrNameLst>
                                      </p:cBhvr>
                                      <p:tavLst>
                                        <p:tav tm="0">
                                          <p:val>
                                            <p:fltVal val="0"/>
                                          </p:val>
                                        </p:tav>
                                        <p:tav tm="100000">
                                          <p:val>
                                            <p:strVal val="#ppt_h"/>
                                          </p:val>
                                        </p:tav>
                                      </p:tavLst>
                                    </p:anim>
                                    <p:animEffect transition="in" filter="fade">
                                      <p:cBhvr>
                                        <p:cTn id="35" dur="500"/>
                                        <p:tgtEl>
                                          <p:spTgt spid="2508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xit" presetSubtype="0" fill="hold" grpId="1" nodeType="clickEffect">
                                  <p:stCondLst>
                                    <p:cond delay="0"/>
                                  </p:stCondLst>
                                  <p:childTnLst>
                                    <p:anim calcmode="lin" valueType="num">
                                      <p:cBhvr>
                                        <p:cTn id="39" dur="500"/>
                                        <p:tgtEl>
                                          <p:spTgt spid="250886"/>
                                        </p:tgtEl>
                                        <p:attrNameLst>
                                          <p:attrName>ppt_w</p:attrName>
                                        </p:attrNameLst>
                                      </p:cBhvr>
                                      <p:tavLst>
                                        <p:tav tm="0">
                                          <p:val>
                                            <p:strVal val="ppt_w"/>
                                          </p:val>
                                        </p:tav>
                                        <p:tav tm="100000">
                                          <p:val>
                                            <p:fltVal val="0"/>
                                          </p:val>
                                        </p:tav>
                                      </p:tavLst>
                                    </p:anim>
                                    <p:anim calcmode="lin" valueType="num">
                                      <p:cBhvr>
                                        <p:cTn id="40" dur="500"/>
                                        <p:tgtEl>
                                          <p:spTgt spid="250886"/>
                                        </p:tgtEl>
                                        <p:attrNameLst>
                                          <p:attrName>ppt_h</p:attrName>
                                        </p:attrNameLst>
                                      </p:cBhvr>
                                      <p:tavLst>
                                        <p:tav tm="0">
                                          <p:val>
                                            <p:strVal val="ppt_h"/>
                                          </p:val>
                                        </p:tav>
                                        <p:tav tm="100000">
                                          <p:val>
                                            <p:fltVal val="0"/>
                                          </p:val>
                                        </p:tav>
                                      </p:tavLst>
                                    </p:anim>
                                    <p:animEffect transition="out" filter="fade">
                                      <p:cBhvr>
                                        <p:cTn id="41" dur="500"/>
                                        <p:tgtEl>
                                          <p:spTgt spid="250886"/>
                                        </p:tgtEl>
                                      </p:cBhvr>
                                    </p:animEffect>
                                    <p:set>
                                      <p:cBhvr>
                                        <p:cTn id="42" dur="1" fill="hold">
                                          <p:stCondLst>
                                            <p:cond delay="499"/>
                                          </p:stCondLst>
                                        </p:cTn>
                                        <p:tgtEl>
                                          <p:spTgt spid="250886"/>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250891"/>
                                        </p:tgtEl>
                                        <p:attrNameLst>
                                          <p:attrName>style.visibility</p:attrName>
                                        </p:attrNameLst>
                                      </p:cBhvr>
                                      <p:to>
                                        <p:strVal val="visible"/>
                                      </p:to>
                                    </p:set>
                                    <p:anim calcmode="lin" valueType="num">
                                      <p:cBhvr>
                                        <p:cTn id="45" dur="500" fill="hold"/>
                                        <p:tgtEl>
                                          <p:spTgt spid="250891"/>
                                        </p:tgtEl>
                                        <p:attrNameLst>
                                          <p:attrName>ppt_w</p:attrName>
                                        </p:attrNameLst>
                                      </p:cBhvr>
                                      <p:tavLst>
                                        <p:tav tm="0">
                                          <p:val>
                                            <p:fltVal val="0"/>
                                          </p:val>
                                        </p:tav>
                                        <p:tav tm="100000">
                                          <p:val>
                                            <p:strVal val="#ppt_w"/>
                                          </p:val>
                                        </p:tav>
                                      </p:tavLst>
                                    </p:anim>
                                    <p:anim calcmode="lin" valueType="num">
                                      <p:cBhvr>
                                        <p:cTn id="46" dur="500" fill="hold"/>
                                        <p:tgtEl>
                                          <p:spTgt spid="250891"/>
                                        </p:tgtEl>
                                        <p:attrNameLst>
                                          <p:attrName>ppt_h</p:attrName>
                                        </p:attrNameLst>
                                      </p:cBhvr>
                                      <p:tavLst>
                                        <p:tav tm="0">
                                          <p:val>
                                            <p:fltVal val="0"/>
                                          </p:val>
                                        </p:tav>
                                        <p:tav tm="100000">
                                          <p:val>
                                            <p:strVal val="#ppt_h"/>
                                          </p:val>
                                        </p:tav>
                                      </p:tavLst>
                                    </p:anim>
                                    <p:animEffect transition="in" filter="fade">
                                      <p:cBhvr>
                                        <p:cTn id="47" dur="500"/>
                                        <p:tgtEl>
                                          <p:spTgt spid="2508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grpId="1" nodeType="clickEffect">
                                  <p:stCondLst>
                                    <p:cond delay="0"/>
                                  </p:stCondLst>
                                  <p:childTnLst>
                                    <p:anim calcmode="lin" valueType="num">
                                      <p:cBhvr>
                                        <p:cTn id="51" dur="500"/>
                                        <p:tgtEl>
                                          <p:spTgt spid="250891"/>
                                        </p:tgtEl>
                                        <p:attrNameLst>
                                          <p:attrName>ppt_w</p:attrName>
                                        </p:attrNameLst>
                                      </p:cBhvr>
                                      <p:tavLst>
                                        <p:tav tm="0">
                                          <p:val>
                                            <p:strVal val="ppt_w"/>
                                          </p:val>
                                        </p:tav>
                                        <p:tav tm="100000">
                                          <p:val>
                                            <p:fltVal val="0"/>
                                          </p:val>
                                        </p:tav>
                                      </p:tavLst>
                                    </p:anim>
                                    <p:anim calcmode="lin" valueType="num">
                                      <p:cBhvr>
                                        <p:cTn id="52" dur="500"/>
                                        <p:tgtEl>
                                          <p:spTgt spid="250891"/>
                                        </p:tgtEl>
                                        <p:attrNameLst>
                                          <p:attrName>ppt_h</p:attrName>
                                        </p:attrNameLst>
                                      </p:cBhvr>
                                      <p:tavLst>
                                        <p:tav tm="0">
                                          <p:val>
                                            <p:strVal val="ppt_h"/>
                                          </p:val>
                                        </p:tav>
                                        <p:tav tm="100000">
                                          <p:val>
                                            <p:fltVal val="0"/>
                                          </p:val>
                                        </p:tav>
                                      </p:tavLst>
                                    </p:anim>
                                    <p:animEffect transition="out" filter="fade">
                                      <p:cBhvr>
                                        <p:cTn id="53" dur="500"/>
                                        <p:tgtEl>
                                          <p:spTgt spid="250891"/>
                                        </p:tgtEl>
                                      </p:cBhvr>
                                    </p:animEffect>
                                    <p:set>
                                      <p:cBhvr>
                                        <p:cTn id="54" dur="1" fill="hold">
                                          <p:stCondLst>
                                            <p:cond delay="499"/>
                                          </p:stCondLst>
                                        </p:cTn>
                                        <p:tgtEl>
                                          <p:spTgt spid="250891"/>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50892"/>
                                        </p:tgtEl>
                                        <p:attrNameLst>
                                          <p:attrName>style.visibility</p:attrName>
                                        </p:attrNameLst>
                                      </p:cBhvr>
                                      <p:to>
                                        <p:strVal val="visible"/>
                                      </p:to>
                                    </p:set>
                                    <p:anim calcmode="lin" valueType="num">
                                      <p:cBhvr>
                                        <p:cTn id="57" dur="500" fill="hold"/>
                                        <p:tgtEl>
                                          <p:spTgt spid="250892"/>
                                        </p:tgtEl>
                                        <p:attrNameLst>
                                          <p:attrName>ppt_w</p:attrName>
                                        </p:attrNameLst>
                                      </p:cBhvr>
                                      <p:tavLst>
                                        <p:tav tm="0">
                                          <p:val>
                                            <p:fltVal val="0"/>
                                          </p:val>
                                        </p:tav>
                                        <p:tav tm="100000">
                                          <p:val>
                                            <p:strVal val="#ppt_w"/>
                                          </p:val>
                                        </p:tav>
                                      </p:tavLst>
                                    </p:anim>
                                    <p:anim calcmode="lin" valueType="num">
                                      <p:cBhvr>
                                        <p:cTn id="58" dur="500" fill="hold"/>
                                        <p:tgtEl>
                                          <p:spTgt spid="250892"/>
                                        </p:tgtEl>
                                        <p:attrNameLst>
                                          <p:attrName>ppt_h</p:attrName>
                                        </p:attrNameLst>
                                      </p:cBhvr>
                                      <p:tavLst>
                                        <p:tav tm="0">
                                          <p:val>
                                            <p:fltVal val="0"/>
                                          </p:val>
                                        </p:tav>
                                        <p:tav tm="100000">
                                          <p:val>
                                            <p:strVal val="#ppt_h"/>
                                          </p:val>
                                        </p:tav>
                                      </p:tavLst>
                                    </p:anim>
                                    <p:animEffect transition="in" filter="fade">
                                      <p:cBhvr>
                                        <p:cTn id="59" dur="500"/>
                                        <p:tgtEl>
                                          <p:spTgt spid="2508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50884" grpId="0" animBg="1"/>
      <p:bldP spid="250884" grpId="1" animBg="1"/>
      <p:bldP spid="250885" grpId="0" animBg="1"/>
      <p:bldP spid="250885" grpId="1" animBg="1"/>
      <p:bldP spid="250886" grpId="0" animBg="1"/>
      <p:bldP spid="250886" grpId="1" animBg="1"/>
      <p:bldP spid="250891" grpId="0" animBg="1"/>
      <p:bldP spid="250891" grpId="1" animBg="1"/>
      <p:bldP spid="25089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26627"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28"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29"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0"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1"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2"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3"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4" name="Rectangle 14"/>
          <p:cNvSpPr>
            <a:spLocks noChangeArrowheads="1"/>
          </p:cNvSpPr>
          <p:nvPr/>
        </p:nvSpPr>
        <p:spPr bwMode="auto">
          <a:xfrm>
            <a:off x="76200" y="163513"/>
            <a:ext cx="3657600" cy="1627187"/>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1935, FDR began </a:t>
            </a:r>
            <a:br>
              <a:rPr lang="en-US" altLang="en-US" sz="3200">
                <a:latin typeface="Calibri" charset="0"/>
                <a:ea typeface="Calibri" charset="0"/>
                <a:cs typeface="Calibri" charset="0"/>
              </a:rPr>
            </a:br>
            <a:r>
              <a:rPr lang="en-US" altLang="en-US" sz="3200">
                <a:latin typeface="Calibri" charset="0"/>
                <a:ea typeface="Calibri" charset="0"/>
                <a:cs typeface="Calibri" charset="0"/>
              </a:rPr>
              <a:t>an aggressive series </a:t>
            </a:r>
            <a:br>
              <a:rPr lang="en-US" altLang="en-US" sz="3200">
                <a:latin typeface="Calibri" charset="0"/>
                <a:ea typeface="Calibri" charset="0"/>
                <a:cs typeface="Calibri" charset="0"/>
              </a:rPr>
            </a:br>
            <a:r>
              <a:rPr lang="en-US" altLang="en-US" sz="3200">
                <a:latin typeface="Calibri" charset="0"/>
                <a:ea typeface="Calibri" charset="0"/>
                <a:cs typeface="Calibri" charset="0"/>
              </a:rPr>
              <a:t>of laws called the Second New Deal </a:t>
            </a:r>
          </a:p>
        </p:txBody>
      </p:sp>
      <p:sp>
        <p:nvSpPr>
          <p:cNvPr id="26635"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6"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26637" name="Right Brace 13"/>
          <p:cNvSpPr>
            <a:spLocks/>
          </p:cNvSpPr>
          <p:nvPr/>
        </p:nvSpPr>
        <p:spPr bwMode="auto">
          <a:xfrm rot="-5400000">
            <a:off x="4891881" y="5128419"/>
            <a:ext cx="465138" cy="1790700"/>
          </a:xfrm>
          <a:prstGeom prst="rightBrace">
            <a:avLst>
              <a:gd name="adj1" fmla="val 379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26638"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sp>
        <p:nvSpPr>
          <p:cNvPr id="26639" name="Rectangle 14"/>
          <p:cNvSpPr>
            <a:spLocks noChangeArrowheads="1"/>
          </p:cNvSpPr>
          <p:nvPr/>
        </p:nvSpPr>
        <p:spPr bwMode="auto">
          <a:xfrm>
            <a:off x="3886200" y="152400"/>
            <a:ext cx="5087938"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Second New Deal was passed by Congress in a </a:t>
            </a:r>
            <a:br>
              <a:rPr lang="en-US" altLang="en-US" sz="3200">
                <a:latin typeface="Calibri" charset="0"/>
                <a:ea typeface="Calibri" charset="0"/>
                <a:cs typeface="Calibri" charset="0"/>
              </a:rPr>
            </a:br>
            <a:r>
              <a:rPr lang="en-US" altLang="en-US" sz="3200">
                <a:latin typeface="Calibri" charset="0"/>
                <a:ea typeface="Calibri" charset="0"/>
                <a:cs typeface="Calibri" charset="0"/>
              </a:rPr>
              <a:t>rapid succession known as the Second Hundred Days </a:t>
            </a:r>
          </a:p>
        </p:txBody>
      </p:sp>
      <p:cxnSp>
        <p:nvCxnSpPr>
          <p:cNvPr id="26640"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sp>
        <p:nvSpPr>
          <p:cNvPr id="16" name="5-Point Star 15"/>
          <p:cNvSpPr/>
          <p:nvPr/>
        </p:nvSpPr>
        <p:spPr bwMode="auto">
          <a:xfrm>
            <a:off x="3962400" y="33528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8" presetClass="emph" presetSubtype="0" fill="hold" nodeType="withEffect">
                                  <p:stCondLst>
                                    <p:cond delay="0"/>
                                  </p:stCondLst>
                                  <p:childTnLst>
                                    <p:animRot by="21600000">
                                      <p:cBhvr>
                                        <p:cTn id="9"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52400" y="76200"/>
            <a:ext cx="8839200" cy="8794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most ambitious works program of the New Deal was the Works Progress Administration (WPA)</a:t>
            </a:r>
          </a:p>
        </p:txBody>
      </p:sp>
      <p:sp>
        <p:nvSpPr>
          <p:cNvPr id="27651" name="Rectangle 6"/>
          <p:cNvSpPr>
            <a:spLocks noChangeArrowheads="1"/>
          </p:cNvSpPr>
          <p:nvPr/>
        </p:nvSpPr>
        <p:spPr bwMode="auto">
          <a:xfrm>
            <a:off x="152400" y="1066800"/>
            <a:ext cx="4267200" cy="124301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1935, most New Deal work programs were non-skilled building jobs</a:t>
            </a:r>
          </a:p>
        </p:txBody>
      </p:sp>
      <p:pic>
        <p:nvPicPr>
          <p:cNvPr id="27652" name="Picture 7" descr="[w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8588"/>
            <a:ext cx="44958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152400" y="2408238"/>
            <a:ext cx="4267200" cy="201136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WPA was created  to provide as many as 10 million jobs for men, women, and youths in </a:t>
            </a:r>
            <a:br>
              <a:rPr lang="en-US" altLang="en-US" sz="3200">
                <a:latin typeface="Calibri" charset="0"/>
                <a:ea typeface="Calibri" charset="0"/>
                <a:cs typeface="Calibri" charset="0"/>
              </a:rPr>
            </a:br>
            <a:r>
              <a:rPr lang="en-US" altLang="en-US" sz="3200">
                <a:latin typeface="Calibri" charset="0"/>
                <a:ea typeface="Calibri" charset="0"/>
                <a:cs typeface="Calibri" charset="0"/>
              </a:rPr>
              <a:t>building projects…</a:t>
            </a:r>
          </a:p>
        </p:txBody>
      </p:sp>
      <p:pic>
        <p:nvPicPr>
          <p:cNvPr id="27654" name="Picture 7" descr="Alfred Castagne sketching WPA construction workers"/>
          <p:cNvPicPr>
            <a:picLocks noChangeAspect="1" noChangeArrowheads="1"/>
          </p:cNvPicPr>
          <p:nvPr/>
        </p:nvPicPr>
        <p:blipFill>
          <a:blip r:embed="rId3">
            <a:extLst>
              <a:ext uri="{28A0092B-C50C-407E-A947-70E740481C1C}">
                <a14:useLocalDpi xmlns:a14="http://schemas.microsoft.com/office/drawing/2010/main" val="0"/>
              </a:ext>
            </a:extLst>
          </a:blip>
          <a:srcRect t="4761" b="7692"/>
          <a:stretch>
            <a:fillRect/>
          </a:stretch>
        </p:blipFill>
        <p:spPr bwMode="auto">
          <a:xfrm>
            <a:off x="228600" y="4508500"/>
            <a:ext cx="41640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10" descr="File:WPA road proje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1066800"/>
            <a:ext cx="4527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a:t>
            </a:r>
          </a:p>
        </p:txBody>
      </p:sp>
      <p:pic>
        <p:nvPicPr>
          <p:cNvPr id="11" name="Picture 2" descr="Federal Art Project - Paintings by Childre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5413" y="1162050"/>
            <a:ext cx="269398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4" descr="Women Painters - Exhibi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075363" y="1314450"/>
            <a:ext cx="299243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3" name="Picture 5" descr="East Side West Side - Art Exhibit - NYC"/>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971800" y="2133600"/>
            <a:ext cx="29638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2" descr="Federal Music Project - Colored COncert Band"/>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92075" y="2405063"/>
            <a:ext cx="2803525" cy="4376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Free Music Instruction"/>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6096000" y="2066925"/>
            <a:ext cx="3001963" cy="463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descr="Federal Music Project - Free Band Concerts - NYC"/>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048000" y="1181100"/>
            <a:ext cx="2925763"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descr="Federal Theatre - play - Machine Age"/>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76200" y="1524000"/>
            <a:ext cx="2916238"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Battle Hymn - play about John Brown - NYC"/>
          <p:cNvPicPr>
            <a:picLocks noChangeAspect="1" noChangeArrowheads="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149600" y="2057400"/>
            <a:ext cx="2946400"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5" descr="Federal Theatre - play - Native Ground"/>
          <p:cNvPicPr>
            <a:picLocks noChangeAspect="1" noChangeArrowheads="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6172200" y="1752600"/>
            <a:ext cx="2952750"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8" descr="File:Archives of American Art - Employment and Activities poster for the WPA's Federal Art Project - 1177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4525" y="1133475"/>
            <a:ext cx="45942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descr="http://upload.wikimedia.org/wikipedia/commons/b/b5/WPA_Art_Poster_Alban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413" y="1150938"/>
            <a:ext cx="415925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61442"/>
                                        </p:tgtEl>
                                        <p:attrNameLst>
                                          <p:attrName>style.visibility</p:attrName>
                                        </p:attrNameLst>
                                      </p:cBhvr>
                                      <p:to>
                                        <p:strVal val="visible"/>
                                      </p:to>
                                    </p:set>
                                    <p:animEffect transition="in" filter="fade">
                                      <p:cBhvr>
                                        <p:cTn id="59"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a:t>
            </a:r>
          </a:p>
        </p:txBody>
      </p:sp>
      <p:pic>
        <p:nvPicPr>
          <p:cNvPr id="29699" name="Picture 4" descr="http://www.prattlibrary.org/uploadedImages/www/locations/central/social_science_and_history/how-to_guides/NewYorkCity%20American%20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143000"/>
            <a:ext cx="449738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www.mnopedia.org/sites/default/files/styles/article_main/public/1%20WPA%20MN%20Gu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08088"/>
            <a:ext cx="3937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 teachers,...</a:t>
            </a:r>
          </a:p>
        </p:txBody>
      </p:sp>
      <p:pic>
        <p:nvPicPr>
          <p:cNvPr id="3" name="Picture 2" descr="Yonkers - Free Classes for Adult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143000"/>
            <a:ext cx="8686800" cy="5573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ommunity Center - Bronx - free classe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10100" y="1143000"/>
            <a:ext cx="44577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4008438"/>
            <a:ext cx="37830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3" name="Picture 5" descr="http://nutrias.org/~nopl/photos/wpa/images/17/176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5575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3493"/>
                                        </p:tgtEl>
                                        <p:attrNameLst>
                                          <p:attrName>style.visibility</p:attrName>
                                        </p:attrNameLst>
                                      </p:cBhvr>
                                      <p:to>
                                        <p:strVal val="visible"/>
                                      </p:to>
                                    </p:set>
                                    <p:animEffect transition="in" filter="fade">
                                      <p:cBhvr>
                                        <p:cTn id="13" dur="500"/>
                                        <p:tgtEl>
                                          <p:spTgt spid="63493"/>
                                        </p:tgtEl>
                                      </p:cBhvr>
                                    </p:animEffect>
                                  </p:childTnLst>
                                </p:cTn>
                              </p:par>
                              <p:par>
                                <p:cTn id="14" presetID="10" presetClass="entr" presetSubtype="0" fill="hold"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fade">
                                      <p:cBhvr>
                                        <p:cTn id="1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 teachers, doctors </a:t>
            </a:r>
          </a:p>
        </p:txBody>
      </p:sp>
      <p:pic>
        <p:nvPicPr>
          <p:cNvPr id="31747" name="Picture 12" descr="File:Syphilis-poster-wpa-c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2838"/>
            <a:ext cx="289242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s://encrypted-tbn2.gstatic.com/images?q=tbn:ANd9GcSlYJSNe_b3Tu64kiF7ndLR9hSTaAqxfRj741rg_KWUL5LXJZII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1171575"/>
            <a:ext cx="286861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stephenesherman.com/wpa/health-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2057400"/>
            <a:ext cx="2987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 y="152400"/>
            <a:ext cx="47244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the election of 1932, Hoover ran for re-election but Americans wanted hope and strong leadership</a:t>
            </a:r>
          </a:p>
        </p:txBody>
      </p:sp>
      <p:sp>
        <p:nvSpPr>
          <p:cNvPr id="8" name="Rectangle 7"/>
          <p:cNvSpPr/>
          <p:nvPr/>
        </p:nvSpPr>
        <p:spPr>
          <a:xfrm>
            <a:off x="5029200" y="152400"/>
            <a:ext cx="3962400" cy="167798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ea typeface="Calibri" pitchFamily="34" charset="0"/>
                <a:cs typeface="Calibri" pitchFamily="34" charset="0"/>
              </a:rPr>
              <a:t>Democratic candidate Franklin Roosevelt defeated Hoover and won the presidency </a:t>
            </a:r>
          </a:p>
        </p:txBody>
      </p:sp>
      <p:pic>
        <p:nvPicPr>
          <p:cNvPr id="9" name="Picture 6" descr="78319-050-3E2DED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197100"/>
            <a:ext cx="43053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schrier.files.wordpress.com/2011/01/herbert-ho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197100"/>
            <a:ext cx="4319588"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1932_Electoral_Map"/>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4800" y="2044700"/>
            <a:ext cx="8610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128"/>
                                        </p:tgtEl>
                                      </p:cBhvr>
                                    </p:animEffect>
                                    <p:set>
                                      <p:cBhvr>
                                        <p:cTn id="14" dur="1" fill="hold">
                                          <p:stCondLst>
                                            <p:cond delay="499"/>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old poster advertising Social Security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5181600" cy="58086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152400" y="111125"/>
            <a:ext cx="3733800" cy="20113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To combat poverty among the elderly and disabled, Congress created the Social Security Act</a:t>
            </a:r>
          </a:p>
        </p:txBody>
      </p:sp>
      <p:sp>
        <p:nvSpPr>
          <p:cNvPr id="6" name="Rectangle 5"/>
          <p:cNvSpPr>
            <a:spLocks noChangeArrowheads="1"/>
          </p:cNvSpPr>
          <p:nvPr/>
        </p:nvSpPr>
        <p:spPr bwMode="auto">
          <a:xfrm>
            <a:off x="152400" y="2276475"/>
            <a:ext cx="3733800" cy="1609725"/>
          </a:xfrm>
          <a:prstGeom prst="rect">
            <a:avLst/>
          </a:prstGeom>
          <a:solidFill>
            <a:srgbClr val="CCFF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Social Security provided old-age pensions for Americans at age 65</a:t>
            </a:r>
          </a:p>
        </p:txBody>
      </p:sp>
      <p:pic>
        <p:nvPicPr>
          <p:cNvPr id="7" name="Picture 2" descr="http://socialsecurity.procon.org/files/1-social-security-images/social-security-poster-circa-1935-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0"/>
            <a:ext cx="49149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52400" y="4011613"/>
            <a:ext cx="3733800" cy="2770187"/>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Social Security was also America’s first welfare program because it provided payments for blind, handicapped, and needy children</a:t>
            </a:r>
          </a:p>
        </p:txBody>
      </p:sp>
      <p:pic>
        <p:nvPicPr>
          <p:cNvPr id="9" name="Picture 4" descr="http://reason.com/assets/mc/_external/2012_04/ah-but-we-were-so-much-young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76200"/>
            <a:ext cx="49276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descr="gd-strike"/>
          <p:cNvPicPr>
            <a:picLocks noChangeAspect="1" noChangeArrowheads="1"/>
          </p:cNvPicPr>
          <p:nvPr/>
        </p:nvPicPr>
        <p:blipFill>
          <a:blip r:embed="rId2">
            <a:extLst>
              <a:ext uri="{28A0092B-C50C-407E-A947-70E740481C1C}">
                <a14:useLocalDpi xmlns:a14="http://schemas.microsoft.com/office/drawing/2010/main" val="0"/>
              </a:ext>
            </a:extLst>
          </a:blip>
          <a:srcRect l="8435" r="4414"/>
          <a:stretch>
            <a:fillRect/>
          </a:stretch>
        </p:blipFill>
        <p:spPr bwMode="auto">
          <a:xfrm>
            <a:off x="4537075" y="1219200"/>
            <a:ext cx="45307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1371600" y="111125"/>
            <a:ext cx="6477000" cy="82232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One of the most important reforms on the New Deal was the Wagner Act </a:t>
            </a:r>
          </a:p>
        </p:txBody>
      </p:sp>
      <p:sp>
        <p:nvSpPr>
          <p:cNvPr id="8" name="Rectangle 7"/>
          <p:cNvSpPr/>
          <p:nvPr/>
        </p:nvSpPr>
        <p:spPr>
          <a:xfrm>
            <a:off x="152400" y="1082675"/>
            <a:ext cx="4267200" cy="12239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ea typeface="Calibri" pitchFamily="34" charset="0"/>
                <a:cs typeface="Calibri" pitchFamily="34" charset="0"/>
              </a:rPr>
              <a:t>The law protected workers’ right to strike and collectively bargain </a:t>
            </a:r>
          </a:p>
        </p:txBody>
      </p:sp>
      <p:sp>
        <p:nvSpPr>
          <p:cNvPr id="33797" name="Rectangle 8"/>
          <p:cNvSpPr>
            <a:spLocks noChangeArrowheads="1"/>
          </p:cNvSpPr>
          <p:nvPr/>
        </p:nvSpPr>
        <p:spPr bwMode="auto">
          <a:xfrm>
            <a:off x="152400" y="2438400"/>
            <a:ext cx="4267200" cy="2414588"/>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It created a Fair Labor Practices Commission to regulate unfair practices used by companies to discourage union membership </a:t>
            </a:r>
          </a:p>
        </p:txBody>
      </p:sp>
      <p:sp>
        <p:nvSpPr>
          <p:cNvPr id="10" name="Rectangle 9"/>
          <p:cNvSpPr>
            <a:spLocks noChangeArrowheads="1"/>
          </p:cNvSpPr>
          <p:nvPr/>
        </p:nvSpPr>
        <p:spPr bwMode="auto">
          <a:xfrm>
            <a:off x="152400" y="5059363"/>
            <a:ext cx="4267200" cy="118903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Due to the Wagner Act, union membership in the USA increased</a:t>
            </a:r>
          </a:p>
        </p:txBody>
      </p:sp>
      <p:pic>
        <p:nvPicPr>
          <p:cNvPr id="11" name="Picture 6" descr="http://www.intellectualtakeout.org/sites/www.intellectualtakeout.org/files/imagecache/chart_content/chart-graph/Union%20Membership%20Before%20and%20After%20Wagner%20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53072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762000"/>
          </a:xfrm>
        </p:spPr>
        <p:txBody>
          <a:bodyPr/>
          <a:lstStyle/>
          <a:p>
            <a:r>
              <a:rPr lang="en-US" altLang="en-US" sz="3600">
                <a:solidFill>
                  <a:srgbClr val="C00000"/>
                </a:solidFill>
                <a:latin typeface="Calibri" charset="0"/>
                <a:ea typeface="Calibri" charset="0"/>
                <a:cs typeface="Calibri" charset="0"/>
              </a:rPr>
              <a:t>New Deal Posters </a:t>
            </a:r>
          </a:p>
        </p:txBody>
      </p:sp>
      <p:sp>
        <p:nvSpPr>
          <p:cNvPr id="34819" name="Content Placeholder 2"/>
          <p:cNvSpPr>
            <a:spLocks noGrp="1"/>
          </p:cNvSpPr>
          <p:nvPr>
            <p:ph idx="1"/>
          </p:nvPr>
        </p:nvSpPr>
        <p:spPr>
          <a:xfrm>
            <a:off x="0" y="685800"/>
            <a:ext cx="5791200" cy="6096000"/>
          </a:xfrm>
        </p:spPr>
        <p:txBody>
          <a:bodyPr/>
          <a:lstStyle/>
          <a:p>
            <a:pPr>
              <a:lnSpc>
                <a:spcPct val="90000"/>
              </a:lnSpc>
              <a:spcBef>
                <a:spcPct val="0"/>
              </a:spcBef>
              <a:spcAft>
                <a:spcPts val="600"/>
              </a:spcAft>
            </a:pPr>
            <a:r>
              <a:rPr lang="en-US" altLang="en-US" sz="3200">
                <a:solidFill>
                  <a:srgbClr val="0000CC"/>
                </a:solidFill>
                <a:latin typeface="Calibri" charset="0"/>
                <a:ea typeface="Calibri" charset="0"/>
                <a:cs typeface="Calibri" charset="0"/>
              </a:rPr>
              <a:t>Create a New Deal poster advertisement:</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In your group, create an advertisement for one of </a:t>
            </a:r>
            <a:br>
              <a:rPr lang="en-US" altLang="en-US" sz="3200">
                <a:solidFill>
                  <a:srgbClr val="0000CC"/>
                </a:solidFill>
                <a:latin typeface="Calibri" charset="0"/>
                <a:ea typeface="Calibri" charset="0"/>
                <a:cs typeface="Calibri" charset="0"/>
              </a:rPr>
            </a:br>
            <a:r>
              <a:rPr lang="en-US" altLang="en-US" sz="3200">
                <a:solidFill>
                  <a:srgbClr val="0000CC"/>
                </a:solidFill>
                <a:latin typeface="Calibri" charset="0"/>
                <a:ea typeface="Calibri" charset="0"/>
                <a:cs typeface="Calibri" charset="0"/>
              </a:rPr>
              <a:t>8 New Deal programs</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You cannot name the program, but you need to illustrate its features</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Include your group number </a:t>
            </a:r>
            <a:br>
              <a:rPr lang="en-US" altLang="en-US" sz="3200">
                <a:solidFill>
                  <a:srgbClr val="0000CC"/>
                </a:solidFill>
                <a:latin typeface="Calibri" charset="0"/>
                <a:ea typeface="Calibri" charset="0"/>
                <a:cs typeface="Calibri" charset="0"/>
              </a:rPr>
            </a:br>
            <a:r>
              <a:rPr lang="en-US" altLang="en-US" sz="3200">
                <a:solidFill>
                  <a:srgbClr val="0000CC"/>
                </a:solidFill>
                <a:latin typeface="Calibri" charset="0"/>
                <a:ea typeface="Calibri" charset="0"/>
                <a:cs typeface="Calibri" charset="0"/>
              </a:rPr>
              <a:t>(1-8) and post it on the wall</a:t>
            </a:r>
          </a:p>
          <a:p>
            <a:pPr>
              <a:lnSpc>
                <a:spcPct val="90000"/>
              </a:lnSpc>
              <a:spcBef>
                <a:spcPct val="0"/>
              </a:spcBef>
              <a:spcAft>
                <a:spcPts val="600"/>
              </a:spcAft>
            </a:pPr>
            <a:r>
              <a:rPr lang="en-US" altLang="en-US" sz="3200">
                <a:solidFill>
                  <a:srgbClr val="006600"/>
                </a:solidFill>
                <a:latin typeface="Calibri" charset="0"/>
                <a:ea typeface="Calibri" charset="0"/>
                <a:cs typeface="Calibri" charset="0"/>
              </a:rPr>
              <a:t>Go around the room and use your charts to guess which </a:t>
            </a:r>
            <a:br>
              <a:rPr lang="en-US" altLang="en-US" sz="3200">
                <a:solidFill>
                  <a:srgbClr val="006600"/>
                </a:solidFill>
                <a:latin typeface="Calibri" charset="0"/>
                <a:ea typeface="Calibri" charset="0"/>
                <a:cs typeface="Calibri" charset="0"/>
              </a:rPr>
            </a:br>
            <a:r>
              <a:rPr lang="en-US" altLang="en-US" sz="3200">
                <a:solidFill>
                  <a:srgbClr val="006600"/>
                </a:solidFill>
                <a:latin typeface="Calibri" charset="0"/>
                <a:ea typeface="Calibri" charset="0"/>
                <a:cs typeface="Calibri" charset="0"/>
              </a:rPr>
              <a:t>group was assigned which topic</a:t>
            </a:r>
          </a:p>
        </p:txBody>
      </p:sp>
      <p:pic>
        <p:nvPicPr>
          <p:cNvPr id="34820" name="Picture 5" descr="http://instruct.westvalley.edu/kelly/Distance_Learning/17B_Links/Images/NRA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66775"/>
            <a:ext cx="33337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http://upload.wikimedia.org/wikipedia/commons/3/39/1936_Electoral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519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152400" y="173038"/>
            <a:ext cx="4267200" cy="12747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In 1936, FDR was overwhelmingly elected to a second term…</a:t>
            </a:r>
          </a:p>
        </p:txBody>
      </p:sp>
      <p:sp>
        <p:nvSpPr>
          <p:cNvPr id="6" name="Rectangle 14"/>
          <p:cNvSpPr>
            <a:spLocks noChangeArrowheads="1"/>
          </p:cNvSpPr>
          <p:nvPr/>
        </p:nvSpPr>
        <p:spPr bwMode="auto">
          <a:xfrm>
            <a:off x="4576763" y="173038"/>
            <a:ext cx="4414837" cy="12747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…But his second term would prove more difficult than his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36867"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8"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9"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2"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3"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2"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3"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36874" name="Right Brace 13"/>
          <p:cNvSpPr>
            <a:spLocks/>
          </p:cNvSpPr>
          <p:nvPr/>
        </p:nvSpPr>
        <p:spPr bwMode="auto">
          <a:xfrm rot="-5400000">
            <a:off x="4948237" y="5184776"/>
            <a:ext cx="390525" cy="1752600"/>
          </a:xfrm>
          <a:prstGeom prst="rightBrace">
            <a:avLst>
              <a:gd name="adj1" fmla="val 37897"/>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36875"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cxnSp>
        <p:nvCxnSpPr>
          <p:cNvPr id="36876"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cxnSp>
        <p:nvCxnSpPr>
          <p:cNvPr id="36877" name="Straight Connector 5"/>
          <p:cNvCxnSpPr>
            <a:cxnSpLocks noChangeShapeType="1"/>
          </p:cNvCxnSpPr>
          <p:nvPr/>
        </p:nvCxnSpPr>
        <p:spPr bwMode="auto">
          <a:xfrm flipH="1" flipV="1">
            <a:off x="6019800" y="2286000"/>
            <a:ext cx="0" cy="4495800"/>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cxnSp>
      <p:sp>
        <p:nvSpPr>
          <p:cNvPr id="36878" name="Rectangle 14"/>
          <p:cNvSpPr>
            <a:spLocks noChangeArrowheads="1"/>
          </p:cNvSpPr>
          <p:nvPr/>
        </p:nvSpPr>
        <p:spPr bwMode="auto">
          <a:xfrm>
            <a:off x="304800" y="76200"/>
            <a:ext cx="8609013" cy="1206500"/>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1937, President Roosevelt faced criticisms </a:t>
            </a:r>
            <a:br>
              <a:rPr lang="en-US" altLang="en-US" sz="3200">
                <a:latin typeface="Calibri" charset="0"/>
                <a:ea typeface="Calibri" charset="0"/>
                <a:cs typeface="Calibri" charset="0"/>
              </a:rPr>
            </a:br>
            <a:r>
              <a:rPr lang="en-US" altLang="en-US" sz="3200">
                <a:latin typeface="Calibri" charset="0"/>
                <a:ea typeface="Calibri" charset="0"/>
                <a:cs typeface="Calibri" charset="0"/>
              </a:rPr>
              <a:t>that the New Deal was too expensive, did not eliminate unemployment, or end the depression </a:t>
            </a:r>
          </a:p>
        </p:txBody>
      </p:sp>
      <p:cxnSp>
        <p:nvCxnSpPr>
          <p:cNvPr id="36879" name="Straight Connector 5"/>
          <p:cNvCxnSpPr>
            <a:cxnSpLocks noChangeShapeType="1"/>
          </p:cNvCxnSpPr>
          <p:nvPr/>
        </p:nvCxnSpPr>
        <p:spPr bwMode="auto">
          <a:xfrm flipH="1" flipV="1">
            <a:off x="3048000" y="2286000"/>
            <a:ext cx="0" cy="449580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pic>
        <p:nvPicPr>
          <p:cNvPr id="24" name="Picture 6" descr="'What we need is another pump', Cartoon depicting Franklin D. Roosevelt's (1882-1945) 'Pump Priming Deficits', 1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71600"/>
            <a:ext cx="5168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4"/>
          <p:cNvSpPr>
            <a:spLocks noChangeArrowheads="1"/>
          </p:cNvSpPr>
          <p:nvPr/>
        </p:nvSpPr>
        <p:spPr bwMode="auto">
          <a:xfrm>
            <a:off x="1676400" y="1408113"/>
            <a:ext cx="7237413" cy="89058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backed off government funded job programs and unemployment quickly rose</a:t>
            </a:r>
          </a:p>
        </p:txBody>
      </p:sp>
      <p:sp>
        <p:nvSpPr>
          <p:cNvPr id="23" name="Rectangle 14"/>
          <p:cNvSpPr>
            <a:spLocks noChangeArrowheads="1"/>
          </p:cNvSpPr>
          <p:nvPr/>
        </p:nvSpPr>
        <p:spPr bwMode="auto">
          <a:xfrm>
            <a:off x="2362200" y="2397125"/>
            <a:ext cx="6553200" cy="839788"/>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was not stimulating the economy to end the Great Depression </a:t>
            </a:r>
          </a:p>
        </p:txBody>
      </p:sp>
      <p:sp>
        <p:nvSpPr>
          <p:cNvPr id="22" name="5-Point Star 21"/>
          <p:cNvSpPr/>
          <p:nvPr/>
        </p:nvSpPr>
        <p:spPr bwMode="auto">
          <a:xfrm>
            <a:off x="5105400" y="40386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8" presetClass="emph" presetSubtype="0" fill="hold" nodeType="withEffect">
                                  <p:stCondLst>
                                    <p:cond delay="0"/>
                                  </p:stCondLst>
                                  <p:childTnLst>
                                    <p:animRot by="21600000">
                                      <p:cBhvr>
                                        <p:cTn id="9" dur="2000" fill="hold"/>
                                        <p:tgtEl>
                                          <p:spTgt spid="22"/>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xit" presetSubtype="0" fill="hold" grpId="0" nodeType="withEffect">
                                  <p:stCondLst>
                                    <p:cond delay="0"/>
                                  </p:stCondLst>
                                  <p:childTnLst>
                                    <p:animEffect transition="out" filter="fade">
                                      <p:cBhvr>
                                        <p:cTn id="24" dur="500"/>
                                        <p:tgtEl>
                                          <p:spTgt spid="26633"/>
                                        </p:tgtEl>
                                      </p:cBhvr>
                                    </p:animEffect>
                                    <p:set>
                                      <p:cBhvr>
                                        <p:cTn id="25" dur="1" fill="hold">
                                          <p:stCondLst>
                                            <p:cond delay="499"/>
                                          </p:stCondLst>
                                        </p:cTn>
                                        <p:tgtEl>
                                          <p:spTgt spid="2663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632"/>
                                        </p:tgtEl>
                                      </p:cBhvr>
                                    </p:animEffect>
                                    <p:set>
                                      <p:cBhvr>
                                        <p:cTn id="28" dur="1" fill="hold">
                                          <p:stCondLst>
                                            <p:cond delay="499"/>
                                          </p:stCondLst>
                                        </p:cTn>
                                        <p:tgtEl>
                                          <p:spTgt spid="26632"/>
                                        </p:tgtEl>
                                        <p:attrNameLst>
                                          <p:attrName>style.visibility</p:attrName>
                                        </p:attrNameLst>
                                      </p:cBhvr>
                                      <p:to>
                                        <p:strVal val="hidden"/>
                                      </p:to>
                                    </p:set>
                                  </p:childTnLst>
                                </p:cTn>
                              </p:par>
                            </p:childTnLst>
                          </p:cTn>
                        </p:par>
                        <p:par>
                          <p:cTn id="29" fill="hold" nodeType="afterGroup">
                            <p:stCondLst>
                              <p:cond delay="500"/>
                            </p:stCondLst>
                            <p:childTnLst>
                              <p:par>
                                <p:cTn id="30" presetID="56" presetClass="path" presetSubtype="0" accel="50000" decel="50000" fill="hold" nodeType="afterEffect">
                                  <p:stCondLst>
                                    <p:cond delay="0"/>
                                  </p:stCondLst>
                                  <p:childTnLst>
                                    <p:animMotion origin="layout" path="M 0 -2.22222E-6 L 0.07083 -0.12222 " pathEditMode="relative" rAng="0" ptsTypes="AA">
                                      <p:cBhvr>
                                        <p:cTn id="31" dur="2000" fill="hold"/>
                                        <p:tgtEl>
                                          <p:spTgt spid="22"/>
                                        </p:tgtEl>
                                        <p:attrNameLst>
                                          <p:attrName>ppt_x</p:attrName>
                                          <p:attrName>ppt_y</p:attrName>
                                        </p:attrNameLst>
                                      </p:cBhvr>
                                      <p:rCtr x="3542" y="-611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1"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0" name="Picture 4" descr="http://newdeal.feri.org/court/toons/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87500"/>
            <a:ext cx="464820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4"/>
          <p:cNvSpPr>
            <a:spLocks noChangeArrowheads="1"/>
          </p:cNvSpPr>
          <p:nvPr/>
        </p:nvSpPr>
        <p:spPr bwMode="auto">
          <a:xfrm>
            <a:off x="152400" y="173038"/>
            <a:ext cx="8686800" cy="12747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addition, two New Deal recovery </a:t>
            </a:r>
            <a:br>
              <a:rPr lang="en-US" altLang="en-US" sz="3200">
                <a:latin typeface="Calibri" charset="0"/>
                <a:ea typeface="Calibri" charset="0"/>
                <a:cs typeface="Calibri" charset="0"/>
              </a:rPr>
            </a:br>
            <a:r>
              <a:rPr lang="en-US" altLang="en-US" sz="3200">
                <a:latin typeface="Calibri" charset="0"/>
                <a:ea typeface="Calibri" charset="0"/>
                <a:cs typeface="Calibri" charset="0"/>
              </a:rPr>
              <a:t>programs (AAA and NRA) were declared unconstitutional by the Supreme Court </a:t>
            </a:r>
          </a:p>
        </p:txBody>
      </p:sp>
      <p:sp>
        <p:nvSpPr>
          <p:cNvPr id="37892" name="Rectangle 14"/>
          <p:cNvSpPr>
            <a:spLocks noChangeArrowheads="1"/>
          </p:cNvSpPr>
          <p:nvPr/>
        </p:nvSpPr>
        <p:spPr bwMode="auto">
          <a:xfrm>
            <a:off x="152400" y="1600200"/>
            <a:ext cx="3886200" cy="1206500"/>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feared that the Supreme Court would weaken the New Deal</a:t>
            </a:r>
          </a:p>
        </p:txBody>
      </p:sp>
      <p:sp>
        <p:nvSpPr>
          <p:cNvPr id="7" name="Rectangle 6"/>
          <p:cNvSpPr>
            <a:spLocks noChangeArrowheads="1"/>
          </p:cNvSpPr>
          <p:nvPr/>
        </p:nvSpPr>
        <p:spPr bwMode="auto">
          <a:xfrm>
            <a:off x="152400" y="2947988"/>
            <a:ext cx="3886200" cy="201136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threatened to “pack the Supreme Court” and increase the number of justices from 9 to 15 </a:t>
            </a:r>
          </a:p>
        </p:txBody>
      </p:sp>
      <p:sp>
        <p:nvSpPr>
          <p:cNvPr id="8" name="Rectangle 7"/>
          <p:cNvSpPr>
            <a:spLocks noChangeArrowheads="1"/>
          </p:cNvSpPr>
          <p:nvPr/>
        </p:nvSpPr>
        <p:spPr bwMode="auto">
          <a:xfrm>
            <a:off x="152400" y="5105400"/>
            <a:ext cx="3886200" cy="164623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People were outraged as FDR appeared to be overstepping his Constitutional powers</a:t>
            </a:r>
          </a:p>
        </p:txBody>
      </p:sp>
      <p:pic>
        <p:nvPicPr>
          <p:cNvPr id="70662" name="Picture 6" descr="http://images.flatworldknowledge.com/trowbridge2_1.0/trowbridge2_1.0-fig07_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66875"/>
            <a:ext cx="4495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authentichistory.com/1930-1939/2-fdr/5-courtpacking/1937sc_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87500"/>
            <a:ext cx="44958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our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87500"/>
            <a:ext cx="490061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0662"/>
                                        </p:tgtEl>
                                        <p:attrNameLst>
                                          <p:attrName>style.visibility</p:attrName>
                                        </p:attrNameLst>
                                      </p:cBhvr>
                                      <p:to>
                                        <p:strVal val="visible"/>
                                      </p:to>
                                    </p:set>
                                    <p:animEffect transition="in" filter="fade">
                                      <p:cBhvr>
                                        <p:cTn id="10" dur="500"/>
                                        <p:tgtEl>
                                          <p:spTgt spid="70662"/>
                                        </p:tgtEl>
                                      </p:cBhvr>
                                    </p:animEffect>
                                  </p:childTnLst>
                                </p:cTn>
                              </p:par>
                              <p:par>
                                <p:cTn id="11" presetID="10" presetClass="exit" presetSubtype="0" fill="hold" nodeType="withEffect">
                                  <p:stCondLst>
                                    <p:cond delay="0"/>
                                  </p:stCondLst>
                                  <p:childTnLst>
                                    <p:animEffect transition="out" filter="fade">
                                      <p:cBhvr>
                                        <p:cTn id="12" dur="500"/>
                                        <p:tgtEl>
                                          <p:spTgt spid="70660"/>
                                        </p:tgtEl>
                                      </p:cBhvr>
                                    </p:animEffect>
                                    <p:set>
                                      <p:cBhvr>
                                        <p:cTn id="13" dur="1" fill="hold">
                                          <p:stCondLst>
                                            <p:cond delay="499"/>
                                          </p:stCondLst>
                                        </p:cTn>
                                        <p:tgtEl>
                                          <p:spTgt spid="7066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70662"/>
                                        </p:tgtEl>
                                      </p:cBhvr>
                                    </p:animEffect>
                                    <p:set>
                                      <p:cBhvr>
                                        <p:cTn id="18" dur="1" fill="hold">
                                          <p:stCondLst>
                                            <p:cond delay="499"/>
                                          </p:stCondLst>
                                        </p:cTn>
                                        <p:tgtEl>
                                          <p:spTgt spid="7066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38915"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6"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7"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8"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9"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38920" name="Right Brace 13"/>
          <p:cNvSpPr>
            <a:spLocks/>
          </p:cNvSpPr>
          <p:nvPr/>
        </p:nvSpPr>
        <p:spPr bwMode="auto">
          <a:xfrm rot="-5400000">
            <a:off x="4948237" y="5184776"/>
            <a:ext cx="390525" cy="1752600"/>
          </a:xfrm>
          <a:prstGeom prst="rightBrace">
            <a:avLst>
              <a:gd name="adj1" fmla="val 37897"/>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38921"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cxnSp>
        <p:nvCxnSpPr>
          <p:cNvPr id="38922"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cxnSp>
        <p:nvCxnSpPr>
          <p:cNvPr id="38923" name="Straight Connector 5"/>
          <p:cNvCxnSpPr>
            <a:cxnSpLocks noChangeShapeType="1"/>
          </p:cNvCxnSpPr>
          <p:nvPr/>
        </p:nvCxnSpPr>
        <p:spPr bwMode="auto">
          <a:xfrm flipH="1" flipV="1">
            <a:off x="6019800" y="2286000"/>
            <a:ext cx="0" cy="4495800"/>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cxnSp>
      <p:cxnSp>
        <p:nvCxnSpPr>
          <p:cNvPr id="38924" name="Straight Connector 5"/>
          <p:cNvCxnSpPr>
            <a:cxnSpLocks noChangeShapeType="1"/>
          </p:cNvCxnSpPr>
          <p:nvPr/>
        </p:nvCxnSpPr>
        <p:spPr bwMode="auto">
          <a:xfrm flipH="1" flipV="1">
            <a:off x="3048000" y="2286000"/>
            <a:ext cx="0" cy="449580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sp>
        <p:nvSpPr>
          <p:cNvPr id="22" name="5-Point Star 21"/>
          <p:cNvSpPr/>
          <p:nvPr/>
        </p:nvSpPr>
        <p:spPr bwMode="auto">
          <a:xfrm>
            <a:off x="5715000" y="3217863"/>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
        <p:nvSpPr>
          <p:cNvPr id="25" name="Rectangle 14"/>
          <p:cNvSpPr>
            <a:spLocks noChangeArrowheads="1"/>
          </p:cNvSpPr>
          <p:nvPr/>
        </p:nvSpPr>
        <p:spPr bwMode="auto">
          <a:xfrm>
            <a:off x="152400" y="173038"/>
            <a:ext cx="4800600" cy="16684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After 1938, Congress focused on trying to control spending and did not pass any more New Deal laws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152400" y="2057400"/>
          <a:ext cx="6324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4"/>
          <p:cNvSpPr>
            <a:spLocks noChangeArrowheads="1"/>
          </p:cNvSpPr>
          <p:nvPr/>
        </p:nvSpPr>
        <p:spPr bwMode="auto">
          <a:xfrm>
            <a:off x="152400" y="173038"/>
            <a:ext cx="4800600" cy="16684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After 1938, Congress focused on trying to control spending and did not pass any more New Deal laws</a:t>
            </a:r>
          </a:p>
        </p:txBody>
      </p:sp>
      <p:sp>
        <p:nvSpPr>
          <p:cNvPr id="39940" name="Rectangle 14"/>
          <p:cNvSpPr>
            <a:spLocks noChangeArrowheads="1"/>
          </p:cNvSpPr>
          <p:nvPr/>
        </p:nvSpPr>
        <p:spPr bwMode="auto">
          <a:xfrm>
            <a:off x="5105400" y="152400"/>
            <a:ext cx="39243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u="sng">
                <a:latin typeface="Calibri" charset="0"/>
                <a:ea typeface="Calibri" charset="0"/>
                <a:cs typeface="Calibri" charset="0"/>
              </a:rPr>
              <a:t>Class Discussion</a:t>
            </a:r>
            <a:r>
              <a:rPr lang="en-US" altLang="en-US" sz="3200">
                <a:latin typeface="Calibri" charset="0"/>
                <a:ea typeface="Calibri" charset="0"/>
                <a:cs typeface="Calibri" charset="0"/>
              </a:rPr>
              <a:t>: </a:t>
            </a:r>
            <a:br>
              <a:rPr lang="en-US" altLang="en-US" sz="3200">
                <a:latin typeface="Calibri" charset="0"/>
                <a:ea typeface="Calibri" charset="0"/>
                <a:cs typeface="Calibri" charset="0"/>
              </a:rPr>
            </a:br>
            <a:r>
              <a:rPr lang="en-US" altLang="en-US" sz="3200">
                <a:latin typeface="Calibri" charset="0"/>
                <a:ea typeface="Calibri" charset="0"/>
                <a:cs typeface="Calibri" charset="0"/>
              </a:rPr>
              <a:t>How effective was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New Deal at relief, recovery, and reform? </a:t>
            </a:r>
          </a:p>
        </p:txBody>
      </p:sp>
      <p:sp>
        <p:nvSpPr>
          <p:cNvPr id="39941" name="TextBox 1"/>
          <p:cNvSpPr txBox="1">
            <a:spLocks noChangeArrowheads="1"/>
          </p:cNvSpPr>
          <p:nvPr/>
        </p:nvSpPr>
        <p:spPr bwMode="auto">
          <a:xfrm>
            <a:off x="6629400" y="21336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2" name="TextBox 9"/>
          <p:cNvSpPr txBox="1">
            <a:spLocks noChangeArrowheads="1"/>
          </p:cNvSpPr>
          <p:nvPr/>
        </p:nvSpPr>
        <p:spPr bwMode="auto">
          <a:xfrm>
            <a:off x="6629400" y="3597275"/>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3" name="TextBox 10"/>
          <p:cNvSpPr txBox="1">
            <a:spLocks noChangeArrowheads="1"/>
          </p:cNvSpPr>
          <p:nvPr/>
        </p:nvSpPr>
        <p:spPr bwMode="auto">
          <a:xfrm>
            <a:off x="6629400" y="52578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14"/>
          <p:cNvSpPr>
            <a:spLocks noChangeArrowheads="1"/>
          </p:cNvSpPr>
          <p:nvPr/>
        </p:nvSpPr>
        <p:spPr bwMode="auto">
          <a:xfrm>
            <a:off x="152400" y="76200"/>
            <a:ext cx="8761413" cy="438150"/>
          </a:xfrm>
          <a:prstGeom prst="rect">
            <a:avLst/>
          </a:prstGeom>
          <a:solidFill>
            <a:srgbClr val="FFFFCC"/>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FDR’s New Deal dramatically changed America</a:t>
            </a:r>
            <a:endParaRPr lang="en-US" sz="3200" dirty="0">
              <a:solidFill>
                <a:srgbClr val="0000CC"/>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15" name="Rectangle 14"/>
          <p:cNvSpPr>
            <a:spLocks noChangeArrowheads="1"/>
          </p:cNvSpPr>
          <p:nvPr/>
        </p:nvSpPr>
        <p:spPr bwMode="auto">
          <a:xfrm>
            <a:off x="123825" y="655638"/>
            <a:ext cx="4600575" cy="20113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New Deal was successful in offering relief programs like the CCC, PWA, WPA to help people through the Depression </a:t>
            </a:r>
          </a:p>
        </p:txBody>
      </p:sp>
      <p:pic>
        <p:nvPicPr>
          <p:cNvPr id="19" name="Picture 7" descr="C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0" y="685800"/>
            <a:ext cx="421640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w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123825" y="4164013"/>
            <a:ext cx="4600575" cy="2465387"/>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was successful in offering reform to the stock market (SEC), banking (FDIC), unions (Wagner Act, FLPC),  </a:t>
            </a:r>
            <a:br>
              <a:rPr lang="en-US" altLang="en-US" sz="3200">
                <a:latin typeface="Calibri" charset="0"/>
                <a:ea typeface="Calibri" charset="0"/>
                <a:cs typeface="Calibri" charset="0"/>
              </a:rPr>
            </a:br>
            <a:r>
              <a:rPr lang="en-US" altLang="en-US" sz="3200">
                <a:latin typeface="Calibri" charset="0"/>
                <a:ea typeface="Calibri" charset="0"/>
                <a:cs typeface="Calibri" charset="0"/>
              </a:rPr>
              <a:t>elderly (Social Security) </a:t>
            </a:r>
          </a:p>
        </p:txBody>
      </p:sp>
      <p:pic>
        <p:nvPicPr>
          <p:cNvPr id="27" name="Picture 7" descr="t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678113"/>
            <a:ext cx="21336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usavingsbank.com/images/Large%20FD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5254625"/>
            <a:ext cx="26368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http://files.abovetopsecret.com/images/member/acd8299108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33400"/>
            <a:ext cx="33528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us-securities-and-exchange-commis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38" y="23622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74756"/>
                                        </p:tgtEl>
                                        <p:attrNameLst>
                                          <p:attrName>style.visibility</p:attrName>
                                        </p:attrNameLst>
                                      </p:cBhvr>
                                      <p:to>
                                        <p:strVal val="visible"/>
                                      </p:to>
                                    </p:set>
                                    <p:animEffect transition="in" filter="fade">
                                      <p:cBhvr>
                                        <p:cTn id="25"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76200" y="2286000"/>
            <a:ext cx="8912225" cy="4572000"/>
          </a:xfrm>
          <a:noFill/>
          <a:extLst>
            <a:ext uri="{91240B29-F687-4f45-9708-019B960494DF}">
              <a14:hiddenLine xmlns:a14="http://schemas.microsoft.com/office/drawing/2010/main" w="38100">
                <a:solidFill>
                  <a:srgbClr val="000000"/>
                </a:solidFill>
                <a:miter lim="800000"/>
                <a:headEnd/>
                <a:tailEnd/>
              </a14:hiddenLine>
            </a:ext>
          </a:extLst>
        </p:spPr>
      </p:pic>
      <p:sp>
        <p:nvSpPr>
          <p:cNvPr id="25" name="Rectangle 14"/>
          <p:cNvSpPr>
            <a:spLocks noChangeArrowheads="1"/>
          </p:cNvSpPr>
          <p:nvPr/>
        </p:nvSpPr>
        <p:spPr bwMode="auto">
          <a:xfrm>
            <a:off x="152400" y="76200"/>
            <a:ext cx="8761413" cy="438150"/>
          </a:xfrm>
          <a:prstGeom prst="rect">
            <a:avLst/>
          </a:prstGeom>
          <a:solidFill>
            <a:srgbClr val="FFFFCC"/>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FDR’s New Deal dramatically changed America</a:t>
            </a:r>
            <a:endParaRPr lang="en-US" sz="3200" dirty="0">
              <a:solidFill>
                <a:srgbClr val="0000CC"/>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15" name="Rectangle 14"/>
          <p:cNvSpPr>
            <a:spLocks noChangeArrowheads="1"/>
          </p:cNvSpPr>
          <p:nvPr/>
        </p:nvSpPr>
        <p:spPr bwMode="auto">
          <a:xfrm>
            <a:off x="76200" y="609600"/>
            <a:ext cx="3581400" cy="1668463"/>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But, the New Deal did not lead to recovery in the American economy </a:t>
            </a:r>
          </a:p>
        </p:txBody>
      </p:sp>
      <p:sp>
        <p:nvSpPr>
          <p:cNvPr id="5" name="Rectangle 4"/>
          <p:cNvSpPr>
            <a:spLocks noChangeArrowheads="1"/>
          </p:cNvSpPr>
          <p:nvPr/>
        </p:nvSpPr>
        <p:spPr bwMode="auto">
          <a:xfrm>
            <a:off x="3810000" y="609600"/>
            <a:ext cx="2971800" cy="16779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solidFill>
                  <a:srgbClr val="000000"/>
                </a:solidFill>
                <a:latin typeface="Calibri" charset="0"/>
                <a:ea typeface="Calibri" charset="0"/>
                <a:cs typeface="Calibri" charset="0"/>
              </a:rPr>
              <a:t>By 1938, nearly</a:t>
            </a:r>
            <a:br>
              <a:rPr lang="en-US" altLang="en-US" sz="3200">
                <a:solidFill>
                  <a:srgbClr val="000000"/>
                </a:solidFill>
                <a:latin typeface="Calibri" charset="0"/>
                <a:ea typeface="Calibri" charset="0"/>
                <a:cs typeface="Calibri" charset="0"/>
              </a:rPr>
            </a:br>
            <a:r>
              <a:rPr lang="en-US" altLang="en-US" sz="3200">
                <a:solidFill>
                  <a:srgbClr val="000000"/>
                </a:solidFill>
                <a:latin typeface="Calibri" charset="0"/>
                <a:ea typeface="Calibri" charset="0"/>
                <a:cs typeface="Calibri" charset="0"/>
              </a:rPr>
              <a:t>10 million </a:t>
            </a:r>
            <a:br>
              <a:rPr lang="en-US" altLang="en-US" sz="3200">
                <a:solidFill>
                  <a:srgbClr val="000000"/>
                </a:solidFill>
                <a:latin typeface="Calibri" charset="0"/>
                <a:ea typeface="Calibri" charset="0"/>
                <a:cs typeface="Calibri" charset="0"/>
              </a:rPr>
            </a:br>
            <a:r>
              <a:rPr lang="en-US" altLang="en-US" sz="3200">
                <a:solidFill>
                  <a:srgbClr val="000000"/>
                </a:solidFill>
                <a:latin typeface="Calibri" charset="0"/>
                <a:ea typeface="Calibri" charset="0"/>
                <a:cs typeface="Calibri" charset="0"/>
              </a:rPr>
              <a:t>people were  unemployed</a:t>
            </a:r>
          </a:p>
        </p:txBody>
      </p:sp>
      <p:sp>
        <p:nvSpPr>
          <p:cNvPr id="2" name="Rectangle 1"/>
          <p:cNvSpPr>
            <a:spLocks noChangeArrowheads="1"/>
          </p:cNvSpPr>
          <p:nvPr/>
        </p:nvSpPr>
        <p:spPr bwMode="auto">
          <a:xfrm>
            <a:off x="6935788" y="609600"/>
            <a:ext cx="1979612" cy="1677988"/>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Wealth remained  unevenly divided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http://www.minnpost.com/sites/default/files/imagecache/article_detail/FDR_in_19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43243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descr="http://farm7.staticflickr.com/6195/6103274249_617c7a17f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925"/>
            <a:ext cx="31892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152400" y="0"/>
            <a:ext cx="432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r>
              <a:rPr lang="en-US" altLang="en-US" sz="2800">
                <a:solidFill>
                  <a:srgbClr val="0000CC"/>
                </a:solidFill>
                <a:latin typeface="Calibri" charset="0"/>
                <a:hlinkClick r:id="rId4"/>
              </a:rPr>
              <a:t>FDR Biography </a:t>
            </a:r>
            <a:endParaRPr lang="en-US" altLang="en-US" sz="2800">
              <a:solidFill>
                <a:srgbClr val="0000CC"/>
              </a:solidFill>
            </a:endParaRPr>
          </a:p>
        </p:txBody>
      </p:sp>
      <p:pic>
        <p:nvPicPr>
          <p:cNvPr id="6149" name="Picture 7" descr="https://encrypted-tbn0.gstatic.com/images?q=tbn:ANd9GcS7Qmi3YvxK2Pn__vzCZcwkZPrkrqOf4V0wx59ZWK-2djc9NlW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387725"/>
            <a:ext cx="28241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http://democraticbuttons.freeservers.com/FDRRe-ElectGovernorN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405313"/>
            <a:ext cx="30273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9" descr="http://4.bp.blogspot.com/-BQZ99Xrj-VE/UGxJvkgoGaI/AAAAAAABygQ/dmDbijf9vU8/s640/President+Franklin+D.+Roosevelt+talks+to+a+young+mother+while+sitting+in+his+car+during+a+trip+to+the+western+U.S.+in+January+1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514600"/>
            <a:ext cx="44672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1" descr="http://wikis.nyu.edu/ek6/modernamerica/uploads/Reform.TheNewDealAndDomesticPolic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2532063"/>
            <a:ext cx="42910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4775" y="214313"/>
            <a:ext cx="4467225" cy="2071687"/>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FDR’s charisma and active involvement in the economy in changed the role of the presidency and expectations of gov’t </a:t>
            </a:r>
          </a:p>
        </p:txBody>
      </p:sp>
      <p:sp>
        <p:nvSpPr>
          <p:cNvPr id="43013" name="Rectangle 8"/>
          <p:cNvSpPr>
            <a:spLocks noChangeArrowheads="1"/>
          </p:cNvSpPr>
          <p:nvPr/>
        </p:nvSpPr>
        <p:spPr bwMode="auto">
          <a:xfrm>
            <a:off x="4676775" y="214313"/>
            <a:ext cx="4314825" cy="2071687"/>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leadership unified African Americans, unions, immigrants, and poor voters under the Democratic Party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5" name="Picture 5" descr="http://polination.files.wordpress.com/2011/08/federal-spending-during-the-great-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143000"/>
            <a:ext cx="81470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
          <p:cNvSpPr>
            <a:spLocks noChangeArrowheads="1"/>
          </p:cNvSpPr>
          <p:nvPr/>
        </p:nvSpPr>
        <p:spPr bwMode="auto">
          <a:xfrm>
            <a:off x="228600" y="138113"/>
            <a:ext cx="8763000" cy="86518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100">
                <a:latin typeface="Calibri" charset="0"/>
                <a:ea typeface="Calibri" charset="0"/>
                <a:cs typeface="Calibri" charset="0"/>
              </a:rPr>
              <a:t>For the first time, the gov’t used deficit spending   and created welfare programs to help groups in need</a:t>
            </a:r>
          </a:p>
        </p:txBody>
      </p:sp>
      <p:pic>
        <p:nvPicPr>
          <p:cNvPr id="75780" name="Picture 4" descr="http://www.washingtonpost.com/wp-srv/special/politics/budget-2010/defic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0487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descr="http://www.heritage.org/federalbudget/charts/2012/increases-us-debt-limit-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1413"/>
            <a:ext cx="86106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par>
                                <p:cTn id="8" presetID="10" presetClass="exit" presetSubtype="0" fill="hold" nodeType="withEffect">
                                  <p:stCondLst>
                                    <p:cond delay="0"/>
                                  </p:stCondLst>
                                  <p:childTnLst>
                                    <p:animEffect transition="out" filter="fade">
                                      <p:cBhvr>
                                        <p:cTn id="9" dur="500"/>
                                        <p:tgtEl>
                                          <p:spTgt spid="66565"/>
                                        </p:tgtEl>
                                      </p:cBhvr>
                                    </p:animEffect>
                                    <p:set>
                                      <p:cBhvr>
                                        <p:cTn id="10" dur="1" fill="hold">
                                          <p:stCondLst>
                                            <p:cond delay="499"/>
                                          </p:stCondLst>
                                        </p:cTn>
                                        <p:tgtEl>
                                          <p:spTgt spid="665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75780"/>
                                        </p:tgtEl>
                                      </p:cBhvr>
                                    </p:animEffect>
                                    <p:set>
                                      <p:cBhvr>
                                        <p:cTn id="15" dur="1" fill="hold">
                                          <p:stCondLst>
                                            <p:cond delay="499"/>
                                          </p:stCondLst>
                                        </p:cTn>
                                        <p:tgtEl>
                                          <p:spTgt spid="7578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5784"/>
                                        </p:tgtEl>
                                        <p:attrNameLst>
                                          <p:attrName>style.visibility</p:attrName>
                                        </p:attrNameLst>
                                      </p:cBhvr>
                                      <p:to>
                                        <p:strVal val="visible"/>
                                      </p:to>
                                    </p:set>
                                    <p:animEffect transition="in" filter="fade">
                                      <p:cBhvr>
                                        <p:cTn id="18"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350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AutoShape 7" descr="Children living in a Hooverville during the Depress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4506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396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descr="DIVI723356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b="-1501"/>
          <a:stretch>
            <a:fillRect/>
          </a:stretch>
        </p:blipFill>
        <p:spPr>
          <a:xfrm>
            <a:off x="155575"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7171" name="Rectangle 3"/>
          <p:cNvSpPr>
            <a:spLocks noChangeArrowheads="1"/>
          </p:cNvSpPr>
          <p:nvPr/>
        </p:nvSpPr>
        <p:spPr bwMode="auto">
          <a:xfrm>
            <a:off x="76200" y="160338"/>
            <a:ext cx="4191000" cy="15795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When Roosevelt was inaugurated as president, unemployment was at </a:t>
            </a:r>
            <a:br>
              <a:rPr lang="en-US" altLang="en-US" sz="3000">
                <a:latin typeface="Calibri" charset="0"/>
                <a:ea typeface="Calibri" charset="0"/>
                <a:cs typeface="Calibri" charset="0"/>
              </a:rPr>
            </a:br>
            <a:r>
              <a:rPr lang="en-US" altLang="en-US" sz="3000">
                <a:latin typeface="Calibri" charset="0"/>
                <a:ea typeface="Calibri" charset="0"/>
                <a:cs typeface="Calibri" charset="0"/>
              </a:rPr>
              <a:t>an all-time high  </a:t>
            </a:r>
          </a:p>
        </p:txBody>
      </p:sp>
      <p:sp>
        <p:nvSpPr>
          <p:cNvPr id="4" name="Rectangle 3"/>
          <p:cNvSpPr>
            <a:spLocks noChangeArrowheads="1"/>
          </p:cNvSpPr>
          <p:nvPr/>
        </p:nvSpPr>
        <p:spPr bwMode="auto">
          <a:xfrm>
            <a:off x="4419600" y="152400"/>
            <a:ext cx="4648200" cy="1579563"/>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In his inaugural address, </a:t>
            </a:r>
            <a:br>
              <a:rPr lang="en-US" altLang="en-US" sz="3000">
                <a:latin typeface="Calibri" charset="0"/>
                <a:ea typeface="Calibri" charset="0"/>
                <a:cs typeface="Calibri" charset="0"/>
              </a:rPr>
            </a:br>
            <a:r>
              <a:rPr lang="en-US" altLang="en-US" sz="3000">
                <a:latin typeface="Calibri" charset="0"/>
                <a:ea typeface="Calibri" charset="0"/>
                <a:cs typeface="Calibri" charset="0"/>
              </a:rPr>
              <a:t>FDR inspired hope, declaring “</a:t>
            </a:r>
            <a:r>
              <a:rPr lang="en-US" altLang="en-US" sz="3000" i="1">
                <a:latin typeface="Calibri" charset="0"/>
                <a:ea typeface="Calibri" charset="0"/>
                <a:cs typeface="Calibri" charset="0"/>
              </a:rPr>
              <a:t>the only thing we have to fear is fear itself</a:t>
            </a:r>
            <a:r>
              <a:rPr lang="en-US" altLang="en-US" sz="3000">
                <a:latin typeface="Calibri" charset="0"/>
                <a:ea typeface="Calibri" charset="0"/>
                <a:cs typeface="Calibri" charset="0"/>
              </a:rPr>
              <a:t>” </a:t>
            </a:r>
          </a:p>
        </p:txBody>
      </p:sp>
      <p:pic>
        <p:nvPicPr>
          <p:cNvPr id="7173" name="Picture 5" descr="http://1.bp.blogspot.com/_A2r9RSjqaUY/TIqiiCUHHWI/AAAAAAAAAjU/27X2ABCtYjA/s1600/fdr+inauguratio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828800"/>
            <a:ext cx="46990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4953000" y="2819400"/>
            <a:ext cx="4114800" cy="2971800"/>
          </a:xfrm>
          <a:prstGeom prst="wedgeRectCallout">
            <a:avLst>
              <a:gd name="adj1" fmla="val -99356"/>
              <a:gd name="adj2" fmla="val -21407"/>
            </a:avLst>
          </a:prstGeom>
          <a:solidFill>
            <a:srgbClr val="CCFF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i="1">
                <a:latin typeface="Calibri" charset="0"/>
                <a:ea typeface="Calibri" charset="0"/>
                <a:cs typeface="Calibri" charset="0"/>
              </a:rPr>
              <a:t>“Let me assert my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firm belief that the only thing we have to fear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is fear itself; nameless, unreasoning, unjustified terror which paralyzes needed efforts to convert retreat into advance.”</a:t>
            </a:r>
          </a:p>
        </p:txBody>
      </p:sp>
      <p:pic>
        <p:nvPicPr>
          <p:cNvPr id="7" name="FDR--fear-itself (short version).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589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xit" presetSubtype="0" fill="hold" nodeType="withEffect">
                                  <p:stCondLst>
                                    <p:cond delay="0"/>
                                  </p:stCondLst>
                                  <p:childTnLst>
                                    <p:animEffect transition="out" filter="fade">
                                      <p:cBhvr>
                                        <p:cTn id="12" dur="500"/>
                                        <p:tgtEl>
                                          <p:spTgt spid="7170"/>
                                        </p:tgtEl>
                                      </p:cBhvr>
                                    </p:animEffect>
                                    <p:set>
                                      <p:cBhvr>
                                        <p:cTn id="13" dur="1" fill="hold">
                                          <p:stCondLst>
                                            <p:cond delay="499"/>
                                          </p:stCondLst>
                                        </p:cTn>
                                        <p:tgtEl>
                                          <p:spTgt spid="7170"/>
                                        </p:tgtEl>
                                        <p:attrNameLst>
                                          <p:attrName>style.visibility</p:attrName>
                                        </p:attrNameLst>
                                      </p:cBhvr>
                                      <p:to>
                                        <p:strVal val="hidden"/>
                                      </p:to>
                                    </p:set>
                                  </p:childTnLst>
                                </p:cTn>
                              </p:par>
                            </p:childTnLst>
                          </p:cTn>
                        </p:par>
                        <p:par>
                          <p:cTn id="14" fill="hold" nodeType="afterGroup">
                            <p:stCondLst>
                              <p:cond delay="500"/>
                            </p:stCondLst>
                            <p:childTnLst>
                              <p:par>
                                <p:cTn id="15" presetID="1" presetClass="mediacall" presetSubtype="0" fill="hold" nodeType="afterEffect">
                                  <p:stCondLst>
                                    <p:cond delay="0"/>
                                  </p:stCondLst>
                                  <p:childTnLst>
                                    <p:cmd type="call" cmd="playFrom(0.0)">
                                      <p:cBhvr>
                                        <p:cTn id="16" dur="20844" fill="hold"/>
                                        <p:tgtEl>
                                          <p:spTgt spid="7"/>
                                        </p:tgtEl>
                                      </p:cBhvr>
                                    </p:cmd>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www.worldfinance.com/wp-content/uploads/2012/07/Depression-659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943100"/>
            <a:ext cx="77073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76200" y="76200"/>
            <a:ext cx="4038600" cy="16684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When FDR became president be promised decisive gov’t action </a:t>
            </a:r>
            <a:br>
              <a:rPr lang="en-US" altLang="en-US" sz="3200">
                <a:latin typeface="Calibri" charset="0"/>
                <a:ea typeface="Calibri" charset="0"/>
                <a:cs typeface="Calibri" charset="0"/>
              </a:rPr>
            </a:br>
            <a:r>
              <a:rPr lang="en-US" altLang="en-US" sz="3200">
                <a:latin typeface="Calibri" charset="0"/>
                <a:ea typeface="Calibri" charset="0"/>
                <a:cs typeface="Calibri" charset="0"/>
              </a:rPr>
              <a:t>to fight the depression</a:t>
            </a:r>
          </a:p>
        </p:txBody>
      </p:sp>
      <p:sp>
        <p:nvSpPr>
          <p:cNvPr id="4" name="Rectangle 3"/>
          <p:cNvSpPr>
            <a:spLocks noChangeArrowheads="1"/>
          </p:cNvSpPr>
          <p:nvPr/>
        </p:nvSpPr>
        <p:spPr bwMode="auto">
          <a:xfrm>
            <a:off x="4191000" y="76200"/>
            <a:ext cx="48006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believed the gov’t should use deficit spending (spending that causes debt) to stimulate the economy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4" name="5-Point Star 3"/>
          <p:cNvSpPr/>
          <p:nvPr/>
        </p:nvSpPr>
        <p:spPr bwMode="auto">
          <a:xfrm>
            <a:off x="2819400" y="24384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endParaRPr>
          </a:p>
        </p:txBody>
      </p:sp>
      <p:sp>
        <p:nvSpPr>
          <p:cNvPr id="9220"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1"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2"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3"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4"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5"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6"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9227" name="Picture 4" descr="http://chiefwritingwolf.files.wordpress.com/2012/08/social-securit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152400"/>
            <a:ext cx="384333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4"/>
          <p:cNvSpPr>
            <a:spLocks noChangeArrowheads="1"/>
          </p:cNvSpPr>
          <p:nvPr/>
        </p:nvSpPr>
        <p:spPr bwMode="auto">
          <a:xfrm>
            <a:off x="76200" y="163513"/>
            <a:ext cx="5013325" cy="2011362"/>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his first 100 days in office, FDR and Congress passed a broad platform of legislation to attack the depression called the “New Deal”</a:t>
            </a:r>
          </a:p>
        </p:txBody>
      </p:sp>
      <p:pic>
        <p:nvPicPr>
          <p:cNvPr id="16" name="Picture 15" descr="http://myhistorymuseum.files.wordpress.com/2012/04/new-d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3113088"/>
            <a:ext cx="3860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2160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04800" y="104775"/>
            <a:ext cx="8610600" cy="485775"/>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first action was to address the bank crisis</a:t>
            </a:r>
          </a:p>
        </p:txBody>
      </p:sp>
      <p:sp>
        <p:nvSpPr>
          <p:cNvPr id="3" name="Rectangle 2"/>
          <p:cNvSpPr/>
          <p:nvPr/>
        </p:nvSpPr>
        <p:spPr>
          <a:xfrm>
            <a:off x="152400" y="760413"/>
            <a:ext cx="4016375" cy="1627187"/>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By 1933, 25,000 banks had failed and the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USA was in a complete financial collapse </a:t>
            </a:r>
          </a:p>
        </p:txBody>
      </p:sp>
      <p:pic>
        <p:nvPicPr>
          <p:cNvPr id="7" name="Picture 4" descr="http://3.bp.blogspot.com/_cvdgPlEKW9k/S8b0S_n_cJI/AAAAAAAABHg/zx4ZoQBTh7E/s1600/bank-run-1931.jpg"/>
          <p:cNvPicPr>
            <a:picLocks noChangeAspect="1" noChangeArrowheads="1"/>
          </p:cNvPicPr>
          <p:nvPr/>
        </p:nvPicPr>
        <p:blipFill>
          <a:blip r:embed="rId2">
            <a:extLst>
              <a:ext uri="{28A0092B-C50C-407E-A947-70E740481C1C}">
                <a14:useLocalDpi xmlns:a14="http://schemas.microsoft.com/office/drawing/2010/main" val="0"/>
              </a:ext>
            </a:extLst>
          </a:blip>
          <a:srcRect t="4526" b="9177"/>
          <a:stretch>
            <a:fillRect/>
          </a:stretch>
        </p:blipFill>
        <p:spPr bwMode="auto">
          <a:xfrm>
            <a:off x="4343400" y="685800"/>
            <a:ext cx="46497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4584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52400" y="2514600"/>
            <a:ext cx="4016375" cy="28495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declared a four-day “bank holiday”: </a:t>
            </a:r>
            <a:br>
              <a:rPr lang="en-US" altLang="en-US" sz="3200">
                <a:latin typeface="Calibri" charset="0"/>
                <a:ea typeface="Calibri" charset="0"/>
                <a:cs typeface="Calibri" charset="0"/>
              </a:rPr>
            </a:br>
            <a:r>
              <a:rPr lang="en-US" altLang="en-US" sz="3200">
                <a:latin typeface="Calibri" charset="0"/>
                <a:ea typeface="Calibri" charset="0"/>
                <a:cs typeface="Calibri" charset="0"/>
              </a:rPr>
              <a:t>all banks were closed and inspected by federal regulators to determine which banks were healthy…</a:t>
            </a:r>
          </a:p>
        </p:txBody>
      </p:sp>
      <p:sp>
        <p:nvSpPr>
          <p:cNvPr id="13" name="Rectangle 12"/>
          <p:cNvSpPr>
            <a:spLocks noChangeArrowheads="1"/>
          </p:cNvSpPr>
          <p:nvPr/>
        </p:nvSpPr>
        <p:spPr bwMode="auto">
          <a:xfrm>
            <a:off x="174625" y="5430838"/>
            <a:ext cx="4016375" cy="1274762"/>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…Only healthy banks could reopen after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bank holiday </a:t>
            </a:r>
          </a:p>
        </p:txBody>
      </p:sp>
      <p:pic>
        <p:nvPicPr>
          <p:cNvPr id="11269" name="Picture 5" descr="http://images.rarenewspapers.com/ebayimgs/7.19.2010/image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9425"/>
            <a:ext cx="46497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dailyperspective.newspaperarchive.com/sites/default/files/11949604_l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760413"/>
            <a:ext cx="479901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500"/>
                                        <p:tgtEl>
                                          <p:spTgt spid="112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nodeType="withEffect">
                                  <p:stCondLst>
                                    <p:cond delay="0"/>
                                  </p:stCondLst>
                                  <p:childTnLst>
                                    <p:animEffect transition="out" filter="fade">
                                      <p:cBhvr>
                                        <p:cTn id="23" dur="500"/>
                                        <p:tgtEl>
                                          <p:spTgt spid="11269"/>
                                        </p:tgtEl>
                                      </p:cBhvr>
                                    </p:animEffect>
                                    <p:set>
                                      <p:cBhvr>
                                        <p:cTn id="24" dur="1" fill="hold">
                                          <p:stCondLst>
                                            <p:cond delay="499"/>
                                          </p:stCondLst>
                                        </p:cTn>
                                        <p:tgtEl>
                                          <p:spTgt spid="1126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fade">
                                      <p:cBhvr>
                                        <p:cTn id="2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671513" y="215900"/>
            <a:ext cx="7634287"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67" name="AutoShape 5"/>
          <p:cNvSpPr>
            <a:spLocks noChangeArrowheads="1"/>
          </p:cNvSpPr>
          <p:nvPr/>
        </p:nvSpPr>
        <p:spPr bwMode="auto">
          <a:xfrm>
            <a:off x="4876800" y="1066800"/>
            <a:ext cx="4114800" cy="2025650"/>
          </a:xfrm>
          <a:prstGeom prst="wedgeRectCallout">
            <a:avLst>
              <a:gd name="adj1" fmla="val -4667"/>
              <a:gd name="adj2" fmla="val 16333"/>
            </a:avLst>
          </a:prstGeom>
          <a:solidFill>
            <a:srgbClr val="FFFF99"/>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After the bank holiday, few U.S. banks failed and Americans slowly began to regain confidence in banks</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Brooks design</Template>
  <TotalTime>418</TotalTime>
  <Words>1402</Words>
  <Application>Microsoft Macintosh PowerPoint</Application>
  <PresentationFormat>On-screen Show (4:3)</PresentationFormat>
  <Paragraphs>141</Paragraphs>
  <Slides>42</Slides>
  <Notes>9</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Brooks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Kingfish” Huey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Deal Posters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BreAnne Staheli</cp:lastModifiedBy>
  <cp:revision>5</cp:revision>
  <cp:lastPrinted>2016-05-22T23:07:06Z</cp:lastPrinted>
  <dcterms:created xsi:type="dcterms:W3CDTF">2016-05-22T22:48:33Z</dcterms:created>
  <dcterms:modified xsi:type="dcterms:W3CDTF">2017-10-23T19:43:20Z</dcterms:modified>
</cp:coreProperties>
</file>