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416" r:id="rId2"/>
    <p:sldId id="352" r:id="rId3"/>
    <p:sldId id="436" r:id="rId4"/>
    <p:sldId id="437" r:id="rId5"/>
    <p:sldId id="438" r:id="rId6"/>
    <p:sldId id="439" r:id="rId7"/>
    <p:sldId id="440" r:id="rId8"/>
    <p:sldId id="441" r:id="rId9"/>
    <p:sldId id="353" r:id="rId10"/>
    <p:sldId id="443" r:id="rId11"/>
    <p:sldId id="444" r:id="rId12"/>
    <p:sldId id="445" r:id="rId13"/>
    <p:sldId id="355" r:id="rId14"/>
    <p:sldId id="442" r:id="rId15"/>
    <p:sldId id="418" r:id="rId16"/>
    <p:sldId id="414" r:id="rId17"/>
    <p:sldId id="348" r:id="rId18"/>
    <p:sldId id="422" r:id="rId19"/>
    <p:sldId id="367" r:id="rId20"/>
    <p:sldId id="424" r:id="rId21"/>
    <p:sldId id="427" r:id="rId22"/>
    <p:sldId id="428" r:id="rId23"/>
    <p:sldId id="403" r:id="rId24"/>
    <p:sldId id="423" r:id="rId25"/>
    <p:sldId id="272" r:id="rId26"/>
    <p:sldId id="429" r:id="rId27"/>
    <p:sldId id="274" r:id="rId28"/>
    <p:sldId id="432" r:id="rId29"/>
    <p:sldId id="434" r:id="rId30"/>
    <p:sldId id="433" r:id="rId31"/>
    <p:sldId id="435" r:id="rId32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CC"/>
    <a:srgbClr val="FFCCFF"/>
    <a:srgbClr val="FFFFCC"/>
    <a:srgbClr val="CCCCFF"/>
    <a:srgbClr val="FFFF99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16" autoAdjust="0"/>
    <p:restoredTop sz="79664" autoAdjust="0"/>
  </p:normalViewPr>
  <p:slideViewPr>
    <p:cSldViewPr>
      <p:cViewPr varScale="1">
        <p:scale>
          <a:sx n="71" d="100"/>
          <a:sy n="71" d="100"/>
        </p:scale>
        <p:origin x="12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134B684-2E0C-4763-B27A-D478DEE55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4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31F9D-A0DE-4DE0-B763-F62284CE524E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5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65199B-B567-4394-A5E6-30063B4A49C8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6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/>
              <a:t>The most important change in U.S. foreign policy after WWII was the beginning of the Cold War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The Cold War was an era of distrust &amp; hostility between the USA &amp; USSR from 1945-1991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It was an era of competing ideologies: The USA promoted democracy &amp; capitalism while the USSR</a:t>
            </a:r>
            <a:r>
              <a:rPr lang="en-US" sz="3000" dirty="0"/>
              <a:t> </a:t>
            </a:r>
            <a:r>
              <a:rPr lang="en-US" sz="4000" dirty="0"/>
              <a:t>tried</a:t>
            </a:r>
            <a:r>
              <a:rPr lang="en-US" sz="3000" dirty="0"/>
              <a:t> </a:t>
            </a:r>
            <a:r>
              <a:rPr lang="en-US" sz="4000" dirty="0"/>
              <a:t>to</a:t>
            </a:r>
            <a:r>
              <a:rPr lang="en-US" sz="3000" dirty="0"/>
              <a:t> </a:t>
            </a:r>
            <a:r>
              <a:rPr lang="en-US" sz="4000" dirty="0"/>
              <a:t>spread</a:t>
            </a:r>
            <a:r>
              <a:rPr lang="en-US" sz="3000" dirty="0"/>
              <a:t> </a:t>
            </a:r>
            <a:r>
              <a:rPr lang="en-US" sz="4000" dirty="0"/>
              <a:t>communism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CDAA88-59A6-47D3-9D49-DEBCC127E0A8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EA1F05-0847-43B9-AD98-04BFE35AA81A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4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CDFC02-218B-4630-A33D-500A1FDD84DA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8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never did; </a:t>
            </a:r>
          </a:p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4F759C-8400-4D7F-8EBB-CB7632A28AB5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1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FD86F1-1AC1-4EC5-9272-679321417191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mtClean="0"/>
              <a:t>Congress appropriated $400 million in aid to Greece &amp; Turkey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7636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2AA966-B9B0-4C0D-9EC6-1D133F90E686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53"/>
              <a:chOff x="-3" y="1562"/>
              <a:chExt cx="5763" cy="653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40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82296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5185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87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95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77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4 h 272"/>
                  <a:gd name="T4" fmla="*/ 240 w 624"/>
                  <a:gd name="T5" fmla="*/ 321 h 272"/>
                  <a:gd name="T6" fmla="*/ 624 w 624"/>
                  <a:gd name="T7" fmla="*/ 36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34" y="163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669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16" y="1730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56" y="166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51" y="1687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f/Flag_of_the_United_Nations.sv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d/d8/United_Nations_member_countries_world_map.PNG" TargetMode="Externa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88"/>
            <a:ext cx="91440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ular Callout 7"/>
          <p:cNvSpPr>
            <a:spLocks noChangeArrowheads="1"/>
          </p:cNvSpPr>
          <p:nvPr/>
        </p:nvSpPr>
        <p:spPr bwMode="auto">
          <a:xfrm>
            <a:off x="1752600" y="152400"/>
            <a:ext cx="5638800" cy="838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end of World War II led to important changes in the world: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“Allied” (really US) Occupation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4000"/>
              <a:t>General Douglas MacArthur was sent to occupy &amp; govern Japan after WW2; he was determined to help the Japanese recover</a:t>
            </a:r>
          </a:p>
          <a:p>
            <a:r>
              <a:rPr lang="en-US" altLang="en-US" sz="4000"/>
              <a:t>A new Japanese                  Constitution was created                  that took power from the            emperor &amp; created a             democracy</a:t>
            </a:r>
          </a:p>
        </p:txBody>
      </p:sp>
      <p:pic>
        <p:nvPicPr>
          <p:cNvPr id="95236" name="Picture 4" descr="hirohito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16544"/>
          <a:stretch>
            <a:fillRect/>
          </a:stretch>
        </p:blipFill>
        <p:spPr bwMode="auto">
          <a:xfrm>
            <a:off x="6424613" y="2819400"/>
            <a:ext cx="271938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“Allied” (really US) Occupation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Japan could not have a military; Japan would be protected          by the US                             military in                          exchange 		                             for military 				   bases in 					   South 						     East 						     Asia</a:t>
            </a:r>
          </a:p>
        </p:txBody>
      </p:sp>
      <p:pic>
        <p:nvPicPr>
          <p:cNvPr id="96260" name="Picture 4" descr="pe0261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518160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5334000" y="5105400"/>
            <a:ext cx="2133600" cy="1752600"/>
          </a:xfrm>
          <a:prstGeom prst="upArrowCallout">
            <a:avLst>
              <a:gd name="adj1" fmla="val 18971"/>
              <a:gd name="adj2" fmla="val 19078"/>
              <a:gd name="adj3" fmla="val 9792"/>
              <a:gd name="adj4" fmla="val 796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34000" y="5394325"/>
            <a:ext cx="2057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 b="1"/>
              <a:t>US military protection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505200" y="61722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Japan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467600" y="6156325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3901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pPr algn="ctr"/>
            <a:r>
              <a:rPr lang="en-US" altLang="en-US"/>
              <a:t>Economic Recovery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The Allied occupation allowed Japan to focus on rebuilding its economy, not its military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By the 1980s, Japan was the leading world economic power; now Japan 			       exports more 				     than it imports 		        (called a                                   </a:t>
            </a:r>
            <a:r>
              <a:rPr lang="en-US" alt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trade surplus</a:t>
            </a:r>
            <a:r>
              <a:rPr lang="en-US" altLang="en-US" sz="4000"/>
              <a:t>)                                     </a:t>
            </a:r>
          </a:p>
        </p:txBody>
      </p:sp>
      <p:pic>
        <p:nvPicPr>
          <p:cNvPr id="97284" name="Picture 4" descr="blingblin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9525"/>
            <a:ext cx="4343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9" descr="http://www.nemesisblog.com/wp-content/uploads/2009/11/MacArthur_Hiroh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62000"/>
            <a:ext cx="3756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www.mofa.go.jp/policy/oda/white/2005/oda2005/html/photo/ts11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8950"/>
            <a:ext cx="5181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hanging of guards in front of Emperor's Palac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685800"/>
            <a:ext cx="46466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merican planes flying overhead during American Allied Military Government occupation of Japan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6132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Decolonization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305800" cy="5715000"/>
          </a:xfrm>
        </p:spPr>
        <p:txBody>
          <a:bodyPr/>
          <a:lstStyle/>
          <a:p>
            <a:r>
              <a:rPr lang="en-US" altLang="en-US" sz="4000"/>
              <a:t>World Wars 1 &amp; 2 eroded the supremacy of the major imperialist powers (i.e. France &amp; England)</a:t>
            </a:r>
          </a:p>
          <a:p>
            <a:r>
              <a:rPr lang="en-US" altLang="en-US" sz="4000"/>
              <a:t>Following World War 2, India &amp; many nations of Africa &amp; Southeast Asia began to rebel (peacefully in most cases) from their imperialist countries &amp; gain their independence</a:t>
            </a:r>
          </a:p>
        </p:txBody>
      </p:sp>
    </p:spTree>
    <p:extLst>
      <p:ext uri="{BB962C8B-B14F-4D97-AF65-F5344CB8AC3E}">
        <p14:creationId xmlns:p14="http://schemas.microsoft.com/office/powerpoint/2010/main" val="435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230187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69342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1945 to 1991,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&amp;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Soviet Union entered an  era of distrust &amp; hostility known as the Cold War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Soviet Union were superpowers &amp; rivals who dominated world politics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4267200" y="152400"/>
            <a:ext cx="4419600" cy="17526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were the major ideologies of the USA &amp; USSR?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381000" y="1447800"/>
            <a:ext cx="396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2" name="Picture 18" descr="MPj04387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14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9" descr="MCj044213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4648200" y="1447800"/>
            <a:ext cx="3962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5" name="Picture 15" descr="equal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17676" r="12387" b="16888"/>
          <a:stretch>
            <a:fillRect/>
          </a:stretch>
        </p:blipFill>
        <p:spPr bwMode="auto">
          <a:xfrm>
            <a:off x="6851650" y="1447800"/>
            <a:ext cx="18351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6" descr="Communism Symb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1670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During the Cold War,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&amp;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Soviet Union entered an  era of distrust &amp; hostility from 1945 to 1991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Soviet Union were superpowers &amp; rivals who dominated world politics 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62400" y="76200"/>
            <a:ext cx="5105400" cy="1905000"/>
          </a:xfrm>
          <a:prstGeom prst="wedgeRectCallout">
            <a:avLst>
              <a:gd name="adj1" fmla="val -18262"/>
              <a:gd name="adj2" fmla="val 217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This was an era of competing ideologies: the USA promoted democracy &amp; capitalism while the USSR tried to spread communism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3048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different ideologies between USA &amp; USSR and their desires to spread these ideas led to an era of distrust, hostility, proxy battles, &amp; near nuclear war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>
                <a:latin typeface="Calibri" pitchFamily="34" charset="0"/>
              </a:rPr>
              <a:t>What Caused the Cold War? </a:t>
            </a:r>
          </a:p>
        </p:txBody>
      </p:sp>
      <p:pic>
        <p:nvPicPr>
          <p:cNvPr id="240647" name="Picture 7" descr="len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40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5410200" y="838200"/>
            <a:ext cx="3733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In 1917, Lenin led </a:t>
            </a:r>
            <a:br>
              <a:rPr lang="en-US" altLang="en-US" sz="320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the Bolsheviks in the Russian Revolution </a:t>
            </a:r>
            <a:br>
              <a:rPr lang="en-US" altLang="en-US" sz="320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&amp; created the world’s first communist gov’t</a:t>
            </a:r>
          </a:p>
        </p:txBody>
      </p:sp>
      <p:pic>
        <p:nvPicPr>
          <p:cNvPr id="240664" name="Picture 24" descr="pi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533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5410200" y="1981200"/>
            <a:ext cx="3733800" cy="2071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0000CC"/>
                </a:solidFill>
                <a:latin typeface="Calibri" pitchFamily="34" charset="0"/>
              </a:rPr>
              <a:t>Distrust began when the USA sent troops to fight the “Red Army” during the Russian Civil War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5410200" y="3581400"/>
            <a:ext cx="3733800" cy="166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003300"/>
                </a:solidFill>
                <a:latin typeface="Calibri" pitchFamily="34" charset="0"/>
              </a:rPr>
              <a:t>After Lenin’s death in 1924, Joseph Stalin became dictator of the Soviet Union </a:t>
            </a:r>
          </a:p>
        </p:txBody>
      </p:sp>
      <p:pic>
        <p:nvPicPr>
          <p:cNvPr id="240669" name="Picture 29" descr="untitled%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5257800" y="5181600"/>
            <a:ext cx="3886200" cy="166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660066"/>
                </a:solidFill>
                <a:latin typeface="Calibri" pitchFamily="34" charset="0"/>
              </a:rPr>
              <a:t>During WWII, the </a:t>
            </a:r>
            <a:br>
              <a:rPr lang="en-US" altLang="en-US" sz="3200">
                <a:solidFill>
                  <a:srgbClr val="660066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660066"/>
                </a:solidFill>
                <a:latin typeface="Calibri" pitchFamily="34" charset="0"/>
              </a:rPr>
              <a:t>USA &amp; USSR worked together to defeat  the Axis Powers, but…</a:t>
            </a:r>
          </a:p>
        </p:txBody>
      </p:sp>
      <p:pic>
        <p:nvPicPr>
          <p:cNvPr id="240671" name="Picture 31" descr="HA!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540067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8" grpId="0" animBg="1"/>
      <p:bldP spid="240668" grpId="1" animBg="1"/>
      <p:bldP spid="2406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543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United Nations was created which replaced the League of Nations </a:t>
            </a:r>
          </a:p>
        </p:txBody>
      </p:sp>
      <p:pic>
        <p:nvPicPr>
          <p:cNvPr id="224259" name="Picture 3" descr="File:Flag of the United Na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0" name="Picture 4" descr="File:United Nations Member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Member Nations</a:t>
            </a:r>
          </a:p>
        </p:txBody>
      </p:sp>
      <p:pic>
        <p:nvPicPr>
          <p:cNvPr id="224262" name="Picture 6" descr="File:The United Nations Build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6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715000" y="1970088"/>
            <a:ext cx="3352800" cy="142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United Nations Headquarters is in New York City</a:t>
            </a:r>
          </a:p>
        </p:txBody>
      </p:sp>
      <p:pic>
        <p:nvPicPr>
          <p:cNvPr id="224271" name="Picture 15" descr="File:United Nations Security Council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6325"/>
            <a:ext cx="5257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72" name="Picture 16" descr="File:UN General Assembly hall.jpg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8580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0" y="5372100"/>
            <a:ext cx="3886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General Assembly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6858000" y="2530475"/>
            <a:ext cx="2286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Executive Council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1" grpId="1"/>
      <p:bldP spid="224270" grpId="0" animBg="1"/>
      <p:bldP spid="224270" grpId="1" animBg="1"/>
      <p:bldP spid="224273" grpId="0" animBg="1"/>
      <p:bldP spid="2242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totalmortgage.com/blog/wp-content/uploads/2011/02/mortgage-rat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104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43434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…World War II increased tensions between the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USA and USSR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876800" y="76200"/>
            <a:ext cx="3962400" cy="1143000"/>
          </a:xfrm>
          <a:prstGeom prst="wedgeRectCallout">
            <a:avLst>
              <a:gd name="adj1" fmla="val 3889"/>
              <a:gd name="adj2" fmla="val 8586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Stalin never trusted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Britain or the USA during World War II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838200" y="5943600"/>
            <a:ext cx="7620000" cy="838200"/>
          </a:xfrm>
          <a:prstGeom prst="wedgeRectCallout">
            <a:avLst>
              <a:gd name="adj1" fmla="val -6120"/>
              <a:gd name="adj2" fmla="val -25186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Manhattan Project gave the USA a monopoly on nuclear weapon 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7" name="Content Placeholder 5" descr="Cold War Europe without Iron Curtain_edited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6200" y="76200"/>
            <a:ext cx="4191000" cy="1600200"/>
          </a:xfrm>
          <a:prstGeom prst="wedgeRectCallout">
            <a:avLst>
              <a:gd name="adj1" fmla="val 28000"/>
              <a:gd name="adj2" fmla="val 1551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dirty="0">
                <a:latin typeface="Calibri" pitchFamily="34" charset="0"/>
              </a:rPr>
              <a:t>At the Yalta Conference, Stalin agreed to allow self-determination in Eastern Europe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343400" y="76200"/>
            <a:ext cx="4724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But, Stalin wanted a “buffer zone” between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the USSR &amp; the democratic nations in Western Europe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6200" y="5181600"/>
            <a:ext cx="3962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Stalin used his military to install communist gov’ts in Eastern European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52400" y="76200"/>
            <a:ext cx="7924800" cy="1219200"/>
          </a:xfrm>
          <a:prstGeom prst="wedgeRectCallout">
            <a:avLst>
              <a:gd name="adj1" fmla="val 30287"/>
              <a:gd name="adj2" fmla="val 1613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As a result, Eastern European nations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turned communist &amp; became Soviet satellites: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nations that were influenced by the USSR</a:t>
            </a:r>
            <a:endParaRPr kumimoji="1" lang="en-US" altLang="en-US" sz="3200">
              <a:latin typeface="Calibri" pitchFamily="34" charset="0"/>
            </a:endParaRPr>
          </a:p>
        </p:txBody>
      </p:sp>
      <p:pic>
        <p:nvPicPr>
          <p:cNvPr id="27651" name="Picture 4" descr="Soviet_take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8"/>
          <a:stretch>
            <a:fillRect/>
          </a:stretch>
        </p:blipFill>
        <p:spPr bwMode="auto">
          <a:xfrm>
            <a:off x="762000" y="1409700"/>
            <a:ext cx="7620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66800" y="76200"/>
            <a:ext cx="79248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the years after World War II, the USA began to view Stalin as a new Hitler—a dangerous dictator who wanted to take over the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838200"/>
            <a:ext cx="2090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2819400" cy="879475"/>
          </a:xfrm>
          <a:prstGeom prst="rect">
            <a:avLst/>
          </a:prstGeom>
          <a:solidFill>
            <a:srgbClr val="CCFF99"/>
          </a:solidFill>
          <a:ln w="38100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Capitalism &amp; Democracy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62600" y="3886200"/>
            <a:ext cx="3276600" cy="879475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Communism &amp; Totalitarianism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1946, Europe was divided by an “iron curtain” that separated democratic/capitalist Western Europe from communist/totalitarian Eastern Europe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76200" y="76200"/>
            <a:ext cx="8915400" cy="838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U.S. created a foreign policy called containment to stop Soviet influence &amp; the spread of communism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6200" y="990600"/>
            <a:ext cx="8915400" cy="1676400"/>
          </a:xfrm>
          <a:prstGeom prst="wedgeRectCallout">
            <a:avLst>
              <a:gd name="adj1" fmla="val 15727"/>
              <a:gd name="adj2" fmla="val 27667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When the USSR began to pressure Greece &amp; Turkey to turn communist, the U.S. created the </a:t>
            </a:r>
            <a:br>
              <a:rPr kumimoji="1" lang="en-US" altLang="en-US" sz="3200">
                <a:latin typeface="Calibri" pitchFamily="34" charset="0"/>
              </a:rPr>
            </a:br>
            <a:r>
              <a:rPr kumimoji="1" lang="en-US" altLang="en-US" sz="3200" u="sng">
                <a:latin typeface="Calibri" pitchFamily="34" charset="0"/>
              </a:rPr>
              <a:t>Truman Doctrine</a:t>
            </a:r>
            <a:r>
              <a:rPr kumimoji="1" lang="en-US" altLang="en-US" sz="3200">
                <a:latin typeface="Calibri" pitchFamily="34" charset="0"/>
              </a:rPr>
              <a:t>, promising economic &amp; military help to any nation threatened by communism </a:t>
            </a:r>
            <a:endParaRPr lang="en-US" altLang="en-US" sz="3200">
              <a:latin typeface="Calibri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6200" y="5181600"/>
            <a:ext cx="3733800" cy="1600200"/>
          </a:xfrm>
          <a:prstGeom prst="wedgeRectCallout">
            <a:avLst>
              <a:gd name="adj1" fmla="val 30259"/>
              <a:gd name="adj2" fmla="val 1481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The Truman Doctrine </a:t>
            </a:r>
            <a:br>
              <a:rPr kumimoji="1" lang="en-US" altLang="en-US" sz="3200">
                <a:latin typeface="Calibri" pitchFamily="34" charset="0"/>
              </a:rPr>
            </a:br>
            <a:r>
              <a:rPr kumimoji="1" lang="en-US" altLang="en-US" sz="3200">
                <a:latin typeface="Calibri" pitchFamily="34" charset="0"/>
              </a:rPr>
              <a:t>worked &amp; neither Greece nor Turkey fell to communism</a:t>
            </a:r>
            <a:endParaRPr lang="en-US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23" name="Picture 3" descr="Truman Doctrine in Tur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457200" y="76200"/>
            <a:ext cx="8382000" cy="838200"/>
          </a:xfrm>
          <a:prstGeom prst="wedgeRectCallout">
            <a:avLst>
              <a:gd name="adj1" fmla="val 26500"/>
              <a:gd name="adj2" fmla="val -2148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European nations had difficulty recovering after WWII which led to fears of communism in Europe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495800" y="990600"/>
            <a:ext cx="4495800" cy="1676400"/>
          </a:xfrm>
          <a:prstGeom prst="wedgeRectCallout">
            <a:avLst>
              <a:gd name="adj1" fmla="val 37907"/>
              <a:gd name="adj2" fmla="val 2100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The U.S. created the </a:t>
            </a:r>
            <a:r>
              <a:rPr kumimoji="1" lang="en-US" altLang="en-US" sz="3200" u="sng">
                <a:latin typeface="Calibri" pitchFamily="34" charset="0"/>
              </a:rPr>
              <a:t>Marshall Plan</a:t>
            </a:r>
            <a:r>
              <a:rPr kumimoji="1" lang="en-US" altLang="en-US" sz="3200">
                <a:latin typeface="Calibri" pitchFamily="34" charset="0"/>
              </a:rPr>
              <a:t> which offered $13 billion to help rebuild post-war Europe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572000" y="5638800"/>
            <a:ext cx="4495800" cy="1219200"/>
          </a:xfrm>
          <a:prstGeom prst="wedgeRectCallout">
            <a:avLst>
              <a:gd name="adj1" fmla="val 37384"/>
              <a:gd name="adj2" fmla="val -20139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By 1952, Western Europe recovered &amp; Communism never took root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0"/>
            <a:ext cx="2362200" cy="6858000"/>
          </a:xfrm>
        </p:spPr>
        <p:txBody>
          <a:bodyPr/>
          <a:lstStyle/>
          <a:p>
            <a:r>
              <a:rPr lang="en-US" altLang="en-US" sz="3900" smtClean="0">
                <a:latin typeface="Calibri" pitchFamily="34" charset="0"/>
              </a:rPr>
              <a:t>Marshall Plan to Aid Europe 1948-1952</a:t>
            </a:r>
          </a:p>
        </p:txBody>
      </p:sp>
      <p:pic>
        <p:nvPicPr>
          <p:cNvPr id="32771" name="Picture 3" descr="DIVI72336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818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4227"/>
              <a:gd name="adj2" fmla="val 995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In 1948, the USSR used military force to turn Czechoslovakia to communism; This led to fears that Stalin would use similar tactics in Western Europe</a:t>
            </a:r>
          </a:p>
        </p:txBody>
      </p:sp>
      <p:pic>
        <p:nvPicPr>
          <p:cNvPr id="18" name="Content Placeholder 3" descr="NATO_edited-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5410200" cy="5410200"/>
          </a:xfrm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486400" y="2286000"/>
            <a:ext cx="3581400" cy="3581400"/>
          </a:xfrm>
          <a:prstGeom prst="wedgeRectCallout">
            <a:avLst>
              <a:gd name="adj1" fmla="val 38319"/>
              <a:gd name="adj2" fmla="val 1446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In 1949, the United States formed the </a:t>
            </a:r>
            <a:br>
              <a:rPr kumimoji="1" lang="en-US" altLang="en-US" sz="3200">
                <a:latin typeface="Calibri" pitchFamily="34" charset="0"/>
              </a:rPr>
            </a:br>
            <a:r>
              <a:rPr kumimoji="1" lang="en-US" altLang="en-US" sz="3200" u="sng">
                <a:latin typeface="Calibri" pitchFamily="34" charset="0"/>
              </a:rPr>
              <a:t>North Atlantic Treaty Organization (NATO)</a:t>
            </a:r>
            <a:r>
              <a:rPr kumimoji="1" lang="en-US" altLang="en-US" sz="3200">
                <a:latin typeface="Calibri" pitchFamily="34" charset="0"/>
              </a:rPr>
              <a:t>: a military alliance among democratic countries in Europe &amp;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ivided Germany and Berlin_edit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52400"/>
            <a:ext cx="58753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019800" y="76200"/>
            <a:ext cx="3048000" cy="2667000"/>
          </a:xfrm>
          <a:prstGeom prst="wedgeRectCallout">
            <a:avLst>
              <a:gd name="adj1" fmla="val 7624"/>
              <a:gd name="adj2" fmla="val 275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100" dirty="0">
                <a:latin typeface="Calibri" pitchFamily="34" charset="0"/>
              </a:rPr>
              <a:t>At the end of WWII, Germany was divided into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zones occupied by the USA, Britain, France,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&amp; the USSR</a:t>
            </a:r>
          </a:p>
        </p:txBody>
      </p:sp>
      <p:sp>
        <p:nvSpPr>
          <p:cNvPr id="34820" name="AutoShape 12"/>
          <p:cNvSpPr>
            <a:spLocks noChangeArrowheads="1"/>
          </p:cNvSpPr>
          <p:nvPr/>
        </p:nvSpPr>
        <p:spPr bwMode="auto">
          <a:xfrm>
            <a:off x="6019800" y="2819400"/>
            <a:ext cx="3048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Berlin, the German capital, was also divided but was located in the Soviet zone</a:t>
            </a:r>
          </a:p>
        </p:txBody>
      </p:sp>
      <p:sp>
        <p:nvSpPr>
          <p:cNvPr id="34821" name="AutoShape 12"/>
          <p:cNvSpPr>
            <a:spLocks noChangeArrowheads="1"/>
          </p:cNvSpPr>
          <p:nvPr/>
        </p:nvSpPr>
        <p:spPr bwMode="auto">
          <a:xfrm>
            <a:off x="4191000" y="4876800"/>
            <a:ext cx="4876800" cy="19050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In 1948, Stalin tried to turn all of Berlin communist &amp; ordered the Berlin Blockade </a:t>
            </a:r>
            <a:br>
              <a:rPr lang="en-US" altLang="en-US" sz="3100">
                <a:latin typeface="Calibri" pitchFamily="34" charset="0"/>
              </a:rPr>
            </a:br>
            <a:r>
              <a:rPr lang="en-US" altLang="en-US" sz="3100">
                <a:latin typeface="Calibri" pitchFamily="34" charset="0"/>
              </a:rPr>
              <a:t>which shut down all ground transportation to West Berlin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465638" cy="838200"/>
          </a:xfrm>
        </p:spPr>
        <p:txBody>
          <a:bodyPr/>
          <a:lstStyle/>
          <a:p>
            <a:pPr algn="ctr"/>
            <a:r>
              <a:rPr lang="en-US" altLang="en-US"/>
              <a:t>United Nations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United Nations was                   created in 1945 to correct                 the problems of the League of Nations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The UN was founded on principles of </a:t>
            </a:r>
            <a:r>
              <a:rPr lang="en-US" alt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equal rights</a:t>
            </a:r>
            <a:r>
              <a:rPr lang="en-US" altLang="en-US" sz="4000"/>
              <a:t> &amp; </a:t>
            </a:r>
            <a:r>
              <a:rPr lang="en-US" alt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peace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Made up of 51 nations, but 5 permanent members (England, China, France, USA, USSR) could decide if the UN would use its military to enforce international law</a:t>
            </a:r>
          </a:p>
        </p:txBody>
      </p:sp>
      <p:pic>
        <p:nvPicPr>
          <p:cNvPr id="84996" name="Picture 4" descr="u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4384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733800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2" descr="http://steeljawscribe.com/wordpress/wp-content/uploads/2008/10/berlinerblockadeluftw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5562600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12"/>
          <p:cNvSpPr>
            <a:spLocks noChangeArrowheads="1"/>
          </p:cNvSpPr>
          <p:nvPr/>
        </p:nvSpPr>
        <p:spPr bwMode="auto">
          <a:xfrm>
            <a:off x="914400" y="76200"/>
            <a:ext cx="7162800" cy="457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In response, the U.S. began the Berlin Airlift </a:t>
            </a:r>
          </a:p>
        </p:txBody>
      </p:sp>
      <p:sp>
        <p:nvSpPr>
          <p:cNvPr id="35845" name="AutoShape 12"/>
          <p:cNvSpPr>
            <a:spLocks noChangeArrowheads="1"/>
          </p:cNvSpPr>
          <p:nvPr/>
        </p:nvSpPr>
        <p:spPr bwMode="auto">
          <a:xfrm>
            <a:off x="5638800" y="685800"/>
            <a:ext cx="3429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For 11 months, U.S. &amp; British planes supplies landed in Berlin to bring food, fuel, &amp; supplies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638800" y="2895600"/>
            <a:ext cx="3429000" cy="1219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Stalin admitted defeat &amp; lifted the blockade in 1949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638800" y="4343400"/>
            <a:ext cx="3429000" cy="1600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The United States successfully kept West Berlin from turning communist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ular Callout 2"/>
          <p:cNvSpPr>
            <a:spLocks noChangeArrowheads="1"/>
          </p:cNvSpPr>
          <p:nvPr/>
        </p:nvSpPr>
        <p:spPr bwMode="auto">
          <a:xfrm>
            <a:off x="4114800" y="152400"/>
            <a:ext cx="48768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But over the next 40 years, the Cold War intensified as communism spread to Asia, Africa, and Latin America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90800" y="64770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ular Callout 5"/>
          <p:cNvSpPr>
            <a:spLocks noChangeArrowheads="1"/>
          </p:cNvSpPr>
          <p:nvPr/>
        </p:nvSpPr>
        <p:spPr bwMode="auto">
          <a:xfrm>
            <a:off x="76200" y="152400"/>
            <a:ext cx="39624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1945 to 1949, the United States successfully contained communism in Europe</a:t>
            </a:r>
          </a:p>
        </p:txBody>
      </p:sp>
      <p:pic>
        <p:nvPicPr>
          <p:cNvPr id="11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3186113" y="5448300"/>
            <a:ext cx="19462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5410200"/>
            <a:ext cx="1995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3810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Cold War intensified as new nuclear weapons were introduced; espionage (spying ) increased;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wars broke out in Korea, Vietnam, &amp; Afghanistan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13542" r="15625" b="4167"/>
          <a:stretch>
            <a:fillRect/>
          </a:stretch>
        </p:blipFill>
        <p:spPr bwMode="auto">
          <a:xfrm>
            <a:off x="1524000" y="0"/>
            <a:ext cx="6510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324600" cy="1371600"/>
          </a:xfrm>
        </p:spPr>
        <p:txBody>
          <a:bodyPr/>
          <a:lstStyle/>
          <a:p>
            <a:pPr algn="ctr"/>
            <a:r>
              <a:rPr lang="en-US" altLang="en-US" sz="4000"/>
              <a:t>United Nations Members &amp; When Each Country Joined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9509" name="Picture 5" descr="800px-United_Nations_member_countries_world_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7889" b="5432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800px-United_Nations_member_countries_world_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0" b="61005"/>
          <a:stretch>
            <a:fillRect/>
          </a:stretch>
        </p:blipFill>
        <p:spPr bwMode="auto">
          <a:xfrm>
            <a:off x="7837488" y="0"/>
            <a:ext cx="13065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Current UN Member States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8485" name="Picture 5" descr="U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13536"/>
          <a:stretch>
            <a:fillRect/>
          </a:stretch>
        </p:blipFill>
        <p:spPr bwMode="auto">
          <a:xfrm>
            <a:off x="0" y="1241425"/>
            <a:ext cx="91440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4389437" cy="990600"/>
          </a:xfrm>
        </p:spPr>
        <p:txBody>
          <a:bodyPr/>
          <a:lstStyle/>
          <a:p>
            <a:r>
              <a:rPr lang="en-US" altLang="en-US"/>
              <a:t>Creation of Israel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334000" cy="5715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Since the early 1900s, Jews wanted to build a separate Jewish country in Palestine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After the Holocaust, a </a:t>
            </a:r>
            <a:r>
              <a:rPr lang="en-US" altLang="en-US" sz="4000" u="sng"/>
              <a:t>Zionist</a:t>
            </a:r>
            <a:r>
              <a:rPr lang="en-US" altLang="en-US" sz="4000"/>
              <a:t> movement (Jews who want their own state) grew &amp; became popular</a:t>
            </a:r>
          </a:p>
        </p:txBody>
      </p:sp>
      <p:pic>
        <p:nvPicPr>
          <p:cNvPr id="86020" name="Picture 4" descr="israe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0"/>
            <a:ext cx="3795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285038" cy="914400"/>
          </a:xfrm>
        </p:spPr>
        <p:txBody>
          <a:bodyPr/>
          <a:lstStyle/>
          <a:p>
            <a:pPr algn="ctr"/>
            <a:r>
              <a:rPr lang="en-US" altLang="en-US"/>
              <a:t>Creation of Israel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943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In 1948, the United Nations created Israel, but Arab leaders were angered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24 hours after its creation, Israel was attacked by Syria, Lebanon, Iraq, Egypt, Jordan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Israel won the battle &amp; shared Jerusalem with the Arabs, but Arab Muslims never accepted the Jewish claim to Israel</a:t>
            </a:r>
          </a:p>
        </p:txBody>
      </p:sp>
    </p:spTree>
    <p:extLst>
      <p:ext uri="{BB962C8B-B14F-4D97-AF65-F5344CB8AC3E}">
        <p14:creationId xmlns:p14="http://schemas.microsoft.com/office/powerpoint/2010/main" val="4245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ckenlettercarnage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9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UN_Partition_Plan_For_Palestine_19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14400"/>
            <a:ext cx="3122613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58674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85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ad's tie design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PPT Template</Template>
  <TotalTime>13677</TotalTime>
  <Words>990</Words>
  <Application>Microsoft Macintosh PowerPoint</Application>
  <PresentationFormat>On-screen Show (4:3)</PresentationFormat>
  <Paragraphs>90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Times New Roman</vt:lpstr>
      <vt:lpstr>Arial</vt:lpstr>
      <vt:lpstr>Dad's tie design template</vt:lpstr>
      <vt:lpstr>PowerPoint Presentation</vt:lpstr>
      <vt:lpstr>The United Nations was created which replaced the League of Nations </vt:lpstr>
      <vt:lpstr>United Nations</vt:lpstr>
      <vt:lpstr>PowerPoint Presentation</vt:lpstr>
      <vt:lpstr>United Nations Members &amp; When Each Country Joined</vt:lpstr>
      <vt:lpstr>Current UN Member States</vt:lpstr>
      <vt:lpstr>Creation of Israel</vt:lpstr>
      <vt:lpstr>Creation of Israel</vt:lpstr>
      <vt:lpstr>PowerPoint Presentation</vt:lpstr>
      <vt:lpstr>“Allied” (really US) Occupation</vt:lpstr>
      <vt:lpstr>“Allied” (really US) Occupation</vt:lpstr>
      <vt:lpstr>Economic Recovery</vt:lpstr>
      <vt:lpstr>PowerPoint Presentation</vt:lpstr>
      <vt:lpstr>Decolonization </vt:lpstr>
      <vt:lpstr>PowerPoint Presentation</vt:lpstr>
      <vt:lpstr>PowerPoint Presentation</vt:lpstr>
      <vt:lpstr>PowerPoint Presentation</vt:lpstr>
      <vt:lpstr>PowerPoint Presentation</vt:lpstr>
      <vt:lpstr>What Caused the Cold War?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Marshall Plan to Aid Europe 1948-1952</vt:lpstr>
      <vt:lpstr>PowerPoint Presentation</vt:lpstr>
      <vt:lpstr>PowerPoint Presentation</vt:lpstr>
      <vt:lpstr>PowerPoint Presentation</vt:lpstr>
      <vt:lpstr>PowerPoint Presentation</vt:lpstr>
    </vt:vector>
  </TitlesOfParts>
  <Company>GCPS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E200203909</dc:creator>
  <cp:lastModifiedBy>Microsoft Office User</cp:lastModifiedBy>
  <cp:revision>349</cp:revision>
  <cp:lastPrinted>2012-04-18T18:47:11Z</cp:lastPrinted>
  <dcterms:created xsi:type="dcterms:W3CDTF">2006-03-17T01:51:37Z</dcterms:created>
  <dcterms:modified xsi:type="dcterms:W3CDTF">2019-05-20T18:38:33Z</dcterms:modified>
</cp:coreProperties>
</file>