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D95B0-CE8E-460B-86EA-122686185D2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E674-1C7B-4229-804E-54D22591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7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69AA6-DDDD-4E0F-99DC-60115536ECDA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5EEFC9-A51F-4969-ADF0-7D90BB1A41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56E302-41B6-4166-9E6B-E036D900A8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FE820-A8B7-453C-9EA9-0275B351B7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18B6E6-FA41-4EF5-A0FF-BD4176129EE7}" type="datetimeFigureOut">
              <a:rPr lang="en-US" smtClean="0"/>
              <a:pPr/>
              <a:t>12/13/16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9B3EE7-F485-421B-B53B-C113ECD81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4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7.wav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8.wav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0.wav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6248400" cy="3505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3800" b="1" u="sng" smtClean="0"/>
              <a:t>Essential Question</a:t>
            </a:r>
            <a:r>
              <a:rPr lang="en-US" altLang="en-US" sz="3800" b="1" smtClean="0"/>
              <a:t>: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3800" smtClean="0"/>
              <a:t>Why were the Tang and Song Dynasties considered the “golden age” of China?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3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46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hinatourguide.com/china_photos/xian/attractions/hrc_xian_tang_dynasty_show_d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ular Callout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600"/>
              <a:t>During the </a:t>
            </a:r>
            <a:r>
              <a:rPr lang="en-US" altLang="en-US" sz="3600" b="1" i="1"/>
              <a:t>Tang</a:t>
            </a:r>
            <a:r>
              <a:rPr lang="en-US" altLang="en-US" sz="3600"/>
              <a:t> and </a:t>
            </a:r>
            <a:r>
              <a:rPr lang="en-US" altLang="en-US" sz="3600" b="1" i="1"/>
              <a:t>Song</a:t>
            </a:r>
            <a:r>
              <a:rPr lang="en-US" altLang="en-US" sz="3600"/>
              <a:t> Dynasties, China experienced an extended </a:t>
            </a:r>
            <a:r>
              <a:rPr lang="en-US" altLang="en-US" sz="3600" b="1" i="1"/>
              <a:t>“golden age”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600"/>
              <a:t>China became the </a:t>
            </a:r>
            <a:r>
              <a:rPr lang="en-US" altLang="en-US" sz="3600" b="1" i="1"/>
              <a:t>richest</a:t>
            </a:r>
            <a:r>
              <a:rPr lang="en-US" altLang="en-US" sz="3600"/>
              <a:t>, most powerful, and most </a:t>
            </a:r>
            <a:r>
              <a:rPr lang="en-US" altLang="en-US" sz="3600" b="1" i="1"/>
              <a:t>advanced</a:t>
            </a:r>
            <a:r>
              <a:rPr lang="en-US" altLang="en-US" sz="3600"/>
              <a:t> country in the world</a:t>
            </a:r>
          </a:p>
        </p:txBody>
      </p:sp>
    </p:spTree>
    <p:extLst>
      <p:ext uri="{BB962C8B-B14F-4D97-AF65-F5344CB8AC3E}">
        <p14:creationId xmlns:p14="http://schemas.microsoft.com/office/powerpoint/2010/main" val="16840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ss 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ular Callout 6"/>
          <p:cNvSpPr>
            <a:spLocks noChangeArrowheads="1"/>
          </p:cNvSpPr>
          <p:nvPr/>
        </p:nvSpPr>
        <p:spPr bwMode="auto">
          <a:xfrm>
            <a:off x="22225" y="914400"/>
            <a:ext cx="3406775" cy="43434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500"/>
              <a:t>For the first time in China’s history, emperors actually </a:t>
            </a:r>
            <a:r>
              <a:rPr lang="en-US" altLang="en-US" sz="3500" b="1" i="1"/>
              <a:t>encouraged </a:t>
            </a:r>
            <a:r>
              <a:rPr lang="en-US" altLang="en-US" sz="3500"/>
              <a:t>foreign trade (previously, they had tried to avoid </a:t>
            </a:r>
            <a:r>
              <a:rPr lang="en-US" altLang="en-US" sz="3500" b="1" i="1"/>
              <a:t>trading</a:t>
            </a:r>
            <a:r>
              <a:rPr lang="en-US" altLang="en-US" sz="3500"/>
              <a:t> with foreigners)</a:t>
            </a:r>
          </a:p>
        </p:txBody>
      </p:sp>
    </p:spTree>
    <p:extLst>
      <p:ext uri="{BB962C8B-B14F-4D97-AF65-F5344CB8AC3E}">
        <p14:creationId xmlns:p14="http://schemas.microsoft.com/office/powerpoint/2010/main" val="25519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0" y="0"/>
            <a:ext cx="2209800" cy="3200400"/>
          </a:xfrm>
          <a:prstGeom prst="wedgeRectCallout">
            <a:avLst>
              <a:gd name="adj1" fmla="val 78782"/>
              <a:gd name="adj2" fmla="val 16218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Emperors did their best to protect the trade routes along the </a:t>
            </a:r>
            <a:r>
              <a:rPr lang="en-US" altLang="en-US" sz="3200" b="1" i="1"/>
              <a:t>Silk Road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3835400" y="5105400"/>
            <a:ext cx="4089400" cy="1752600"/>
          </a:xfrm>
          <a:prstGeom prst="wedgeRectCallout">
            <a:avLst>
              <a:gd name="adj1" fmla="val -3426"/>
              <a:gd name="adj2" fmla="val -106486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Chinese merchants relied on </a:t>
            </a:r>
            <a:r>
              <a:rPr lang="en-US" altLang="en-US" sz="3200" b="1" i="1"/>
              <a:t>ocean routes </a:t>
            </a:r>
            <a:r>
              <a:rPr lang="en-US" altLang="en-US" sz="3200"/>
              <a:t>as well to trade with India and Arabia </a:t>
            </a:r>
          </a:p>
        </p:txBody>
      </p:sp>
    </p:spTree>
    <p:extLst>
      <p:ext uri="{BB962C8B-B14F-4D97-AF65-F5344CB8AC3E}">
        <p14:creationId xmlns:p14="http://schemas.microsoft.com/office/powerpoint/2010/main" val="319459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wedgeRectCallout">
            <a:avLst>
              <a:gd name="adj1" fmla="val 28287"/>
              <a:gd name="adj2" fmla="val -47954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Increased trade led to the spread of </a:t>
            </a:r>
            <a:r>
              <a:rPr lang="en-US" altLang="en-US" sz="3200" b="1" i="1"/>
              <a:t>Chinese culture </a:t>
            </a:r>
            <a:r>
              <a:rPr lang="en-US" altLang="en-US" sz="3200"/>
              <a:t>(centralized government, Confucianism, and their writing system) to neighboring areas, like Korea, </a:t>
            </a:r>
            <a:r>
              <a:rPr lang="en-US" altLang="en-US" sz="3200" b="1" i="1"/>
              <a:t>Japan</a:t>
            </a:r>
            <a:r>
              <a:rPr lang="en-US" altLang="en-US" sz="3200"/>
              <a:t>, and Southeast Asia </a:t>
            </a:r>
          </a:p>
        </p:txBody>
      </p:sp>
    </p:spTree>
    <p:extLst>
      <p:ext uri="{BB962C8B-B14F-4D97-AF65-F5344CB8AC3E}">
        <p14:creationId xmlns:p14="http://schemas.microsoft.com/office/powerpoint/2010/main" val="28509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4953000" y="5562600"/>
            <a:ext cx="4191000" cy="1295400"/>
          </a:xfrm>
          <a:prstGeom prst="wedgeRectCallout">
            <a:avLst>
              <a:gd name="adj1" fmla="val -22394"/>
              <a:gd name="adj2" fmla="val -14742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Increased trade helped </a:t>
            </a:r>
            <a:r>
              <a:rPr lang="en-US" altLang="en-US" sz="3200" b="1" i="1"/>
              <a:t>spread Buddhism </a:t>
            </a:r>
            <a:r>
              <a:rPr lang="en-US" altLang="en-US" sz="3200"/>
              <a:t>throughout China </a:t>
            </a:r>
          </a:p>
        </p:txBody>
      </p:sp>
      <p:sp>
        <p:nvSpPr>
          <p:cNvPr id="17414" name="Rectangular Callout 5"/>
          <p:cNvSpPr>
            <a:spLocks noChangeArrowheads="1"/>
          </p:cNvSpPr>
          <p:nvPr/>
        </p:nvSpPr>
        <p:spPr bwMode="auto">
          <a:xfrm>
            <a:off x="0" y="5410200"/>
            <a:ext cx="4114800" cy="1295400"/>
          </a:xfrm>
          <a:prstGeom prst="wedgeRectCallout">
            <a:avLst>
              <a:gd name="adj1" fmla="val 34102"/>
              <a:gd name="adj2" fmla="val -3650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i="1"/>
              <a:t>The orange arrows show where Buddhism spread in Asia</a:t>
            </a:r>
          </a:p>
        </p:txBody>
      </p:sp>
    </p:spTree>
    <p:extLst>
      <p:ext uri="{BB962C8B-B14F-4D97-AF65-F5344CB8AC3E}">
        <p14:creationId xmlns:p14="http://schemas.microsoft.com/office/powerpoint/2010/main" val="202631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en-US" sz="4400" b="1"/>
              <a:t>Chinese Innovations</a:t>
            </a:r>
          </a:p>
        </p:txBody>
      </p:sp>
      <p:sp>
        <p:nvSpPr>
          <p:cNvPr id="18435" name="Rectangular Callout 2"/>
          <p:cNvSpPr>
            <a:spLocks noChangeArrowheads="1"/>
          </p:cNvSpPr>
          <p:nvPr/>
        </p:nvSpPr>
        <p:spPr bwMode="auto">
          <a:xfrm>
            <a:off x="-4763" y="2057400"/>
            <a:ext cx="9144001" cy="849313"/>
          </a:xfrm>
          <a:prstGeom prst="wedgeRectCallout">
            <a:avLst>
              <a:gd name="adj1" fmla="val 34102"/>
              <a:gd name="adj2" fmla="val -3650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b="1"/>
              <a:t>INNOVATION: </a:t>
            </a:r>
            <a:r>
              <a:rPr lang="en-US" altLang="en-US" sz="3200"/>
              <a:t>a good, a service, a product, a method, a technology, or an idea that is new and original 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-38100" y="838200"/>
            <a:ext cx="9182100" cy="892175"/>
          </a:xfrm>
          <a:prstGeom prst="wedgeRectCallout">
            <a:avLst>
              <a:gd name="adj1" fmla="val 34102"/>
              <a:gd name="adj2" fmla="val -3650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The Tang and Song Dynasties were eras of major technological </a:t>
            </a:r>
            <a:r>
              <a:rPr lang="en-US" altLang="en-US" sz="3200" b="1" i="1"/>
              <a:t>advancement </a:t>
            </a:r>
            <a:r>
              <a:rPr lang="en-US" altLang="en-US" sz="3200"/>
              <a:t>and</a:t>
            </a:r>
            <a:r>
              <a:rPr lang="en-US" altLang="en-US" sz="3200" b="1" i="1"/>
              <a:t> innovation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0" y="3124200"/>
            <a:ext cx="9144000" cy="892175"/>
          </a:xfrm>
          <a:prstGeom prst="wedgeRectCallout">
            <a:avLst>
              <a:gd name="adj1" fmla="val 34102"/>
              <a:gd name="adj2" fmla="val -3650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These </a:t>
            </a:r>
            <a:r>
              <a:rPr lang="en-US" altLang="en-US" sz="3200" b="1" i="1"/>
              <a:t>innovative</a:t>
            </a:r>
            <a:r>
              <a:rPr lang="en-US" altLang="en-US" sz="3200"/>
              <a:t> technologies helped make China the most advanced country in the world (at the time)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0" y="4267200"/>
            <a:ext cx="9144000" cy="1295400"/>
          </a:xfrm>
          <a:prstGeom prst="wedgeRectCallout">
            <a:avLst>
              <a:gd name="adj1" fmla="val 34102"/>
              <a:gd name="adj2" fmla="val -3650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Much of China’s technological inventions </a:t>
            </a:r>
            <a:r>
              <a:rPr lang="en-US" altLang="en-US" sz="3200" b="1" i="1"/>
              <a:t>spread</a:t>
            </a:r>
            <a:r>
              <a:rPr lang="en-US" altLang="en-US" sz="3200"/>
              <a:t> to other people in Asia and Europe across </a:t>
            </a:r>
            <a:r>
              <a:rPr lang="en-US" altLang="en-US" sz="3200" b="1" i="1"/>
              <a:t>trade routes </a:t>
            </a:r>
            <a:r>
              <a:rPr lang="en-US" altLang="en-US" sz="3200"/>
              <a:t>(such as the Silk Road)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0" y="5965825"/>
            <a:ext cx="9144000" cy="892175"/>
          </a:xfrm>
          <a:prstGeom prst="wedgeRectCallout">
            <a:avLst>
              <a:gd name="adj1" fmla="val 34102"/>
              <a:gd name="adj2" fmla="val -3650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i="1"/>
              <a:t>ACTIVITY: look at the following ten inventions and write down what you think each one is</a:t>
            </a:r>
          </a:p>
        </p:txBody>
      </p:sp>
    </p:spTree>
    <p:extLst>
      <p:ext uri="{BB962C8B-B14F-4D97-AF65-F5344CB8AC3E}">
        <p14:creationId xmlns:p14="http://schemas.microsoft.com/office/powerpoint/2010/main" val="345647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5" descr="HA 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413"/>
            <a:ext cx="8686800" cy="6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400" y="5867400"/>
            <a:ext cx="50292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1. Mechanical Clock </a:t>
            </a:r>
          </a:p>
        </p:txBody>
      </p:sp>
    </p:spTree>
    <p:extLst>
      <p:ext uri="{BB962C8B-B14F-4D97-AF65-F5344CB8AC3E}">
        <p14:creationId xmlns:p14="http://schemas.microsoft.com/office/powerpoint/2010/main" val="406959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2" descr="http://www.vhinkle.com/china/comp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" y="5943600"/>
            <a:ext cx="50292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2. Magnetic compass</a:t>
            </a:r>
          </a:p>
        </p:txBody>
      </p:sp>
    </p:spTree>
    <p:extLst>
      <p:ext uri="{BB962C8B-B14F-4D97-AF65-F5344CB8AC3E}">
        <p14:creationId xmlns:p14="http://schemas.microsoft.com/office/powerpoint/2010/main" val="237294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ymb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7" name="Picture 4" descr="HA Gunpow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5867400"/>
            <a:ext cx="38862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3. Gunpowder</a:t>
            </a:r>
          </a:p>
        </p:txBody>
      </p:sp>
    </p:spTree>
    <p:extLst>
      <p:ext uri="{BB962C8B-B14F-4D97-AF65-F5344CB8AC3E}">
        <p14:creationId xmlns:p14="http://schemas.microsoft.com/office/powerpoint/2010/main" val="186698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0"/>
            <a:ext cx="6926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867400"/>
            <a:ext cx="40386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4. Printing Press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743200" y="0"/>
            <a:ext cx="2590800" cy="3581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343400" y="381000"/>
            <a:ext cx="25146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953000" y="0"/>
            <a:ext cx="25908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2535" name="Picture 6" descr="HA Pr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600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2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403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575175" y="4191000"/>
            <a:ext cx="4576763" cy="2509838"/>
          </a:xfrm>
          <a:prstGeom prst="wedgeRectCallout">
            <a:avLst>
              <a:gd name="adj1" fmla="val 34687"/>
              <a:gd name="adj2" fmla="val -9921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During the Classical Era, the emperors of </a:t>
            </a:r>
            <a:br>
              <a:rPr lang="en-US" sz="3200" dirty="0"/>
            </a:br>
            <a:r>
              <a:rPr lang="en-US" sz="3200" b="1" i="1" dirty="0"/>
              <a:t>Han China </a:t>
            </a:r>
            <a:r>
              <a:rPr lang="en-US" sz="3200" dirty="0"/>
              <a:t>created a </a:t>
            </a:r>
            <a:br>
              <a:rPr lang="en-US" sz="3200" dirty="0"/>
            </a:br>
            <a:r>
              <a:rPr lang="en-US" sz="3200" dirty="0"/>
              <a:t>large empire and developed numerous </a:t>
            </a:r>
            <a:r>
              <a:rPr lang="en-US" sz="3200" b="1" i="1" dirty="0"/>
              <a:t>innovations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26988" y="4191000"/>
            <a:ext cx="4576762" cy="2509838"/>
          </a:xfrm>
          <a:prstGeom prst="wedgeRectCallout">
            <a:avLst>
              <a:gd name="adj1" fmla="val -282"/>
              <a:gd name="adj2" fmla="val -2372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The </a:t>
            </a:r>
            <a:r>
              <a:rPr lang="en-US" altLang="en-US" sz="3200" b="1" i="1"/>
              <a:t>Classical Era </a:t>
            </a:r>
            <a:r>
              <a:rPr lang="en-US" altLang="en-US" sz="3200"/>
              <a:t>was a time when great civilizations (like Greece and Rome) existed and made enormous </a:t>
            </a:r>
            <a:r>
              <a:rPr lang="en-US" altLang="en-US" sz="3200" b="1" i="1"/>
              <a:t>contributions </a:t>
            </a:r>
            <a:r>
              <a:rPr lang="en-US" altLang="en-US" sz="3200"/>
              <a:t>to humanity</a:t>
            </a:r>
          </a:p>
        </p:txBody>
      </p:sp>
    </p:spTree>
    <p:extLst>
      <p:ext uri="{BB962C8B-B14F-4D97-AF65-F5344CB8AC3E}">
        <p14:creationId xmlns:p14="http://schemas.microsoft.com/office/powerpoint/2010/main" val="175632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goldseek.com/news/2008/7-21m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2400" y="5867400"/>
            <a:ext cx="40386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5. Paper money</a:t>
            </a:r>
          </a:p>
        </p:txBody>
      </p:sp>
    </p:spTree>
    <p:extLst>
      <p:ext uri="{BB962C8B-B14F-4D97-AF65-F5344CB8AC3E}">
        <p14:creationId xmlns:p14="http://schemas.microsoft.com/office/powerpoint/2010/main" val="309115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A CHinese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025" y="5867400"/>
            <a:ext cx="42672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6. Chinese writing</a:t>
            </a:r>
          </a:p>
        </p:txBody>
      </p:sp>
    </p:spTree>
    <p:extLst>
      <p:ext uri="{BB962C8B-B14F-4D97-AF65-F5344CB8AC3E}">
        <p14:creationId xmlns:p14="http://schemas.microsoft.com/office/powerpoint/2010/main" val="247969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m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A Ship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0"/>
            <a:ext cx="797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5867400"/>
            <a:ext cx="40386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7. Ship building</a:t>
            </a:r>
          </a:p>
        </p:txBody>
      </p:sp>
    </p:spTree>
    <p:extLst>
      <p:ext uri="{BB962C8B-B14F-4D97-AF65-F5344CB8AC3E}">
        <p14:creationId xmlns:p14="http://schemas.microsoft.com/office/powerpoint/2010/main" val="27214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hinkle.com/china/smallp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288"/>
            <a:ext cx="4800600" cy="6843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5867400"/>
            <a:ext cx="4038600" cy="769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8. Vaccination</a:t>
            </a:r>
          </a:p>
        </p:txBody>
      </p:sp>
    </p:spTree>
    <p:extLst>
      <p:ext uri="{BB962C8B-B14F-4D97-AF65-F5344CB8AC3E}">
        <p14:creationId xmlns:p14="http://schemas.microsoft.com/office/powerpoint/2010/main" val="391489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ular Callout 1"/>
          <p:cNvSpPr>
            <a:spLocks noChangeArrowheads="1"/>
          </p:cNvSpPr>
          <p:nvPr/>
        </p:nvSpPr>
        <p:spPr bwMode="auto">
          <a:xfrm>
            <a:off x="0" y="4664075"/>
            <a:ext cx="4648200" cy="1965325"/>
          </a:xfrm>
          <a:prstGeom prst="wedgeRectCallout">
            <a:avLst>
              <a:gd name="adj1" fmla="val -282"/>
              <a:gd name="adj2" fmla="val -2372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For example, the Chinese had </a:t>
            </a:r>
            <a:r>
              <a:rPr lang="en-US" altLang="en-US" sz="3200" b="1" i="1"/>
              <a:t>civil service exams </a:t>
            </a:r>
            <a:r>
              <a:rPr lang="en-US" altLang="en-US" sz="3200"/>
              <a:t>for government workers; the exams were based on the teachings of Confucius</a:t>
            </a:r>
          </a:p>
        </p:txBody>
      </p:sp>
      <p:pic>
        <p:nvPicPr>
          <p:cNvPr id="3" name="Picture 6" descr="http://www.thepeonypavilion.co.uk/lightboxpic/kej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4648200" y="4756150"/>
            <a:ext cx="4495800" cy="1782763"/>
          </a:xfrm>
          <a:prstGeom prst="wedgeRectCallout">
            <a:avLst>
              <a:gd name="adj1" fmla="val -282"/>
              <a:gd name="adj2" fmla="val -2372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This is so workers received their jobs based on their </a:t>
            </a:r>
            <a:r>
              <a:rPr lang="en-US" altLang="en-US" sz="3200" b="1" i="1"/>
              <a:t>strong ethics </a:t>
            </a:r>
            <a:r>
              <a:rPr lang="en-US" altLang="en-US" sz="3200"/>
              <a:t>(doing the right thing)</a:t>
            </a:r>
          </a:p>
        </p:txBody>
      </p:sp>
    </p:spTree>
    <p:extLst>
      <p:ext uri="{BB962C8B-B14F-4D97-AF65-F5344CB8AC3E}">
        <p14:creationId xmlns:p14="http://schemas.microsoft.com/office/powerpoint/2010/main" val="267574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ttp://www.proartandco.co.uk/present_pics/Chinese_ladies_making_si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>
            <a:spLocks noChangeArrowheads="1"/>
          </p:cNvSpPr>
          <p:nvPr/>
        </p:nvSpPr>
        <p:spPr bwMode="auto">
          <a:xfrm>
            <a:off x="838200" y="5448300"/>
            <a:ext cx="7467600" cy="1257300"/>
          </a:xfrm>
          <a:prstGeom prst="wedgeRectCallout">
            <a:avLst>
              <a:gd name="adj1" fmla="val -282"/>
              <a:gd name="adj2" fmla="val -2372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The Chinese invented </a:t>
            </a:r>
            <a:r>
              <a:rPr lang="en-US" altLang="en-US" sz="3200" b="1" i="1"/>
              <a:t>silk-making technology</a:t>
            </a:r>
            <a:r>
              <a:rPr lang="en-US" altLang="en-US" sz="3200"/>
              <a:t> that attracted great interest in trade from people outside of China  </a:t>
            </a:r>
          </a:p>
        </p:txBody>
      </p:sp>
    </p:spTree>
    <p:extLst>
      <p:ext uri="{BB962C8B-B14F-4D97-AF65-F5344CB8AC3E}">
        <p14:creationId xmlns:p14="http://schemas.microsoft.com/office/powerpoint/2010/main" val="281544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0" y="5241925"/>
            <a:ext cx="9144000" cy="1616075"/>
          </a:xfrm>
          <a:prstGeom prst="wedgeRectCallout">
            <a:avLst>
              <a:gd name="adj1" fmla="val -282"/>
              <a:gd name="adj2" fmla="val -23727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600"/>
              <a:t>The </a:t>
            </a:r>
            <a:r>
              <a:rPr lang="en-US" altLang="en-US" sz="3600" b="1" i="1"/>
              <a:t>Silk Road </a:t>
            </a:r>
            <a:r>
              <a:rPr lang="en-US" altLang="en-US" sz="3600"/>
              <a:t>trade route brought Chinese </a:t>
            </a:r>
            <a:r>
              <a:rPr lang="en-US" altLang="en-US" sz="3600" b="1" i="1"/>
              <a:t>luxury goods </a:t>
            </a:r>
            <a:r>
              <a:rPr lang="en-US" altLang="en-US" sz="3600"/>
              <a:t>to Europe and Asia and increased </a:t>
            </a:r>
            <a:r>
              <a:rPr lang="en-US" altLang="en-US" sz="3600" b="1" i="1"/>
              <a:t>cultural diffusion </a:t>
            </a:r>
            <a:r>
              <a:rPr lang="en-US" altLang="en-US" sz="3600"/>
              <a:t>(blending of cultures)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 rot="5400000">
            <a:off x="7289007" y="1980406"/>
            <a:ext cx="457200" cy="1166813"/>
          </a:xfrm>
          <a:prstGeom prst="downArrow">
            <a:avLst>
              <a:gd name="adj1" fmla="val 43676"/>
              <a:gd name="adj2" fmla="val 89205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3600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rot="6365419">
            <a:off x="5849938" y="1979613"/>
            <a:ext cx="457200" cy="1168400"/>
          </a:xfrm>
          <a:prstGeom prst="downArrow">
            <a:avLst>
              <a:gd name="adj1" fmla="val 43676"/>
              <a:gd name="adj2" fmla="val 89326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3600"/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 rot="5400000">
            <a:off x="4641056" y="1532732"/>
            <a:ext cx="458787" cy="1168400"/>
          </a:xfrm>
          <a:prstGeom prst="downArrow">
            <a:avLst>
              <a:gd name="adj1" fmla="val 43676"/>
              <a:gd name="adj2" fmla="val 89017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3600"/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 rot="6307034">
            <a:off x="3250407" y="1691481"/>
            <a:ext cx="457200" cy="1166813"/>
          </a:xfrm>
          <a:prstGeom prst="downArrow">
            <a:avLst>
              <a:gd name="adj1" fmla="val 43676"/>
              <a:gd name="adj2" fmla="val 89205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3600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 rot="6280061">
            <a:off x="1802607" y="1547018"/>
            <a:ext cx="457200" cy="1166813"/>
          </a:xfrm>
          <a:prstGeom prst="downArrow">
            <a:avLst>
              <a:gd name="adj1" fmla="val 43676"/>
              <a:gd name="adj2" fmla="val 89205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360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5400000">
            <a:off x="354013" y="1177925"/>
            <a:ext cx="458787" cy="1166813"/>
          </a:xfrm>
          <a:prstGeom prst="downArrow">
            <a:avLst>
              <a:gd name="adj1" fmla="val 43676"/>
              <a:gd name="adj2" fmla="val 88896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3600"/>
          </a:p>
        </p:txBody>
      </p:sp>
      <p:sp>
        <p:nvSpPr>
          <p:cNvPr id="21" name="Rectangular Callout 20"/>
          <p:cNvSpPr>
            <a:spLocks noChangeArrowheads="1"/>
          </p:cNvSpPr>
          <p:nvPr/>
        </p:nvSpPr>
        <p:spPr bwMode="auto">
          <a:xfrm>
            <a:off x="6248400" y="2940050"/>
            <a:ext cx="2525713" cy="4572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FROM CHINA</a:t>
            </a:r>
          </a:p>
        </p:txBody>
      </p:sp>
      <p:sp>
        <p:nvSpPr>
          <p:cNvPr id="23" name="Rectangular Callout 22"/>
          <p:cNvSpPr>
            <a:spLocks noChangeArrowheads="1"/>
          </p:cNvSpPr>
          <p:nvPr/>
        </p:nvSpPr>
        <p:spPr bwMode="auto">
          <a:xfrm>
            <a:off x="3443288" y="2647950"/>
            <a:ext cx="1685925" cy="4572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TO ASIA</a:t>
            </a:r>
          </a:p>
        </p:txBody>
      </p: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242888" y="914400"/>
            <a:ext cx="2330450" cy="4572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/>
              <a:t>TO EUROPE</a:t>
            </a:r>
          </a:p>
        </p:txBody>
      </p:sp>
    </p:spTree>
    <p:extLst>
      <p:ext uri="{BB962C8B-B14F-4D97-AF65-F5344CB8AC3E}">
        <p14:creationId xmlns:p14="http://schemas.microsoft.com/office/powerpoint/2010/main" val="16925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390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228600" y="4305300"/>
            <a:ext cx="8686800" cy="2133600"/>
          </a:xfrm>
          <a:prstGeom prst="wedgeRectCallout">
            <a:avLst>
              <a:gd name="adj1" fmla="val 37556"/>
              <a:gd name="adj2" fmla="val 4715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000"/>
              <a:t>Much like the Roman Empire and the other Classical civilizations, Classical China under the Han Dynasty entered an era of </a:t>
            </a:r>
            <a:r>
              <a:rPr lang="en-US" altLang="en-US" sz="4000" b="1" i="1"/>
              <a:t>decline</a:t>
            </a:r>
            <a:r>
              <a:rPr lang="en-US" altLang="en-US" sz="4000"/>
              <a:t> and eventually </a:t>
            </a:r>
            <a:r>
              <a:rPr lang="en-US" altLang="en-US" sz="4000" b="1" i="1"/>
              <a:t>fell </a:t>
            </a:r>
          </a:p>
        </p:txBody>
      </p:sp>
    </p:spTree>
    <p:extLst>
      <p:ext uri="{BB962C8B-B14F-4D97-AF65-F5344CB8AC3E}">
        <p14:creationId xmlns:p14="http://schemas.microsoft.com/office/powerpoint/2010/main" val="146525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600200" y="5791200"/>
            <a:ext cx="6172200" cy="990600"/>
          </a:xfrm>
          <a:prstGeom prst="rect">
            <a:avLst/>
          </a:prstGeom>
          <a:noFill/>
          <a:ln w="666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wedgeRectCallout">
            <a:avLst>
              <a:gd name="adj1" fmla="val 37556"/>
              <a:gd name="adj2" fmla="val 4715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000"/>
              <a:t>There were many </a:t>
            </a:r>
            <a:r>
              <a:rPr lang="en-US" altLang="en-US" sz="4000" b="1" i="1"/>
              <a:t>similarities</a:t>
            </a:r>
            <a:r>
              <a:rPr lang="en-US" altLang="en-US" sz="4000"/>
              <a:t> between Han China and Rome, especially with </a:t>
            </a:r>
            <a:r>
              <a:rPr lang="en-US" altLang="en-US" sz="4000" b="1" i="1"/>
              <a:t>outside invaders </a:t>
            </a:r>
            <a:r>
              <a:rPr lang="en-US" altLang="en-US" sz="4000"/>
              <a:t>bringing both empires down</a:t>
            </a:r>
          </a:p>
        </p:txBody>
      </p:sp>
    </p:spTree>
    <p:extLst>
      <p:ext uri="{BB962C8B-B14F-4D97-AF65-F5344CB8AC3E}">
        <p14:creationId xmlns:p14="http://schemas.microsoft.com/office/powerpoint/2010/main" val="359634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 descr="http://www.mscd.edu/~gis/China/Graphics/Three%20Kingd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0" y="0"/>
            <a:ext cx="7696200" cy="18288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600"/>
              <a:t>After the Han Dynasty </a:t>
            </a:r>
            <a:r>
              <a:rPr lang="en-US" altLang="en-US" sz="3600" b="1" i="1"/>
              <a:t>collapsed</a:t>
            </a:r>
            <a:r>
              <a:rPr lang="en-US" altLang="en-US" sz="3600"/>
              <a:t> in the year 220, no emperor was strong enough to </a:t>
            </a:r>
            <a:r>
              <a:rPr lang="en-US" altLang="en-US" sz="3600" b="1" i="1"/>
              <a:t>unify</a:t>
            </a:r>
            <a:r>
              <a:rPr lang="en-US" altLang="en-US" sz="3600"/>
              <a:t> the Chinese people into one single territory under one ruler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0" y="1828800"/>
            <a:ext cx="2971800" cy="4038600"/>
          </a:xfrm>
          <a:prstGeom prst="wedgeRectCallout">
            <a:avLst>
              <a:gd name="adj1" fmla="val 79704"/>
              <a:gd name="adj2" fmla="val 1379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600"/>
              <a:t>Over the next 350 years, China was </a:t>
            </a:r>
            <a:r>
              <a:rPr lang="en-US" altLang="en-US" sz="3600" b="1" i="1"/>
              <a:t>divided</a:t>
            </a:r>
            <a:r>
              <a:rPr lang="en-US" altLang="en-US" sz="3600"/>
              <a:t> into several small kingdoms; more than 30 local </a:t>
            </a:r>
            <a:r>
              <a:rPr lang="en-US" altLang="en-US" sz="3600" b="1" i="1"/>
              <a:t>dynasties</a:t>
            </a:r>
            <a:r>
              <a:rPr lang="en-US" altLang="en-US" sz="3600"/>
              <a:t> rose and fell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600"/>
              <a:t>A “dynasty” is a </a:t>
            </a:r>
            <a:r>
              <a:rPr lang="en-US" altLang="en-US" sz="3600" b="1" i="1"/>
              <a:t>ruling family </a:t>
            </a:r>
            <a:r>
              <a:rPr lang="en-US" altLang="en-US" sz="3600"/>
              <a:t>or group that rules during a certain era or time period</a:t>
            </a:r>
          </a:p>
        </p:txBody>
      </p:sp>
    </p:spTree>
    <p:extLst>
      <p:ext uri="{BB962C8B-B14F-4D97-AF65-F5344CB8AC3E}">
        <p14:creationId xmlns:p14="http://schemas.microsoft.com/office/powerpoint/2010/main" val="286280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8" descr="http://whappodcast.com/ep/doc/t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/>
          <a:stretch>
            <a:fillRect/>
          </a:stretch>
        </p:blipFill>
        <p:spPr bwMode="auto">
          <a:xfrm>
            <a:off x="609600" y="0"/>
            <a:ext cx="8077200" cy="687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-11113" y="4724400"/>
            <a:ext cx="3897313" cy="2154238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400"/>
              <a:t>By the year 589, China was </a:t>
            </a:r>
            <a:r>
              <a:rPr lang="en-US" altLang="en-US" sz="3400" b="1" i="1"/>
              <a:t>unified</a:t>
            </a:r>
            <a:r>
              <a:rPr lang="en-US" altLang="en-US" sz="3400"/>
              <a:t> again and a strong central government was restored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3886200" y="4724400"/>
            <a:ext cx="5257800" cy="2187575"/>
          </a:xfrm>
          <a:prstGeom prst="wedgeRectCallout">
            <a:avLst>
              <a:gd name="adj1" fmla="val 26407"/>
              <a:gd name="adj2" fmla="val -10463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400"/>
              <a:t>Bringing back the </a:t>
            </a:r>
            <a:r>
              <a:rPr lang="en-US" altLang="en-US" sz="3400" b="1" i="1"/>
              <a:t>Confucian </a:t>
            </a:r>
            <a:r>
              <a:rPr lang="en-US" altLang="en-US" sz="3400"/>
              <a:t>examination system allowed intelligent bureaucrats to help manage the massive Chinese empire </a:t>
            </a:r>
          </a:p>
        </p:txBody>
      </p:sp>
    </p:spTree>
    <p:extLst>
      <p:ext uri="{BB962C8B-B14F-4D97-AF65-F5344CB8AC3E}">
        <p14:creationId xmlns:p14="http://schemas.microsoft.com/office/powerpoint/2010/main" val="156874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540</Words>
  <Application>Microsoft Macintosh PowerPoint</Application>
  <PresentationFormat>On-screen Show (4:3)</PresentationFormat>
  <Paragraphs>44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enapp</dc:creator>
  <cp:lastModifiedBy>BreAnne Staheli</cp:lastModifiedBy>
  <cp:revision>30</cp:revision>
  <dcterms:created xsi:type="dcterms:W3CDTF">2010-05-28T10:58:44Z</dcterms:created>
  <dcterms:modified xsi:type="dcterms:W3CDTF">2016-12-13T20:13:32Z</dcterms:modified>
</cp:coreProperties>
</file>