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115" d="100"/>
          <a:sy n="115" d="100"/>
        </p:scale>
        <p:origin x="50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notesMaster" Target="notesMasters/notes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827563-C684-46DE-B8C1-27CFBE941C11}" type="datetimeFigureOut">
              <a:rPr lang="en-US" smtClean="0"/>
              <a:t>11/2/17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DDA410-535B-4BEC-BE3C-B31E777CC6C4}" type="slidenum">
              <a:rPr lang="en-US" smtClean="0"/>
              <a:t>‹#›</a:t>
            </a:fld>
            <a:endParaRPr lang="en-US"/>
          </a:p>
        </p:txBody>
      </p:sp>
    </p:spTree>
    <p:extLst>
      <p:ext uri="{BB962C8B-B14F-4D97-AF65-F5344CB8AC3E}">
        <p14:creationId xmlns:p14="http://schemas.microsoft.com/office/powerpoint/2010/main" val="3622431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9575E9-A701-4B25-974B-10858E1BD8AE}" type="slidenum">
              <a:rPr lang="en-US" altLang="en-US"/>
              <a:pPr>
                <a:spcBef>
                  <a:spcPct val="0"/>
                </a:spcBef>
              </a:pPr>
              <a:t>1</a:t>
            </a:fld>
            <a:endParaRPr lang="en-US" alt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42985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p:spPr>
        <p:txBody>
          <a:bodyPr/>
          <a:lstStyle/>
          <a:p>
            <a:r>
              <a:rPr lang="en-US" altLang="en-US" b="1" smtClean="0">
                <a:latin typeface="Arial" panose="020B0604020202020204" pitchFamily="34" charset="0"/>
              </a:rPr>
              <a:t>• Disruption of Trade Merchants faced invasions from both land and sea.  </a:t>
            </a:r>
            <a:r>
              <a:rPr lang="en-US" altLang="en-US" smtClean="0">
                <a:latin typeface="Arial" panose="020B0604020202020204" pitchFamily="34" charset="0"/>
              </a:rPr>
              <a:t>Their businesses collapsed. The breakdown of trade destroyed Europe’s</a:t>
            </a:r>
          </a:p>
          <a:p>
            <a:r>
              <a:rPr lang="en-US" altLang="en-US" smtClean="0">
                <a:latin typeface="Arial" panose="020B0604020202020204" pitchFamily="34" charset="0"/>
              </a:rPr>
              <a:t>cities as economic centers. Money became scarce.</a:t>
            </a:r>
          </a:p>
          <a:p>
            <a:r>
              <a:rPr lang="en-US" altLang="en-US" b="1" smtClean="0">
                <a:latin typeface="Arial" panose="020B0604020202020204" pitchFamily="34" charset="0"/>
              </a:rPr>
              <a:t>• Downfall of Cities With the fall of the Roman Empire, cities were</a:t>
            </a:r>
          </a:p>
          <a:p>
            <a:r>
              <a:rPr lang="en-US" altLang="en-US" smtClean="0">
                <a:latin typeface="Arial" panose="020B0604020202020204" pitchFamily="34" charset="0"/>
              </a:rPr>
              <a:t>abandoned as centers of administration.</a:t>
            </a:r>
          </a:p>
          <a:p>
            <a:r>
              <a:rPr lang="en-US" altLang="en-US" b="1" smtClean="0">
                <a:latin typeface="Arial" panose="020B0604020202020204" pitchFamily="34" charset="0"/>
              </a:rPr>
              <a:t>• Population Shifts As Roman centers of trade and government collapsed, </a:t>
            </a:r>
            <a:r>
              <a:rPr lang="en-US" altLang="en-US" smtClean="0">
                <a:latin typeface="Arial" panose="020B0604020202020204" pitchFamily="34" charset="0"/>
              </a:rPr>
              <a:t>nobles retreated to the rural areas. Roman cities were left without strong leadership. Other city dwellers also fled to the countryside, where they grew their own food. The population of western Europe became mostly rural.</a:t>
            </a:r>
          </a:p>
          <a:p>
            <a:r>
              <a:rPr lang="en-US" altLang="en-US" b="1" smtClean="0">
                <a:latin typeface="Arial" panose="020B0604020202020204" pitchFamily="34" charset="0"/>
              </a:rPr>
              <a:t>The Decline of Learning The Germanic invaders who stormed Rome could not </a:t>
            </a:r>
            <a:r>
              <a:rPr lang="en-US" altLang="en-US" smtClean="0">
                <a:latin typeface="Arial" panose="020B0604020202020204" pitchFamily="34" charset="0"/>
              </a:rPr>
              <a:t>read or write. Among Romans themselves, the level of learning sank sharply as more and more families left for rural areas. Few people except priests and other church officials were literate. Knowledge of Greek, long important in Roman culture, was almost lost. Few people could read Greek works of literature, science, and philosophy. The Germanic tribes, though, had a rich oral tradition of</a:t>
            </a:r>
          </a:p>
          <a:p>
            <a:r>
              <a:rPr lang="en-US" altLang="en-US" smtClean="0">
                <a:latin typeface="Arial" panose="020B0604020202020204" pitchFamily="34" charset="0"/>
              </a:rPr>
              <a:t>songs and legends. But they had no written language.</a:t>
            </a:r>
          </a:p>
          <a:p>
            <a:r>
              <a:rPr lang="en-US" altLang="en-US" b="1" smtClean="0">
                <a:latin typeface="Arial" panose="020B0604020202020204" pitchFamily="34" charset="0"/>
              </a:rPr>
              <a:t>Loss of a Common Language As German-speaking peoples mixed with the </a:t>
            </a:r>
            <a:r>
              <a:rPr lang="en-US" altLang="en-US" smtClean="0">
                <a:latin typeface="Arial" panose="020B0604020202020204" pitchFamily="34" charset="0"/>
              </a:rPr>
              <a:t>Roman population, Latin changed. While it was still an official language, it was no longer understood. Different dialects developed as new words and phrases became part of everyday speech. By the 800s, French, Spanish, and other Roman-based languages had evolved from Latin. The development of various languages mirrored the continued breakup of a once-unified empire.</a:t>
            </a:r>
          </a:p>
        </p:txBody>
      </p:sp>
      <p:sp>
        <p:nvSpPr>
          <p:cNvPr id="46084" name="Slide Number Placeholder 3"/>
          <p:cNvSpPr>
            <a:spLocks noGrp="1"/>
          </p:cNvSpPr>
          <p:nvPr>
            <p:ph type="sldNum" sz="quarter" idx="5"/>
          </p:nvPr>
        </p:nvSpPr>
        <p:spPr>
          <a:noFill/>
        </p:spPr>
        <p:txBody>
          <a:bodyPr/>
          <a:lstStyle>
            <a:lvl1pPr defTabSz="966788">
              <a:spcBef>
                <a:spcPct val="30000"/>
              </a:spcBef>
              <a:defRPr sz="1200">
                <a:solidFill>
                  <a:schemeClr val="tx1"/>
                </a:solidFill>
                <a:latin typeface="Arial" panose="020B0604020202020204" pitchFamily="34" charset="0"/>
              </a:defRPr>
            </a:lvl1pPr>
            <a:lvl2pPr marL="785813" indent="-303213" defTabSz="966788">
              <a:spcBef>
                <a:spcPct val="30000"/>
              </a:spcBef>
              <a:defRPr sz="1200">
                <a:solidFill>
                  <a:schemeClr val="tx1"/>
                </a:solidFill>
                <a:latin typeface="Arial" panose="020B0604020202020204" pitchFamily="34" charset="0"/>
              </a:defRPr>
            </a:lvl2pPr>
            <a:lvl3pPr marL="1208088" indent="-241300" defTabSz="966788">
              <a:spcBef>
                <a:spcPct val="30000"/>
              </a:spcBef>
              <a:defRPr sz="1200">
                <a:solidFill>
                  <a:schemeClr val="tx1"/>
                </a:solidFill>
                <a:latin typeface="Arial" panose="020B0604020202020204" pitchFamily="34" charset="0"/>
              </a:defRPr>
            </a:lvl3pPr>
            <a:lvl4pPr marL="1692275" indent="-242888" defTabSz="966788">
              <a:spcBef>
                <a:spcPct val="30000"/>
              </a:spcBef>
              <a:defRPr sz="1200">
                <a:solidFill>
                  <a:schemeClr val="tx1"/>
                </a:solidFill>
                <a:latin typeface="Arial" panose="020B0604020202020204" pitchFamily="34" charset="0"/>
              </a:defRPr>
            </a:lvl4pPr>
            <a:lvl5pPr marL="2174875" indent="-241300" defTabSz="966788">
              <a:spcBef>
                <a:spcPct val="30000"/>
              </a:spcBef>
              <a:defRPr sz="1200">
                <a:solidFill>
                  <a:schemeClr val="tx1"/>
                </a:solidFill>
                <a:latin typeface="Arial" panose="020B0604020202020204" pitchFamily="34" charset="0"/>
              </a:defRPr>
            </a:lvl5pPr>
            <a:lvl6pPr marL="2632075" indent="-241300" defTabSz="966788" eaLnBrk="0" fontAlgn="base" hangingPunct="0">
              <a:spcBef>
                <a:spcPct val="30000"/>
              </a:spcBef>
              <a:spcAft>
                <a:spcPct val="0"/>
              </a:spcAft>
              <a:defRPr sz="1200">
                <a:solidFill>
                  <a:schemeClr val="tx1"/>
                </a:solidFill>
                <a:latin typeface="Arial" panose="020B0604020202020204" pitchFamily="34" charset="0"/>
              </a:defRPr>
            </a:lvl6pPr>
            <a:lvl7pPr marL="3089275" indent="-241300" defTabSz="966788" eaLnBrk="0" fontAlgn="base" hangingPunct="0">
              <a:spcBef>
                <a:spcPct val="30000"/>
              </a:spcBef>
              <a:spcAft>
                <a:spcPct val="0"/>
              </a:spcAft>
              <a:defRPr sz="1200">
                <a:solidFill>
                  <a:schemeClr val="tx1"/>
                </a:solidFill>
                <a:latin typeface="Arial" panose="020B0604020202020204" pitchFamily="34" charset="0"/>
              </a:defRPr>
            </a:lvl7pPr>
            <a:lvl8pPr marL="3546475" indent="-241300" defTabSz="966788" eaLnBrk="0" fontAlgn="base" hangingPunct="0">
              <a:spcBef>
                <a:spcPct val="30000"/>
              </a:spcBef>
              <a:spcAft>
                <a:spcPct val="0"/>
              </a:spcAft>
              <a:defRPr sz="1200">
                <a:solidFill>
                  <a:schemeClr val="tx1"/>
                </a:solidFill>
                <a:latin typeface="Arial" panose="020B0604020202020204" pitchFamily="34" charset="0"/>
              </a:defRPr>
            </a:lvl8pPr>
            <a:lvl9pPr marL="4003675" indent="-2413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B36AE59-DB1F-43AD-99F4-5E0501BCE6EA}" type="slidenum">
              <a:rPr lang="en-US" altLang="en-US" sz="1300"/>
              <a:pPr>
                <a:spcBef>
                  <a:spcPct val="0"/>
                </a:spcBef>
              </a:pPr>
              <a:t>36</a:t>
            </a:fld>
            <a:endParaRPr lang="en-US" altLang="en-US" sz="1300"/>
          </a:p>
        </p:txBody>
      </p:sp>
    </p:spTree>
    <p:extLst>
      <p:ext uri="{BB962C8B-B14F-4D97-AF65-F5344CB8AC3E}">
        <p14:creationId xmlns:p14="http://schemas.microsoft.com/office/powerpoint/2010/main" val="1557018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p:spPr>
        <p:txBody>
          <a:bodyPr/>
          <a:lstStyle/>
          <a:p>
            <a:r>
              <a:rPr lang="en-US" altLang="en-US" b="1" smtClean="0">
                <a:latin typeface="Arial" panose="020B0604020202020204" pitchFamily="34" charset="0"/>
              </a:rPr>
              <a:t>The Concept of Government Changes Along with shifting boundaries, the entire </a:t>
            </a:r>
            <a:r>
              <a:rPr lang="en-US" altLang="en-US" smtClean="0">
                <a:latin typeface="Arial" panose="020B0604020202020204" pitchFamily="34" charset="0"/>
              </a:rPr>
              <a:t>concept of government changed. Loyalty to public government and written law had unified Roman society. Family ties and personal loyalty, rather than citizenship in a public state, held Germanic society together. Unlike Romans, Germanic peoples lived in small communities that were governed by unwritten rules and traditions. Every Germanic chief led a band of warriors who had pledged their loyalty to him. In peacetime, these followers lived in their lord’s hall. He gave them food, weapons, and treasure. In battle, warriors fought to the death at their lord’s side. They considered it a disgrace to outlive him. But Germanic warriors felt no obligation to obey a king they did not even know. Nor would they obey an official sent to collect taxes or administer justice in the name of an emperor they had never met. The Germanic stress on personal ties made it impossible to establish orderly government for large territories.</a:t>
            </a:r>
          </a:p>
        </p:txBody>
      </p:sp>
      <p:sp>
        <p:nvSpPr>
          <p:cNvPr id="47108" name="Slide Number Placeholder 3"/>
          <p:cNvSpPr>
            <a:spLocks noGrp="1"/>
          </p:cNvSpPr>
          <p:nvPr>
            <p:ph type="sldNum" sz="quarter" idx="5"/>
          </p:nvPr>
        </p:nvSpPr>
        <p:spPr>
          <a:noFill/>
        </p:spPr>
        <p:txBody>
          <a:bodyPr/>
          <a:lstStyle>
            <a:lvl1pPr defTabSz="966788">
              <a:spcBef>
                <a:spcPct val="30000"/>
              </a:spcBef>
              <a:defRPr sz="1200">
                <a:solidFill>
                  <a:schemeClr val="tx1"/>
                </a:solidFill>
                <a:latin typeface="Arial" panose="020B0604020202020204" pitchFamily="34" charset="0"/>
              </a:defRPr>
            </a:lvl1pPr>
            <a:lvl2pPr marL="785813" indent="-303213" defTabSz="966788">
              <a:spcBef>
                <a:spcPct val="30000"/>
              </a:spcBef>
              <a:defRPr sz="1200">
                <a:solidFill>
                  <a:schemeClr val="tx1"/>
                </a:solidFill>
                <a:latin typeface="Arial" panose="020B0604020202020204" pitchFamily="34" charset="0"/>
              </a:defRPr>
            </a:lvl2pPr>
            <a:lvl3pPr marL="1208088" indent="-241300" defTabSz="966788">
              <a:spcBef>
                <a:spcPct val="30000"/>
              </a:spcBef>
              <a:defRPr sz="1200">
                <a:solidFill>
                  <a:schemeClr val="tx1"/>
                </a:solidFill>
                <a:latin typeface="Arial" panose="020B0604020202020204" pitchFamily="34" charset="0"/>
              </a:defRPr>
            </a:lvl3pPr>
            <a:lvl4pPr marL="1692275" indent="-242888" defTabSz="966788">
              <a:spcBef>
                <a:spcPct val="30000"/>
              </a:spcBef>
              <a:defRPr sz="1200">
                <a:solidFill>
                  <a:schemeClr val="tx1"/>
                </a:solidFill>
                <a:latin typeface="Arial" panose="020B0604020202020204" pitchFamily="34" charset="0"/>
              </a:defRPr>
            </a:lvl4pPr>
            <a:lvl5pPr marL="2174875" indent="-241300" defTabSz="966788">
              <a:spcBef>
                <a:spcPct val="30000"/>
              </a:spcBef>
              <a:defRPr sz="1200">
                <a:solidFill>
                  <a:schemeClr val="tx1"/>
                </a:solidFill>
                <a:latin typeface="Arial" panose="020B0604020202020204" pitchFamily="34" charset="0"/>
              </a:defRPr>
            </a:lvl5pPr>
            <a:lvl6pPr marL="2632075" indent="-241300" defTabSz="966788" eaLnBrk="0" fontAlgn="base" hangingPunct="0">
              <a:spcBef>
                <a:spcPct val="30000"/>
              </a:spcBef>
              <a:spcAft>
                <a:spcPct val="0"/>
              </a:spcAft>
              <a:defRPr sz="1200">
                <a:solidFill>
                  <a:schemeClr val="tx1"/>
                </a:solidFill>
                <a:latin typeface="Arial" panose="020B0604020202020204" pitchFamily="34" charset="0"/>
              </a:defRPr>
            </a:lvl6pPr>
            <a:lvl7pPr marL="3089275" indent="-241300" defTabSz="966788" eaLnBrk="0" fontAlgn="base" hangingPunct="0">
              <a:spcBef>
                <a:spcPct val="30000"/>
              </a:spcBef>
              <a:spcAft>
                <a:spcPct val="0"/>
              </a:spcAft>
              <a:defRPr sz="1200">
                <a:solidFill>
                  <a:schemeClr val="tx1"/>
                </a:solidFill>
                <a:latin typeface="Arial" panose="020B0604020202020204" pitchFamily="34" charset="0"/>
              </a:defRPr>
            </a:lvl7pPr>
            <a:lvl8pPr marL="3546475" indent="-241300" defTabSz="966788" eaLnBrk="0" fontAlgn="base" hangingPunct="0">
              <a:spcBef>
                <a:spcPct val="30000"/>
              </a:spcBef>
              <a:spcAft>
                <a:spcPct val="0"/>
              </a:spcAft>
              <a:defRPr sz="1200">
                <a:solidFill>
                  <a:schemeClr val="tx1"/>
                </a:solidFill>
                <a:latin typeface="Arial" panose="020B0604020202020204" pitchFamily="34" charset="0"/>
              </a:defRPr>
            </a:lvl8pPr>
            <a:lvl9pPr marL="4003675" indent="-2413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F54C31E-A7CA-44AD-B501-E82E05B1CFFC}" type="slidenum">
              <a:rPr lang="en-US" altLang="en-US" sz="1300"/>
              <a:pPr>
                <a:spcBef>
                  <a:spcPct val="0"/>
                </a:spcBef>
              </a:pPr>
              <a:t>37</a:t>
            </a:fld>
            <a:endParaRPr lang="en-US" altLang="en-US" sz="1300"/>
          </a:p>
        </p:txBody>
      </p:sp>
    </p:spTree>
    <p:extLst>
      <p:ext uri="{BB962C8B-B14F-4D97-AF65-F5344CB8AC3E}">
        <p14:creationId xmlns:p14="http://schemas.microsoft.com/office/powerpoint/2010/main" val="1718192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endParaRPr lang="en-US" altLang="en-US" smtClean="0">
              <a:latin typeface="Arial" panose="020B0604020202020204" pitchFamily="34" charset="0"/>
            </a:endParaRPr>
          </a:p>
        </p:txBody>
      </p:sp>
      <p:sp>
        <p:nvSpPr>
          <p:cNvPr id="48132" name="Slide Number Placeholder 3"/>
          <p:cNvSpPr>
            <a:spLocks noGrp="1"/>
          </p:cNvSpPr>
          <p:nvPr>
            <p:ph type="sldNum" sz="quarter" idx="5"/>
          </p:nvPr>
        </p:nvSpPr>
        <p:spPr>
          <a:noFill/>
        </p:spPr>
        <p:txBody>
          <a:bodyPr/>
          <a:lstStyle>
            <a:lvl1pPr defTabSz="966788">
              <a:spcBef>
                <a:spcPct val="30000"/>
              </a:spcBef>
              <a:defRPr sz="1200">
                <a:solidFill>
                  <a:schemeClr val="tx1"/>
                </a:solidFill>
                <a:latin typeface="Arial" panose="020B0604020202020204" pitchFamily="34" charset="0"/>
              </a:defRPr>
            </a:lvl1pPr>
            <a:lvl2pPr marL="785813" indent="-303213" defTabSz="966788">
              <a:spcBef>
                <a:spcPct val="30000"/>
              </a:spcBef>
              <a:defRPr sz="1200">
                <a:solidFill>
                  <a:schemeClr val="tx1"/>
                </a:solidFill>
                <a:latin typeface="Arial" panose="020B0604020202020204" pitchFamily="34" charset="0"/>
              </a:defRPr>
            </a:lvl2pPr>
            <a:lvl3pPr marL="1208088" indent="-241300" defTabSz="966788">
              <a:spcBef>
                <a:spcPct val="30000"/>
              </a:spcBef>
              <a:defRPr sz="1200">
                <a:solidFill>
                  <a:schemeClr val="tx1"/>
                </a:solidFill>
                <a:latin typeface="Arial" panose="020B0604020202020204" pitchFamily="34" charset="0"/>
              </a:defRPr>
            </a:lvl3pPr>
            <a:lvl4pPr marL="1692275" indent="-242888" defTabSz="966788">
              <a:spcBef>
                <a:spcPct val="30000"/>
              </a:spcBef>
              <a:defRPr sz="1200">
                <a:solidFill>
                  <a:schemeClr val="tx1"/>
                </a:solidFill>
                <a:latin typeface="Arial" panose="020B0604020202020204" pitchFamily="34" charset="0"/>
              </a:defRPr>
            </a:lvl4pPr>
            <a:lvl5pPr marL="2174875" indent="-241300" defTabSz="966788">
              <a:spcBef>
                <a:spcPct val="30000"/>
              </a:spcBef>
              <a:defRPr sz="1200">
                <a:solidFill>
                  <a:schemeClr val="tx1"/>
                </a:solidFill>
                <a:latin typeface="Arial" panose="020B0604020202020204" pitchFamily="34" charset="0"/>
              </a:defRPr>
            </a:lvl5pPr>
            <a:lvl6pPr marL="2632075" indent="-241300" defTabSz="966788" eaLnBrk="0" fontAlgn="base" hangingPunct="0">
              <a:spcBef>
                <a:spcPct val="30000"/>
              </a:spcBef>
              <a:spcAft>
                <a:spcPct val="0"/>
              </a:spcAft>
              <a:defRPr sz="1200">
                <a:solidFill>
                  <a:schemeClr val="tx1"/>
                </a:solidFill>
                <a:latin typeface="Arial" panose="020B0604020202020204" pitchFamily="34" charset="0"/>
              </a:defRPr>
            </a:lvl6pPr>
            <a:lvl7pPr marL="3089275" indent="-241300" defTabSz="966788" eaLnBrk="0" fontAlgn="base" hangingPunct="0">
              <a:spcBef>
                <a:spcPct val="30000"/>
              </a:spcBef>
              <a:spcAft>
                <a:spcPct val="0"/>
              </a:spcAft>
              <a:defRPr sz="1200">
                <a:solidFill>
                  <a:schemeClr val="tx1"/>
                </a:solidFill>
                <a:latin typeface="Arial" panose="020B0604020202020204" pitchFamily="34" charset="0"/>
              </a:defRPr>
            </a:lvl7pPr>
            <a:lvl8pPr marL="3546475" indent="-241300" defTabSz="966788" eaLnBrk="0" fontAlgn="base" hangingPunct="0">
              <a:spcBef>
                <a:spcPct val="30000"/>
              </a:spcBef>
              <a:spcAft>
                <a:spcPct val="0"/>
              </a:spcAft>
              <a:defRPr sz="1200">
                <a:solidFill>
                  <a:schemeClr val="tx1"/>
                </a:solidFill>
                <a:latin typeface="Arial" panose="020B0604020202020204" pitchFamily="34" charset="0"/>
              </a:defRPr>
            </a:lvl8pPr>
            <a:lvl9pPr marL="4003675" indent="-2413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0654DB8-5042-498E-BBAA-C6E7448CECA5}" type="slidenum">
              <a:rPr lang="en-US" altLang="en-US" sz="1300"/>
              <a:pPr>
                <a:spcBef>
                  <a:spcPct val="0"/>
                </a:spcBef>
              </a:pPr>
              <a:t>38</a:t>
            </a:fld>
            <a:endParaRPr lang="en-US" altLang="en-US" sz="1300"/>
          </a:p>
        </p:txBody>
      </p:sp>
    </p:spTree>
    <p:extLst>
      <p:ext uri="{BB962C8B-B14F-4D97-AF65-F5344CB8AC3E}">
        <p14:creationId xmlns:p14="http://schemas.microsoft.com/office/powerpoint/2010/main" val="3248762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p:spPr>
        <p:txBody>
          <a:bodyPr/>
          <a:lstStyle/>
          <a:p>
            <a:endParaRPr lang="en-US" altLang="en-US" smtClean="0">
              <a:latin typeface="Arial" panose="020B0604020202020204" pitchFamily="34" charset="0"/>
            </a:endParaRPr>
          </a:p>
        </p:txBody>
      </p:sp>
      <p:sp>
        <p:nvSpPr>
          <p:cNvPr id="49156" name="Slide Number Placeholder 3"/>
          <p:cNvSpPr>
            <a:spLocks noGrp="1"/>
          </p:cNvSpPr>
          <p:nvPr>
            <p:ph type="sldNum" sz="quarter" idx="5"/>
          </p:nvPr>
        </p:nvSpPr>
        <p:spPr>
          <a:noFill/>
        </p:spPr>
        <p:txBody>
          <a:bodyPr/>
          <a:lstStyle>
            <a:lvl1pPr defTabSz="966788">
              <a:spcBef>
                <a:spcPct val="30000"/>
              </a:spcBef>
              <a:defRPr sz="1200">
                <a:solidFill>
                  <a:schemeClr val="tx1"/>
                </a:solidFill>
                <a:latin typeface="Arial" panose="020B0604020202020204" pitchFamily="34" charset="0"/>
              </a:defRPr>
            </a:lvl1pPr>
            <a:lvl2pPr marL="785813" indent="-303213" defTabSz="966788">
              <a:spcBef>
                <a:spcPct val="30000"/>
              </a:spcBef>
              <a:defRPr sz="1200">
                <a:solidFill>
                  <a:schemeClr val="tx1"/>
                </a:solidFill>
                <a:latin typeface="Arial" panose="020B0604020202020204" pitchFamily="34" charset="0"/>
              </a:defRPr>
            </a:lvl2pPr>
            <a:lvl3pPr marL="1208088" indent="-241300" defTabSz="966788">
              <a:spcBef>
                <a:spcPct val="30000"/>
              </a:spcBef>
              <a:defRPr sz="1200">
                <a:solidFill>
                  <a:schemeClr val="tx1"/>
                </a:solidFill>
                <a:latin typeface="Arial" panose="020B0604020202020204" pitchFamily="34" charset="0"/>
              </a:defRPr>
            </a:lvl3pPr>
            <a:lvl4pPr marL="1692275" indent="-242888" defTabSz="966788">
              <a:spcBef>
                <a:spcPct val="30000"/>
              </a:spcBef>
              <a:defRPr sz="1200">
                <a:solidFill>
                  <a:schemeClr val="tx1"/>
                </a:solidFill>
                <a:latin typeface="Arial" panose="020B0604020202020204" pitchFamily="34" charset="0"/>
              </a:defRPr>
            </a:lvl4pPr>
            <a:lvl5pPr marL="2174875" indent="-241300" defTabSz="966788">
              <a:spcBef>
                <a:spcPct val="30000"/>
              </a:spcBef>
              <a:defRPr sz="1200">
                <a:solidFill>
                  <a:schemeClr val="tx1"/>
                </a:solidFill>
                <a:latin typeface="Arial" panose="020B0604020202020204" pitchFamily="34" charset="0"/>
              </a:defRPr>
            </a:lvl5pPr>
            <a:lvl6pPr marL="2632075" indent="-241300" defTabSz="966788" eaLnBrk="0" fontAlgn="base" hangingPunct="0">
              <a:spcBef>
                <a:spcPct val="30000"/>
              </a:spcBef>
              <a:spcAft>
                <a:spcPct val="0"/>
              </a:spcAft>
              <a:defRPr sz="1200">
                <a:solidFill>
                  <a:schemeClr val="tx1"/>
                </a:solidFill>
                <a:latin typeface="Arial" panose="020B0604020202020204" pitchFamily="34" charset="0"/>
              </a:defRPr>
            </a:lvl6pPr>
            <a:lvl7pPr marL="3089275" indent="-241300" defTabSz="966788" eaLnBrk="0" fontAlgn="base" hangingPunct="0">
              <a:spcBef>
                <a:spcPct val="30000"/>
              </a:spcBef>
              <a:spcAft>
                <a:spcPct val="0"/>
              </a:spcAft>
              <a:defRPr sz="1200">
                <a:solidFill>
                  <a:schemeClr val="tx1"/>
                </a:solidFill>
                <a:latin typeface="Arial" panose="020B0604020202020204" pitchFamily="34" charset="0"/>
              </a:defRPr>
            </a:lvl7pPr>
            <a:lvl8pPr marL="3546475" indent="-241300" defTabSz="966788" eaLnBrk="0" fontAlgn="base" hangingPunct="0">
              <a:spcBef>
                <a:spcPct val="30000"/>
              </a:spcBef>
              <a:spcAft>
                <a:spcPct val="0"/>
              </a:spcAft>
              <a:defRPr sz="1200">
                <a:solidFill>
                  <a:schemeClr val="tx1"/>
                </a:solidFill>
                <a:latin typeface="Arial" panose="020B0604020202020204" pitchFamily="34" charset="0"/>
              </a:defRPr>
            </a:lvl8pPr>
            <a:lvl9pPr marL="4003675" indent="-2413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AC5C562-4F5F-43B6-92B9-04094CF40246}" type="slidenum">
              <a:rPr lang="en-US" altLang="en-US" sz="1300"/>
              <a:pPr>
                <a:spcBef>
                  <a:spcPct val="0"/>
                </a:spcBef>
              </a:pPr>
              <a:t>39</a:t>
            </a:fld>
            <a:endParaRPr lang="en-US" altLang="en-US" sz="1300"/>
          </a:p>
        </p:txBody>
      </p:sp>
    </p:spTree>
    <p:extLst>
      <p:ext uri="{BB962C8B-B14F-4D97-AF65-F5344CB8AC3E}">
        <p14:creationId xmlns:p14="http://schemas.microsoft.com/office/powerpoint/2010/main" val="273041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p:spPr>
        <p:txBody>
          <a:bodyPr/>
          <a:lstStyle/>
          <a:p>
            <a:endParaRPr lang="en-US" altLang="en-US" smtClean="0">
              <a:latin typeface="Arial" panose="020B0604020202020204" pitchFamily="34" charset="0"/>
            </a:endParaRPr>
          </a:p>
        </p:txBody>
      </p:sp>
      <p:sp>
        <p:nvSpPr>
          <p:cNvPr id="50180" name="Slide Number Placeholder 3"/>
          <p:cNvSpPr>
            <a:spLocks noGrp="1"/>
          </p:cNvSpPr>
          <p:nvPr>
            <p:ph type="sldNum" sz="quarter" idx="5"/>
          </p:nvPr>
        </p:nvSpPr>
        <p:spPr>
          <a:noFill/>
        </p:spPr>
        <p:txBody>
          <a:bodyPr/>
          <a:lstStyle>
            <a:lvl1pPr defTabSz="966788">
              <a:spcBef>
                <a:spcPct val="30000"/>
              </a:spcBef>
              <a:defRPr sz="1200">
                <a:solidFill>
                  <a:schemeClr val="tx1"/>
                </a:solidFill>
                <a:latin typeface="Arial" panose="020B0604020202020204" pitchFamily="34" charset="0"/>
              </a:defRPr>
            </a:lvl1pPr>
            <a:lvl2pPr marL="785813" indent="-303213" defTabSz="966788">
              <a:spcBef>
                <a:spcPct val="30000"/>
              </a:spcBef>
              <a:defRPr sz="1200">
                <a:solidFill>
                  <a:schemeClr val="tx1"/>
                </a:solidFill>
                <a:latin typeface="Arial" panose="020B0604020202020204" pitchFamily="34" charset="0"/>
              </a:defRPr>
            </a:lvl2pPr>
            <a:lvl3pPr marL="1208088" indent="-241300" defTabSz="966788">
              <a:spcBef>
                <a:spcPct val="30000"/>
              </a:spcBef>
              <a:defRPr sz="1200">
                <a:solidFill>
                  <a:schemeClr val="tx1"/>
                </a:solidFill>
                <a:latin typeface="Arial" panose="020B0604020202020204" pitchFamily="34" charset="0"/>
              </a:defRPr>
            </a:lvl3pPr>
            <a:lvl4pPr marL="1692275" indent="-242888" defTabSz="966788">
              <a:spcBef>
                <a:spcPct val="30000"/>
              </a:spcBef>
              <a:defRPr sz="1200">
                <a:solidFill>
                  <a:schemeClr val="tx1"/>
                </a:solidFill>
                <a:latin typeface="Arial" panose="020B0604020202020204" pitchFamily="34" charset="0"/>
              </a:defRPr>
            </a:lvl4pPr>
            <a:lvl5pPr marL="2174875" indent="-241300" defTabSz="966788">
              <a:spcBef>
                <a:spcPct val="30000"/>
              </a:spcBef>
              <a:defRPr sz="1200">
                <a:solidFill>
                  <a:schemeClr val="tx1"/>
                </a:solidFill>
                <a:latin typeface="Arial" panose="020B0604020202020204" pitchFamily="34" charset="0"/>
              </a:defRPr>
            </a:lvl5pPr>
            <a:lvl6pPr marL="2632075" indent="-241300" defTabSz="966788" eaLnBrk="0" fontAlgn="base" hangingPunct="0">
              <a:spcBef>
                <a:spcPct val="30000"/>
              </a:spcBef>
              <a:spcAft>
                <a:spcPct val="0"/>
              </a:spcAft>
              <a:defRPr sz="1200">
                <a:solidFill>
                  <a:schemeClr val="tx1"/>
                </a:solidFill>
                <a:latin typeface="Arial" panose="020B0604020202020204" pitchFamily="34" charset="0"/>
              </a:defRPr>
            </a:lvl6pPr>
            <a:lvl7pPr marL="3089275" indent="-241300" defTabSz="966788" eaLnBrk="0" fontAlgn="base" hangingPunct="0">
              <a:spcBef>
                <a:spcPct val="30000"/>
              </a:spcBef>
              <a:spcAft>
                <a:spcPct val="0"/>
              </a:spcAft>
              <a:defRPr sz="1200">
                <a:solidFill>
                  <a:schemeClr val="tx1"/>
                </a:solidFill>
                <a:latin typeface="Arial" panose="020B0604020202020204" pitchFamily="34" charset="0"/>
              </a:defRPr>
            </a:lvl7pPr>
            <a:lvl8pPr marL="3546475" indent="-241300" defTabSz="966788" eaLnBrk="0" fontAlgn="base" hangingPunct="0">
              <a:spcBef>
                <a:spcPct val="30000"/>
              </a:spcBef>
              <a:spcAft>
                <a:spcPct val="0"/>
              </a:spcAft>
              <a:defRPr sz="1200">
                <a:solidFill>
                  <a:schemeClr val="tx1"/>
                </a:solidFill>
                <a:latin typeface="Arial" panose="020B0604020202020204" pitchFamily="34" charset="0"/>
              </a:defRPr>
            </a:lvl8pPr>
            <a:lvl9pPr marL="4003675" indent="-2413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2849179-E8E8-4BBC-91CE-46F6B333BE58}" type="slidenum">
              <a:rPr lang="en-US" altLang="en-US" sz="1300"/>
              <a:pPr>
                <a:spcBef>
                  <a:spcPct val="0"/>
                </a:spcBef>
              </a:pPr>
              <a:t>41</a:t>
            </a:fld>
            <a:endParaRPr lang="en-US" altLang="en-US" sz="1300"/>
          </a:p>
        </p:txBody>
      </p:sp>
    </p:spTree>
    <p:extLst>
      <p:ext uri="{BB962C8B-B14F-4D97-AF65-F5344CB8AC3E}">
        <p14:creationId xmlns:p14="http://schemas.microsoft.com/office/powerpoint/2010/main" val="19535391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altLang="en-US" smtClean="0">
              <a:latin typeface="Arial" panose="020B0604020202020204" pitchFamily="34" charset="0"/>
            </a:endParaRPr>
          </a:p>
        </p:txBody>
      </p:sp>
      <p:sp>
        <p:nvSpPr>
          <p:cNvPr id="51204" name="Slide Number Placeholder 3"/>
          <p:cNvSpPr>
            <a:spLocks noGrp="1"/>
          </p:cNvSpPr>
          <p:nvPr>
            <p:ph type="sldNum" sz="quarter" idx="5"/>
          </p:nvPr>
        </p:nvSpPr>
        <p:spPr>
          <a:noFill/>
        </p:spPr>
        <p:txBody>
          <a:bodyPr/>
          <a:lstStyle>
            <a:lvl1pPr defTabSz="966788">
              <a:spcBef>
                <a:spcPct val="30000"/>
              </a:spcBef>
              <a:defRPr sz="1200">
                <a:solidFill>
                  <a:schemeClr val="tx1"/>
                </a:solidFill>
                <a:latin typeface="Arial" panose="020B0604020202020204" pitchFamily="34" charset="0"/>
              </a:defRPr>
            </a:lvl1pPr>
            <a:lvl2pPr marL="785813" indent="-303213" defTabSz="966788">
              <a:spcBef>
                <a:spcPct val="30000"/>
              </a:spcBef>
              <a:defRPr sz="1200">
                <a:solidFill>
                  <a:schemeClr val="tx1"/>
                </a:solidFill>
                <a:latin typeface="Arial" panose="020B0604020202020204" pitchFamily="34" charset="0"/>
              </a:defRPr>
            </a:lvl2pPr>
            <a:lvl3pPr marL="1208088" indent="-241300" defTabSz="966788">
              <a:spcBef>
                <a:spcPct val="30000"/>
              </a:spcBef>
              <a:defRPr sz="1200">
                <a:solidFill>
                  <a:schemeClr val="tx1"/>
                </a:solidFill>
                <a:latin typeface="Arial" panose="020B0604020202020204" pitchFamily="34" charset="0"/>
              </a:defRPr>
            </a:lvl3pPr>
            <a:lvl4pPr marL="1692275" indent="-242888" defTabSz="966788">
              <a:spcBef>
                <a:spcPct val="30000"/>
              </a:spcBef>
              <a:defRPr sz="1200">
                <a:solidFill>
                  <a:schemeClr val="tx1"/>
                </a:solidFill>
                <a:latin typeface="Arial" panose="020B0604020202020204" pitchFamily="34" charset="0"/>
              </a:defRPr>
            </a:lvl4pPr>
            <a:lvl5pPr marL="2174875" indent="-241300" defTabSz="966788">
              <a:spcBef>
                <a:spcPct val="30000"/>
              </a:spcBef>
              <a:defRPr sz="1200">
                <a:solidFill>
                  <a:schemeClr val="tx1"/>
                </a:solidFill>
                <a:latin typeface="Arial" panose="020B0604020202020204" pitchFamily="34" charset="0"/>
              </a:defRPr>
            </a:lvl5pPr>
            <a:lvl6pPr marL="2632075" indent="-241300" defTabSz="966788" eaLnBrk="0" fontAlgn="base" hangingPunct="0">
              <a:spcBef>
                <a:spcPct val="30000"/>
              </a:spcBef>
              <a:spcAft>
                <a:spcPct val="0"/>
              </a:spcAft>
              <a:defRPr sz="1200">
                <a:solidFill>
                  <a:schemeClr val="tx1"/>
                </a:solidFill>
                <a:latin typeface="Arial" panose="020B0604020202020204" pitchFamily="34" charset="0"/>
              </a:defRPr>
            </a:lvl6pPr>
            <a:lvl7pPr marL="3089275" indent="-241300" defTabSz="966788" eaLnBrk="0" fontAlgn="base" hangingPunct="0">
              <a:spcBef>
                <a:spcPct val="30000"/>
              </a:spcBef>
              <a:spcAft>
                <a:spcPct val="0"/>
              </a:spcAft>
              <a:defRPr sz="1200">
                <a:solidFill>
                  <a:schemeClr val="tx1"/>
                </a:solidFill>
                <a:latin typeface="Arial" panose="020B0604020202020204" pitchFamily="34" charset="0"/>
              </a:defRPr>
            </a:lvl7pPr>
            <a:lvl8pPr marL="3546475" indent="-241300" defTabSz="966788" eaLnBrk="0" fontAlgn="base" hangingPunct="0">
              <a:spcBef>
                <a:spcPct val="30000"/>
              </a:spcBef>
              <a:spcAft>
                <a:spcPct val="0"/>
              </a:spcAft>
              <a:defRPr sz="1200">
                <a:solidFill>
                  <a:schemeClr val="tx1"/>
                </a:solidFill>
                <a:latin typeface="Arial" panose="020B0604020202020204" pitchFamily="34" charset="0"/>
              </a:defRPr>
            </a:lvl8pPr>
            <a:lvl9pPr marL="4003675" indent="-2413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D48273E-8CF3-437B-BF9D-F9108155776B}" type="slidenum">
              <a:rPr lang="en-US" altLang="en-US" sz="1300"/>
              <a:pPr>
                <a:spcBef>
                  <a:spcPct val="0"/>
                </a:spcBef>
              </a:pPr>
              <a:t>42</a:t>
            </a:fld>
            <a:endParaRPr lang="en-US" altLang="en-US" sz="1300"/>
          </a:p>
        </p:txBody>
      </p:sp>
    </p:spTree>
    <p:extLst>
      <p:ext uri="{BB962C8B-B14F-4D97-AF65-F5344CB8AC3E}">
        <p14:creationId xmlns:p14="http://schemas.microsoft.com/office/powerpoint/2010/main" val="3166983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p:spPr>
        <p:txBody>
          <a:bodyPr/>
          <a:lstStyle/>
          <a:p>
            <a:r>
              <a:rPr lang="en-US" altLang="en-US" smtClean="0">
                <a:latin typeface="Arial" panose="020B0604020202020204" pitchFamily="34" charset="0"/>
              </a:rPr>
              <a:t>The invasions by Vikings, Magyars, and Muslims caused widespread disorder and suffering. Most western Europeans lived in constant danger. Kings could not effectively defend their lands from invasion. As a result, people no longer looked to a central ruler for security. Instead, many turned to local rulers who had their own armies. Any leader who could fight the invaders gained followers and political strength.</a:t>
            </a:r>
          </a:p>
        </p:txBody>
      </p:sp>
      <p:sp>
        <p:nvSpPr>
          <p:cNvPr id="52228" name="Slide Number Placeholder 3"/>
          <p:cNvSpPr>
            <a:spLocks noGrp="1"/>
          </p:cNvSpPr>
          <p:nvPr>
            <p:ph type="sldNum" sz="quarter" idx="5"/>
          </p:nvPr>
        </p:nvSpPr>
        <p:spPr>
          <a:noFill/>
        </p:spPr>
        <p:txBody>
          <a:bodyPr/>
          <a:lstStyle>
            <a:lvl1pPr defTabSz="966788">
              <a:spcBef>
                <a:spcPct val="30000"/>
              </a:spcBef>
              <a:defRPr sz="1200">
                <a:solidFill>
                  <a:schemeClr val="tx1"/>
                </a:solidFill>
                <a:latin typeface="Arial" panose="020B0604020202020204" pitchFamily="34" charset="0"/>
              </a:defRPr>
            </a:lvl1pPr>
            <a:lvl2pPr marL="785813" indent="-303213" defTabSz="966788">
              <a:spcBef>
                <a:spcPct val="30000"/>
              </a:spcBef>
              <a:defRPr sz="1200">
                <a:solidFill>
                  <a:schemeClr val="tx1"/>
                </a:solidFill>
                <a:latin typeface="Arial" panose="020B0604020202020204" pitchFamily="34" charset="0"/>
              </a:defRPr>
            </a:lvl2pPr>
            <a:lvl3pPr marL="1208088" indent="-241300" defTabSz="966788">
              <a:spcBef>
                <a:spcPct val="30000"/>
              </a:spcBef>
              <a:defRPr sz="1200">
                <a:solidFill>
                  <a:schemeClr val="tx1"/>
                </a:solidFill>
                <a:latin typeface="Arial" panose="020B0604020202020204" pitchFamily="34" charset="0"/>
              </a:defRPr>
            </a:lvl3pPr>
            <a:lvl4pPr marL="1692275" indent="-242888" defTabSz="966788">
              <a:spcBef>
                <a:spcPct val="30000"/>
              </a:spcBef>
              <a:defRPr sz="1200">
                <a:solidFill>
                  <a:schemeClr val="tx1"/>
                </a:solidFill>
                <a:latin typeface="Arial" panose="020B0604020202020204" pitchFamily="34" charset="0"/>
              </a:defRPr>
            </a:lvl4pPr>
            <a:lvl5pPr marL="2174875" indent="-241300" defTabSz="966788">
              <a:spcBef>
                <a:spcPct val="30000"/>
              </a:spcBef>
              <a:defRPr sz="1200">
                <a:solidFill>
                  <a:schemeClr val="tx1"/>
                </a:solidFill>
                <a:latin typeface="Arial" panose="020B0604020202020204" pitchFamily="34" charset="0"/>
              </a:defRPr>
            </a:lvl5pPr>
            <a:lvl6pPr marL="2632075" indent="-241300" defTabSz="966788" eaLnBrk="0" fontAlgn="base" hangingPunct="0">
              <a:spcBef>
                <a:spcPct val="30000"/>
              </a:spcBef>
              <a:spcAft>
                <a:spcPct val="0"/>
              </a:spcAft>
              <a:defRPr sz="1200">
                <a:solidFill>
                  <a:schemeClr val="tx1"/>
                </a:solidFill>
                <a:latin typeface="Arial" panose="020B0604020202020204" pitchFamily="34" charset="0"/>
              </a:defRPr>
            </a:lvl6pPr>
            <a:lvl7pPr marL="3089275" indent="-241300" defTabSz="966788" eaLnBrk="0" fontAlgn="base" hangingPunct="0">
              <a:spcBef>
                <a:spcPct val="30000"/>
              </a:spcBef>
              <a:spcAft>
                <a:spcPct val="0"/>
              </a:spcAft>
              <a:defRPr sz="1200">
                <a:solidFill>
                  <a:schemeClr val="tx1"/>
                </a:solidFill>
                <a:latin typeface="Arial" panose="020B0604020202020204" pitchFamily="34" charset="0"/>
              </a:defRPr>
            </a:lvl7pPr>
            <a:lvl8pPr marL="3546475" indent="-241300" defTabSz="966788" eaLnBrk="0" fontAlgn="base" hangingPunct="0">
              <a:spcBef>
                <a:spcPct val="30000"/>
              </a:spcBef>
              <a:spcAft>
                <a:spcPct val="0"/>
              </a:spcAft>
              <a:defRPr sz="1200">
                <a:solidFill>
                  <a:schemeClr val="tx1"/>
                </a:solidFill>
                <a:latin typeface="Arial" panose="020B0604020202020204" pitchFamily="34" charset="0"/>
              </a:defRPr>
            </a:lvl8pPr>
            <a:lvl9pPr marL="4003675" indent="-2413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1A8EBCA-BF9F-40F0-B1DE-8A5F7C9FBA29}" type="slidenum">
              <a:rPr lang="en-US" altLang="en-US" sz="1300"/>
              <a:pPr>
                <a:spcBef>
                  <a:spcPct val="0"/>
                </a:spcBef>
              </a:pPr>
              <a:t>45</a:t>
            </a:fld>
            <a:endParaRPr lang="en-US" altLang="en-US" sz="1300"/>
          </a:p>
        </p:txBody>
      </p:sp>
    </p:spTree>
    <p:extLst>
      <p:ext uri="{BB962C8B-B14F-4D97-AF65-F5344CB8AC3E}">
        <p14:creationId xmlns:p14="http://schemas.microsoft.com/office/powerpoint/2010/main" val="1239632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p:spPr>
        <p:txBody>
          <a:bodyPr/>
          <a:lstStyle/>
          <a:p>
            <a:endParaRPr lang="en-US" altLang="en-US" smtClean="0">
              <a:latin typeface="Arial" panose="020B0604020202020204" pitchFamily="34" charset="0"/>
            </a:endParaRPr>
          </a:p>
        </p:txBody>
      </p:sp>
      <p:sp>
        <p:nvSpPr>
          <p:cNvPr id="53252" name="Slide Number Placeholder 3"/>
          <p:cNvSpPr>
            <a:spLocks noGrp="1"/>
          </p:cNvSpPr>
          <p:nvPr>
            <p:ph type="sldNum" sz="quarter" idx="5"/>
          </p:nvPr>
        </p:nvSpPr>
        <p:spPr>
          <a:noFill/>
        </p:spPr>
        <p:txBody>
          <a:bodyPr/>
          <a:lstStyle>
            <a:lvl1pPr defTabSz="966788">
              <a:spcBef>
                <a:spcPct val="30000"/>
              </a:spcBef>
              <a:defRPr sz="1200">
                <a:solidFill>
                  <a:schemeClr val="tx1"/>
                </a:solidFill>
                <a:latin typeface="Arial" panose="020B0604020202020204" pitchFamily="34" charset="0"/>
              </a:defRPr>
            </a:lvl1pPr>
            <a:lvl2pPr marL="785813" indent="-303213" defTabSz="966788">
              <a:spcBef>
                <a:spcPct val="30000"/>
              </a:spcBef>
              <a:defRPr sz="1200">
                <a:solidFill>
                  <a:schemeClr val="tx1"/>
                </a:solidFill>
                <a:latin typeface="Arial" panose="020B0604020202020204" pitchFamily="34" charset="0"/>
              </a:defRPr>
            </a:lvl2pPr>
            <a:lvl3pPr marL="1208088" indent="-241300" defTabSz="966788">
              <a:spcBef>
                <a:spcPct val="30000"/>
              </a:spcBef>
              <a:defRPr sz="1200">
                <a:solidFill>
                  <a:schemeClr val="tx1"/>
                </a:solidFill>
                <a:latin typeface="Arial" panose="020B0604020202020204" pitchFamily="34" charset="0"/>
              </a:defRPr>
            </a:lvl3pPr>
            <a:lvl4pPr marL="1692275" indent="-242888" defTabSz="966788">
              <a:spcBef>
                <a:spcPct val="30000"/>
              </a:spcBef>
              <a:defRPr sz="1200">
                <a:solidFill>
                  <a:schemeClr val="tx1"/>
                </a:solidFill>
                <a:latin typeface="Arial" panose="020B0604020202020204" pitchFamily="34" charset="0"/>
              </a:defRPr>
            </a:lvl4pPr>
            <a:lvl5pPr marL="2174875" indent="-241300" defTabSz="966788">
              <a:spcBef>
                <a:spcPct val="30000"/>
              </a:spcBef>
              <a:defRPr sz="1200">
                <a:solidFill>
                  <a:schemeClr val="tx1"/>
                </a:solidFill>
                <a:latin typeface="Arial" panose="020B0604020202020204" pitchFamily="34" charset="0"/>
              </a:defRPr>
            </a:lvl5pPr>
            <a:lvl6pPr marL="2632075" indent="-241300" defTabSz="966788" eaLnBrk="0" fontAlgn="base" hangingPunct="0">
              <a:spcBef>
                <a:spcPct val="30000"/>
              </a:spcBef>
              <a:spcAft>
                <a:spcPct val="0"/>
              </a:spcAft>
              <a:defRPr sz="1200">
                <a:solidFill>
                  <a:schemeClr val="tx1"/>
                </a:solidFill>
                <a:latin typeface="Arial" panose="020B0604020202020204" pitchFamily="34" charset="0"/>
              </a:defRPr>
            </a:lvl6pPr>
            <a:lvl7pPr marL="3089275" indent="-241300" defTabSz="966788" eaLnBrk="0" fontAlgn="base" hangingPunct="0">
              <a:spcBef>
                <a:spcPct val="30000"/>
              </a:spcBef>
              <a:spcAft>
                <a:spcPct val="0"/>
              </a:spcAft>
              <a:defRPr sz="1200">
                <a:solidFill>
                  <a:schemeClr val="tx1"/>
                </a:solidFill>
                <a:latin typeface="Arial" panose="020B0604020202020204" pitchFamily="34" charset="0"/>
              </a:defRPr>
            </a:lvl7pPr>
            <a:lvl8pPr marL="3546475" indent="-241300" defTabSz="966788" eaLnBrk="0" fontAlgn="base" hangingPunct="0">
              <a:spcBef>
                <a:spcPct val="30000"/>
              </a:spcBef>
              <a:spcAft>
                <a:spcPct val="0"/>
              </a:spcAft>
              <a:defRPr sz="1200">
                <a:solidFill>
                  <a:schemeClr val="tx1"/>
                </a:solidFill>
                <a:latin typeface="Arial" panose="020B0604020202020204" pitchFamily="34" charset="0"/>
              </a:defRPr>
            </a:lvl8pPr>
            <a:lvl9pPr marL="4003675" indent="-2413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7C35372-A679-4F44-B69A-CF4780041E5F}" type="slidenum">
              <a:rPr lang="en-US" altLang="en-US" sz="1300"/>
              <a:pPr>
                <a:spcBef>
                  <a:spcPct val="0"/>
                </a:spcBef>
              </a:pPr>
              <a:t>48</a:t>
            </a:fld>
            <a:endParaRPr lang="en-US" altLang="en-US" sz="1300"/>
          </a:p>
        </p:txBody>
      </p:sp>
    </p:spTree>
    <p:extLst>
      <p:ext uri="{BB962C8B-B14F-4D97-AF65-F5344CB8AC3E}">
        <p14:creationId xmlns:p14="http://schemas.microsoft.com/office/powerpoint/2010/main" val="25845854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endParaRPr lang="en-US" altLang="en-US" smtClean="0">
              <a:latin typeface="Arial" panose="020B0604020202020204" pitchFamily="34" charset="0"/>
            </a:endParaRPr>
          </a:p>
        </p:txBody>
      </p:sp>
      <p:sp>
        <p:nvSpPr>
          <p:cNvPr id="54276" name="Slide Number Placeholder 3"/>
          <p:cNvSpPr>
            <a:spLocks noGrp="1"/>
          </p:cNvSpPr>
          <p:nvPr>
            <p:ph type="sldNum" sz="quarter" idx="5"/>
          </p:nvPr>
        </p:nvSpPr>
        <p:spPr>
          <a:noFill/>
        </p:spPr>
        <p:txBody>
          <a:bodyPr/>
          <a:lstStyle>
            <a:lvl1pPr defTabSz="966788">
              <a:spcBef>
                <a:spcPct val="30000"/>
              </a:spcBef>
              <a:defRPr sz="1200">
                <a:solidFill>
                  <a:schemeClr val="tx1"/>
                </a:solidFill>
                <a:latin typeface="Arial" panose="020B0604020202020204" pitchFamily="34" charset="0"/>
              </a:defRPr>
            </a:lvl1pPr>
            <a:lvl2pPr marL="785813" indent="-303213" defTabSz="966788">
              <a:spcBef>
                <a:spcPct val="30000"/>
              </a:spcBef>
              <a:defRPr sz="1200">
                <a:solidFill>
                  <a:schemeClr val="tx1"/>
                </a:solidFill>
                <a:latin typeface="Arial" panose="020B0604020202020204" pitchFamily="34" charset="0"/>
              </a:defRPr>
            </a:lvl2pPr>
            <a:lvl3pPr marL="1208088" indent="-241300" defTabSz="966788">
              <a:spcBef>
                <a:spcPct val="30000"/>
              </a:spcBef>
              <a:defRPr sz="1200">
                <a:solidFill>
                  <a:schemeClr val="tx1"/>
                </a:solidFill>
                <a:latin typeface="Arial" panose="020B0604020202020204" pitchFamily="34" charset="0"/>
              </a:defRPr>
            </a:lvl3pPr>
            <a:lvl4pPr marL="1692275" indent="-242888" defTabSz="966788">
              <a:spcBef>
                <a:spcPct val="30000"/>
              </a:spcBef>
              <a:defRPr sz="1200">
                <a:solidFill>
                  <a:schemeClr val="tx1"/>
                </a:solidFill>
                <a:latin typeface="Arial" panose="020B0604020202020204" pitchFamily="34" charset="0"/>
              </a:defRPr>
            </a:lvl4pPr>
            <a:lvl5pPr marL="2174875" indent="-241300" defTabSz="966788">
              <a:spcBef>
                <a:spcPct val="30000"/>
              </a:spcBef>
              <a:defRPr sz="1200">
                <a:solidFill>
                  <a:schemeClr val="tx1"/>
                </a:solidFill>
                <a:latin typeface="Arial" panose="020B0604020202020204" pitchFamily="34" charset="0"/>
              </a:defRPr>
            </a:lvl5pPr>
            <a:lvl6pPr marL="2632075" indent="-241300" defTabSz="966788" eaLnBrk="0" fontAlgn="base" hangingPunct="0">
              <a:spcBef>
                <a:spcPct val="30000"/>
              </a:spcBef>
              <a:spcAft>
                <a:spcPct val="0"/>
              </a:spcAft>
              <a:defRPr sz="1200">
                <a:solidFill>
                  <a:schemeClr val="tx1"/>
                </a:solidFill>
                <a:latin typeface="Arial" panose="020B0604020202020204" pitchFamily="34" charset="0"/>
              </a:defRPr>
            </a:lvl6pPr>
            <a:lvl7pPr marL="3089275" indent="-241300" defTabSz="966788" eaLnBrk="0" fontAlgn="base" hangingPunct="0">
              <a:spcBef>
                <a:spcPct val="30000"/>
              </a:spcBef>
              <a:spcAft>
                <a:spcPct val="0"/>
              </a:spcAft>
              <a:defRPr sz="1200">
                <a:solidFill>
                  <a:schemeClr val="tx1"/>
                </a:solidFill>
                <a:latin typeface="Arial" panose="020B0604020202020204" pitchFamily="34" charset="0"/>
              </a:defRPr>
            </a:lvl7pPr>
            <a:lvl8pPr marL="3546475" indent="-241300" defTabSz="966788" eaLnBrk="0" fontAlgn="base" hangingPunct="0">
              <a:spcBef>
                <a:spcPct val="30000"/>
              </a:spcBef>
              <a:spcAft>
                <a:spcPct val="0"/>
              </a:spcAft>
              <a:defRPr sz="1200">
                <a:solidFill>
                  <a:schemeClr val="tx1"/>
                </a:solidFill>
                <a:latin typeface="Arial" panose="020B0604020202020204" pitchFamily="34" charset="0"/>
              </a:defRPr>
            </a:lvl8pPr>
            <a:lvl9pPr marL="4003675" indent="-2413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F89744C-071B-4E79-ACC1-46FCABC03B0B}" type="slidenum">
              <a:rPr lang="en-US" altLang="en-US" sz="1300"/>
              <a:pPr>
                <a:spcBef>
                  <a:spcPct val="0"/>
                </a:spcBef>
              </a:pPr>
              <a:t>49</a:t>
            </a:fld>
            <a:endParaRPr lang="en-US" altLang="en-US" sz="1300"/>
          </a:p>
        </p:txBody>
      </p:sp>
    </p:spTree>
    <p:extLst>
      <p:ext uri="{BB962C8B-B14F-4D97-AF65-F5344CB8AC3E}">
        <p14:creationId xmlns:p14="http://schemas.microsoft.com/office/powerpoint/2010/main" val="25446169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p:spPr>
        <p:txBody>
          <a:bodyPr/>
          <a:lstStyle/>
          <a:p>
            <a:endParaRPr lang="en-US" altLang="en-US" smtClean="0">
              <a:latin typeface="Arial" panose="020B0604020202020204" pitchFamily="34" charset="0"/>
            </a:endParaRPr>
          </a:p>
        </p:txBody>
      </p:sp>
      <p:sp>
        <p:nvSpPr>
          <p:cNvPr id="55300" name="Slide Number Placeholder 3"/>
          <p:cNvSpPr>
            <a:spLocks noGrp="1"/>
          </p:cNvSpPr>
          <p:nvPr>
            <p:ph type="sldNum" sz="quarter" idx="5"/>
          </p:nvPr>
        </p:nvSpPr>
        <p:spPr>
          <a:noFill/>
        </p:spPr>
        <p:txBody>
          <a:bodyPr/>
          <a:lstStyle>
            <a:lvl1pPr defTabSz="966788">
              <a:spcBef>
                <a:spcPct val="30000"/>
              </a:spcBef>
              <a:defRPr sz="1200">
                <a:solidFill>
                  <a:schemeClr val="tx1"/>
                </a:solidFill>
                <a:latin typeface="Arial" panose="020B0604020202020204" pitchFamily="34" charset="0"/>
              </a:defRPr>
            </a:lvl1pPr>
            <a:lvl2pPr marL="785813" indent="-303213" defTabSz="966788">
              <a:spcBef>
                <a:spcPct val="30000"/>
              </a:spcBef>
              <a:defRPr sz="1200">
                <a:solidFill>
                  <a:schemeClr val="tx1"/>
                </a:solidFill>
                <a:latin typeface="Arial" panose="020B0604020202020204" pitchFamily="34" charset="0"/>
              </a:defRPr>
            </a:lvl2pPr>
            <a:lvl3pPr marL="1208088" indent="-241300" defTabSz="966788">
              <a:spcBef>
                <a:spcPct val="30000"/>
              </a:spcBef>
              <a:defRPr sz="1200">
                <a:solidFill>
                  <a:schemeClr val="tx1"/>
                </a:solidFill>
                <a:latin typeface="Arial" panose="020B0604020202020204" pitchFamily="34" charset="0"/>
              </a:defRPr>
            </a:lvl3pPr>
            <a:lvl4pPr marL="1692275" indent="-242888" defTabSz="966788">
              <a:spcBef>
                <a:spcPct val="30000"/>
              </a:spcBef>
              <a:defRPr sz="1200">
                <a:solidFill>
                  <a:schemeClr val="tx1"/>
                </a:solidFill>
                <a:latin typeface="Arial" panose="020B0604020202020204" pitchFamily="34" charset="0"/>
              </a:defRPr>
            </a:lvl4pPr>
            <a:lvl5pPr marL="2174875" indent="-241300" defTabSz="966788">
              <a:spcBef>
                <a:spcPct val="30000"/>
              </a:spcBef>
              <a:defRPr sz="1200">
                <a:solidFill>
                  <a:schemeClr val="tx1"/>
                </a:solidFill>
                <a:latin typeface="Arial" panose="020B0604020202020204" pitchFamily="34" charset="0"/>
              </a:defRPr>
            </a:lvl5pPr>
            <a:lvl6pPr marL="2632075" indent="-241300" defTabSz="966788" eaLnBrk="0" fontAlgn="base" hangingPunct="0">
              <a:spcBef>
                <a:spcPct val="30000"/>
              </a:spcBef>
              <a:spcAft>
                <a:spcPct val="0"/>
              </a:spcAft>
              <a:defRPr sz="1200">
                <a:solidFill>
                  <a:schemeClr val="tx1"/>
                </a:solidFill>
                <a:latin typeface="Arial" panose="020B0604020202020204" pitchFamily="34" charset="0"/>
              </a:defRPr>
            </a:lvl6pPr>
            <a:lvl7pPr marL="3089275" indent="-241300" defTabSz="966788" eaLnBrk="0" fontAlgn="base" hangingPunct="0">
              <a:spcBef>
                <a:spcPct val="30000"/>
              </a:spcBef>
              <a:spcAft>
                <a:spcPct val="0"/>
              </a:spcAft>
              <a:defRPr sz="1200">
                <a:solidFill>
                  <a:schemeClr val="tx1"/>
                </a:solidFill>
                <a:latin typeface="Arial" panose="020B0604020202020204" pitchFamily="34" charset="0"/>
              </a:defRPr>
            </a:lvl7pPr>
            <a:lvl8pPr marL="3546475" indent="-241300" defTabSz="966788" eaLnBrk="0" fontAlgn="base" hangingPunct="0">
              <a:spcBef>
                <a:spcPct val="30000"/>
              </a:spcBef>
              <a:spcAft>
                <a:spcPct val="0"/>
              </a:spcAft>
              <a:defRPr sz="1200">
                <a:solidFill>
                  <a:schemeClr val="tx1"/>
                </a:solidFill>
                <a:latin typeface="Arial" panose="020B0604020202020204" pitchFamily="34" charset="0"/>
              </a:defRPr>
            </a:lvl8pPr>
            <a:lvl9pPr marL="4003675" indent="-2413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F83EEC2-04D9-44CC-8222-2358D977CDC3}" type="slidenum">
              <a:rPr lang="en-US" altLang="en-US" sz="1300"/>
              <a:pPr>
                <a:spcBef>
                  <a:spcPct val="0"/>
                </a:spcBef>
              </a:pPr>
              <a:t>50</a:t>
            </a:fld>
            <a:endParaRPr lang="en-US" altLang="en-US" sz="1300"/>
          </a:p>
        </p:txBody>
      </p:sp>
    </p:spTree>
    <p:extLst>
      <p:ext uri="{BB962C8B-B14F-4D97-AF65-F5344CB8AC3E}">
        <p14:creationId xmlns:p14="http://schemas.microsoft.com/office/powerpoint/2010/main" val="23908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E01D611-976D-466B-A257-2446FC0EEECB}" type="slidenum">
              <a:rPr lang="en-US" altLang="en-US"/>
              <a:pPr>
                <a:spcBef>
                  <a:spcPct val="0"/>
                </a:spcBef>
              </a:pPr>
              <a:t>3</a:t>
            </a:fld>
            <a:endParaRPr lang="en-US" altLang="en-US"/>
          </a:p>
        </p:txBody>
      </p:sp>
    </p:spTree>
    <p:extLst>
      <p:ext uri="{BB962C8B-B14F-4D97-AF65-F5344CB8AC3E}">
        <p14:creationId xmlns:p14="http://schemas.microsoft.com/office/powerpoint/2010/main" val="39579607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xfrm>
            <a:off x="406400" y="696913"/>
            <a:ext cx="6197600" cy="3486150"/>
          </a:xfrm>
          <a:ln/>
        </p:spPr>
      </p:sp>
      <p:sp>
        <p:nvSpPr>
          <p:cNvPr id="55299" name="Notes Placeholder 2"/>
          <p:cNvSpPr>
            <a:spLocks noGrp="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endParaRPr lang="en-US" altLang="en-US" smtClean="0">
              <a:latin typeface="Arial" panose="020B0604020202020204" pitchFamily="34" charset="0"/>
            </a:endParaRPr>
          </a:p>
        </p:txBody>
      </p:sp>
      <p:sp>
        <p:nvSpPr>
          <p:cNvPr id="55300"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9E8FDB42-FF26-4572-9762-28591431F374}" type="slidenum">
              <a:rPr lang="en-US" altLang="en-US"/>
              <a:pPr algn="r" eaLnBrk="1" hangingPunct="1">
                <a:spcBef>
                  <a:spcPct val="0"/>
                </a:spcBef>
              </a:pPr>
              <a:t>56</a:t>
            </a:fld>
            <a:endParaRPr lang="en-US" altLang="en-US"/>
          </a:p>
        </p:txBody>
      </p:sp>
    </p:spTree>
    <p:extLst>
      <p:ext uri="{BB962C8B-B14F-4D97-AF65-F5344CB8AC3E}">
        <p14:creationId xmlns:p14="http://schemas.microsoft.com/office/powerpoint/2010/main" val="73675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C47D3BC-F4AE-4D15-98E5-1E907E79FC9C}" type="slidenum">
              <a:rPr lang="en-US" altLang="en-US"/>
              <a:pPr>
                <a:spcBef>
                  <a:spcPct val="0"/>
                </a:spcBef>
              </a:pPr>
              <a:t>9</a:t>
            </a:fld>
            <a:endParaRPr lang="en-US" altLang="en-US"/>
          </a:p>
        </p:txBody>
      </p:sp>
    </p:spTree>
    <p:extLst>
      <p:ext uri="{BB962C8B-B14F-4D97-AF65-F5344CB8AC3E}">
        <p14:creationId xmlns:p14="http://schemas.microsoft.com/office/powerpoint/2010/main" val="173729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16904A1-3D46-49AA-A9F2-EB3F7D6997D4}" type="slidenum">
              <a:rPr lang="en-US" altLang="en-US"/>
              <a:pPr>
                <a:spcBef>
                  <a:spcPct val="0"/>
                </a:spcBef>
              </a:pPr>
              <a:t>10</a:t>
            </a:fld>
            <a:endParaRPr lang="en-US" altLang="en-US"/>
          </a:p>
        </p:txBody>
      </p:sp>
    </p:spTree>
    <p:extLst>
      <p:ext uri="{BB962C8B-B14F-4D97-AF65-F5344CB8AC3E}">
        <p14:creationId xmlns:p14="http://schemas.microsoft.com/office/powerpoint/2010/main" val="1376780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1944267-58F7-48E5-9686-3FA6851DAD60}" type="slidenum">
              <a:rPr lang="en-US" altLang="en-US"/>
              <a:pPr>
                <a:spcBef>
                  <a:spcPct val="0"/>
                </a:spcBef>
              </a:pPr>
              <a:t>11</a:t>
            </a:fld>
            <a:endParaRPr lang="en-US" altLang="en-US"/>
          </a:p>
        </p:txBody>
      </p:sp>
    </p:spTree>
    <p:extLst>
      <p:ext uri="{BB962C8B-B14F-4D97-AF65-F5344CB8AC3E}">
        <p14:creationId xmlns:p14="http://schemas.microsoft.com/office/powerpoint/2010/main" val="1942820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43A4BD0-E462-4242-B732-555068EB9C4C}" type="slidenum">
              <a:rPr lang="en-US" altLang="en-US"/>
              <a:pPr>
                <a:spcBef>
                  <a:spcPct val="0"/>
                </a:spcBef>
              </a:pPr>
              <a:t>17</a:t>
            </a:fld>
            <a:endParaRPr lang="en-US" altLang="en-US"/>
          </a:p>
        </p:txBody>
      </p:sp>
    </p:spTree>
    <p:extLst>
      <p:ext uri="{BB962C8B-B14F-4D97-AF65-F5344CB8AC3E}">
        <p14:creationId xmlns:p14="http://schemas.microsoft.com/office/powerpoint/2010/main" val="3992289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0C7CF4D-5432-4636-99C9-9087A03C802A}" type="slidenum">
              <a:rPr lang="en-US" altLang="en-US"/>
              <a:pPr>
                <a:spcBef>
                  <a:spcPct val="0"/>
                </a:spcBef>
              </a:pPr>
              <a:t>26</a:t>
            </a:fld>
            <a:endParaRPr lang="en-US" altLang="en-US"/>
          </a:p>
        </p:txBody>
      </p:sp>
    </p:spTree>
    <p:extLst>
      <p:ext uri="{BB962C8B-B14F-4D97-AF65-F5344CB8AC3E}">
        <p14:creationId xmlns:p14="http://schemas.microsoft.com/office/powerpoint/2010/main" val="1634277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C657AA5-F4E1-4395-9418-34BF1D5DED5B}" type="slidenum">
              <a:rPr lang="en-US" altLang="en-US"/>
              <a:pPr>
                <a:spcBef>
                  <a:spcPct val="0"/>
                </a:spcBef>
              </a:pPr>
              <a:t>28</a:t>
            </a:fld>
            <a:endParaRPr lang="en-US" altLang="en-US"/>
          </a:p>
        </p:txBody>
      </p:sp>
    </p:spTree>
    <p:extLst>
      <p:ext uri="{BB962C8B-B14F-4D97-AF65-F5344CB8AC3E}">
        <p14:creationId xmlns:p14="http://schemas.microsoft.com/office/powerpoint/2010/main" val="1633271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C995C6E-A409-4100-9C0C-D92D31A1BD0C}" type="slidenum">
              <a:rPr lang="en-US" altLang="en-US"/>
              <a:pPr>
                <a:spcBef>
                  <a:spcPct val="0"/>
                </a:spcBef>
              </a:pPr>
              <a:t>29</a:t>
            </a:fld>
            <a:endParaRPr lang="en-US" altLang="en-US"/>
          </a:p>
        </p:txBody>
      </p:sp>
    </p:spTree>
    <p:extLst>
      <p:ext uri="{BB962C8B-B14F-4D97-AF65-F5344CB8AC3E}">
        <p14:creationId xmlns:p14="http://schemas.microsoft.com/office/powerpoint/2010/main" val="884923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6FED37-CC7C-4E7F-BBC4-EAB9CEE04A72}" type="datetimeFigureOut">
              <a:rPr lang="en-US" smtClean="0"/>
              <a:t>11/2/17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25117-ED87-488A-B52F-73E2317AFDF9}" type="slidenum">
              <a:rPr lang="en-US" smtClean="0"/>
              <a:t>‹#›</a:t>
            </a:fld>
            <a:endParaRPr lang="en-US"/>
          </a:p>
        </p:txBody>
      </p:sp>
    </p:spTree>
    <p:extLst>
      <p:ext uri="{BB962C8B-B14F-4D97-AF65-F5344CB8AC3E}">
        <p14:creationId xmlns:p14="http://schemas.microsoft.com/office/powerpoint/2010/main" val="247855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6FED37-CC7C-4E7F-BBC4-EAB9CEE04A72}" type="datetimeFigureOut">
              <a:rPr lang="en-US" smtClean="0"/>
              <a:t>11/2/17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25117-ED87-488A-B52F-73E2317AFDF9}" type="slidenum">
              <a:rPr lang="en-US" smtClean="0"/>
              <a:t>‹#›</a:t>
            </a:fld>
            <a:endParaRPr lang="en-US"/>
          </a:p>
        </p:txBody>
      </p:sp>
    </p:spTree>
    <p:extLst>
      <p:ext uri="{BB962C8B-B14F-4D97-AF65-F5344CB8AC3E}">
        <p14:creationId xmlns:p14="http://schemas.microsoft.com/office/powerpoint/2010/main" val="231519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6FED37-CC7C-4E7F-BBC4-EAB9CEE04A72}" type="datetimeFigureOut">
              <a:rPr lang="en-US" smtClean="0"/>
              <a:t>11/2/17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25117-ED87-488A-B52F-73E2317AFDF9}" type="slidenum">
              <a:rPr lang="en-US" smtClean="0"/>
              <a:t>‹#›</a:t>
            </a:fld>
            <a:endParaRPr lang="en-US"/>
          </a:p>
        </p:txBody>
      </p:sp>
    </p:spTree>
    <p:extLst>
      <p:ext uri="{BB962C8B-B14F-4D97-AF65-F5344CB8AC3E}">
        <p14:creationId xmlns:p14="http://schemas.microsoft.com/office/powerpoint/2010/main" val="1033373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6FED37-CC7C-4E7F-BBC4-EAB9CEE04A72}" type="datetimeFigureOut">
              <a:rPr lang="en-US" smtClean="0"/>
              <a:t>11/2/17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25117-ED87-488A-B52F-73E2317AFDF9}" type="slidenum">
              <a:rPr lang="en-US" smtClean="0"/>
              <a:t>‹#›</a:t>
            </a:fld>
            <a:endParaRPr lang="en-US"/>
          </a:p>
        </p:txBody>
      </p:sp>
    </p:spTree>
    <p:extLst>
      <p:ext uri="{BB962C8B-B14F-4D97-AF65-F5344CB8AC3E}">
        <p14:creationId xmlns:p14="http://schemas.microsoft.com/office/powerpoint/2010/main" val="2449445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6FED37-CC7C-4E7F-BBC4-EAB9CEE04A72}" type="datetimeFigureOut">
              <a:rPr lang="en-US" smtClean="0"/>
              <a:t>11/2/17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25117-ED87-488A-B52F-73E2317AFDF9}" type="slidenum">
              <a:rPr lang="en-US" smtClean="0"/>
              <a:t>‹#›</a:t>
            </a:fld>
            <a:endParaRPr lang="en-US"/>
          </a:p>
        </p:txBody>
      </p:sp>
    </p:spTree>
    <p:extLst>
      <p:ext uri="{BB962C8B-B14F-4D97-AF65-F5344CB8AC3E}">
        <p14:creationId xmlns:p14="http://schemas.microsoft.com/office/powerpoint/2010/main" val="1259187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6FED37-CC7C-4E7F-BBC4-EAB9CEE04A72}" type="datetimeFigureOut">
              <a:rPr lang="en-US" smtClean="0"/>
              <a:t>11/2/17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25117-ED87-488A-B52F-73E2317AFDF9}" type="slidenum">
              <a:rPr lang="en-US" smtClean="0"/>
              <a:t>‹#›</a:t>
            </a:fld>
            <a:endParaRPr lang="en-US"/>
          </a:p>
        </p:txBody>
      </p:sp>
    </p:spTree>
    <p:extLst>
      <p:ext uri="{BB962C8B-B14F-4D97-AF65-F5344CB8AC3E}">
        <p14:creationId xmlns:p14="http://schemas.microsoft.com/office/powerpoint/2010/main" val="1786314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6FED37-CC7C-4E7F-BBC4-EAB9CEE04A72}" type="datetimeFigureOut">
              <a:rPr lang="en-US" smtClean="0"/>
              <a:t>11/2/17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225117-ED87-488A-B52F-73E2317AFDF9}" type="slidenum">
              <a:rPr lang="en-US" smtClean="0"/>
              <a:t>‹#›</a:t>
            </a:fld>
            <a:endParaRPr lang="en-US"/>
          </a:p>
        </p:txBody>
      </p:sp>
    </p:spTree>
    <p:extLst>
      <p:ext uri="{BB962C8B-B14F-4D97-AF65-F5344CB8AC3E}">
        <p14:creationId xmlns:p14="http://schemas.microsoft.com/office/powerpoint/2010/main" val="3439788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6FED37-CC7C-4E7F-BBC4-EAB9CEE04A72}" type="datetimeFigureOut">
              <a:rPr lang="en-US" smtClean="0"/>
              <a:t>11/2/17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225117-ED87-488A-B52F-73E2317AFDF9}" type="slidenum">
              <a:rPr lang="en-US" smtClean="0"/>
              <a:t>‹#›</a:t>
            </a:fld>
            <a:endParaRPr lang="en-US"/>
          </a:p>
        </p:txBody>
      </p:sp>
    </p:spTree>
    <p:extLst>
      <p:ext uri="{BB962C8B-B14F-4D97-AF65-F5344CB8AC3E}">
        <p14:creationId xmlns:p14="http://schemas.microsoft.com/office/powerpoint/2010/main" val="3121950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6FED37-CC7C-4E7F-BBC4-EAB9CEE04A72}" type="datetimeFigureOut">
              <a:rPr lang="en-US" smtClean="0"/>
              <a:t>11/2/17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225117-ED87-488A-B52F-73E2317AFDF9}" type="slidenum">
              <a:rPr lang="en-US" smtClean="0"/>
              <a:t>‹#›</a:t>
            </a:fld>
            <a:endParaRPr lang="en-US"/>
          </a:p>
        </p:txBody>
      </p:sp>
    </p:spTree>
    <p:extLst>
      <p:ext uri="{BB962C8B-B14F-4D97-AF65-F5344CB8AC3E}">
        <p14:creationId xmlns:p14="http://schemas.microsoft.com/office/powerpoint/2010/main" val="3806387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6FED37-CC7C-4E7F-BBC4-EAB9CEE04A72}" type="datetimeFigureOut">
              <a:rPr lang="en-US" smtClean="0"/>
              <a:t>11/2/17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25117-ED87-488A-B52F-73E2317AFDF9}" type="slidenum">
              <a:rPr lang="en-US" smtClean="0"/>
              <a:t>‹#›</a:t>
            </a:fld>
            <a:endParaRPr lang="en-US"/>
          </a:p>
        </p:txBody>
      </p:sp>
    </p:spTree>
    <p:extLst>
      <p:ext uri="{BB962C8B-B14F-4D97-AF65-F5344CB8AC3E}">
        <p14:creationId xmlns:p14="http://schemas.microsoft.com/office/powerpoint/2010/main" val="3517054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6FED37-CC7C-4E7F-BBC4-EAB9CEE04A72}" type="datetimeFigureOut">
              <a:rPr lang="en-US" smtClean="0"/>
              <a:t>11/2/17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25117-ED87-488A-B52F-73E2317AFDF9}" type="slidenum">
              <a:rPr lang="en-US" smtClean="0"/>
              <a:t>‹#›</a:t>
            </a:fld>
            <a:endParaRPr lang="en-US"/>
          </a:p>
        </p:txBody>
      </p:sp>
    </p:spTree>
    <p:extLst>
      <p:ext uri="{BB962C8B-B14F-4D97-AF65-F5344CB8AC3E}">
        <p14:creationId xmlns:p14="http://schemas.microsoft.com/office/powerpoint/2010/main" val="226388074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6FED37-CC7C-4E7F-BBC4-EAB9CEE04A72}" type="datetimeFigureOut">
              <a:rPr lang="en-US" smtClean="0"/>
              <a:t>11/2/17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225117-ED87-488A-B52F-73E2317AFDF9}" type="slidenum">
              <a:rPr lang="en-US" smtClean="0"/>
              <a:t>‹#›</a:t>
            </a:fld>
            <a:endParaRPr lang="en-US"/>
          </a:p>
        </p:txBody>
      </p:sp>
    </p:spTree>
    <p:extLst>
      <p:ext uri="{BB962C8B-B14F-4D97-AF65-F5344CB8AC3E}">
        <p14:creationId xmlns:p14="http://schemas.microsoft.com/office/powerpoint/2010/main" val="8703489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hyperlink" Target="http://www.youtube.com/watch?v=ng--WLT0Xjc"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LQgdcP7vd9g" TargetMode="External"/><Relationship Id="rId3" Type="http://schemas.openxmlformats.org/officeDocument/2006/relationships/image" Target="../media/image1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_GBnJe_x8s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jpeg"/><Relationship Id="rId5"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5" Type="http://schemas.openxmlformats.org/officeDocument/2006/relationships/image" Target="../media/image30.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jpeg"/></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9.xml.rels><?xml version="1.0" encoding="UTF-8" standalone="yes"?>
<Relationships xmlns="http://schemas.openxmlformats.org/package/2006/relationships"><Relationship Id="rId3" Type="http://schemas.openxmlformats.org/officeDocument/2006/relationships/hyperlink" Target="http://upload.wikimedia.org/wikipedia/commons/5/5e/Great_Schism_1054.svg" TargetMode="External"/><Relationship Id="rId4"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jpeg"/><Relationship Id="rId1" Type="http://schemas.openxmlformats.org/officeDocument/2006/relationships/slideLayout" Target="../slideLayouts/slideLayout2.xml"/><Relationship Id="rId2" Type="http://schemas.openxmlformats.org/officeDocument/2006/relationships/hyperlink" Target="http://www.google.com/url?sa=i&amp;rct=j&amp;q=byzantine+empire+culture&amp;source=images&amp;cd=&amp;cad=rja&amp;uact=8&amp;ved=0CAcQjRw&amp;url=http://www.byzantiumnovum.org/&amp;ei=NWxjVLaqIY2nyATdr4HgBQ&amp;bvm=bv.79189006,d.aWw&amp;psig=AFQjCNH8oS8fYVKTjN4yPfTgiB2-1PQzYA&amp;ust=1415888300470475"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3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 Id="rId3" Type="http://schemas.openxmlformats.org/officeDocument/2006/relationships/image" Target="../media/image39.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1.jpe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hyperlink" Target="https://www.youtube.com/watch?v=PLNrxajzGCw"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4.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8.xml.rels><?xml version="1.0" encoding="UTF-8" standalone="yes"?>
<Relationships xmlns="http://schemas.openxmlformats.org/package/2006/relationships"><Relationship Id="rId3" Type="http://schemas.openxmlformats.org/officeDocument/2006/relationships/image" Target="../media/image45.jpeg"/><Relationship Id="rId4" Type="http://schemas.openxmlformats.org/officeDocument/2006/relationships/image" Target="http://www.ibiblio.org/sergei/Exs/His/s3.jpg" TargetMode="External"/><Relationship Id="rId5" Type="http://schemas.openxmlformats.org/officeDocument/2006/relationships/image" Target="../media/image46.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hyperlink" Target="../../AP%20World/Videos/History%20Teachers/Charlemagne%20(Call%20Me%20by%20Blondie)%20%20%20-%20YouTube.flv" TargetMode="External"/><Relationship Id="rId4"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hyperlink" Target="http://www.youtube.com/watch?v=NUQxsvo7CdU"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hyperlink" Target="../../AP%20World/Videos/History%20Teachers/Charlemagne%20(Call%20Me%20by%20Blondie)%20%20%20-%20YouTube.flv" TargetMode="External"/><Relationship Id="rId5" Type="http://schemas.openxmlformats.org/officeDocument/2006/relationships/image" Target="../media/image47.png"/><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7.png"/><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youtube.com/watch?v=cTTaVnZyG2g"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hyperlink" Target="../../AP%20World/Videos/Horrible%20Histories/Post%20Classical/Horrible%20Histories%20We%20Sell%20Any%20Monk%20%20%20-%20YouTube.wmv" TargetMode="External"/><Relationship Id="rId5" Type="http://schemas.openxmlformats.org/officeDocument/2006/relationships/image" Target="../media/image50.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46.xml.rels><?xml version="1.0" encoding="UTF-8" standalone="yes"?>
<Relationships xmlns="http://schemas.openxmlformats.org/package/2006/relationships"><Relationship Id="rId3" Type="http://schemas.openxmlformats.org/officeDocument/2006/relationships/hyperlink" Target="../../AP%20World/Videos/History%20Teachers/William%20the%20Conqueror%20(Sexyback%20by%20Justin%20Timberlake)%20%20%20-%20YouTube.flv" TargetMode="External"/><Relationship Id="rId4" Type="http://schemas.openxmlformats.org/officeDocument/2006/relationships/image" Target="../media/image52.jpeg"/><Relationship Id="rId1" Type="http://schemas.openxmlformats.org/officeDocument/2006/relationships/slideLayout" Target="../slideLayouts/slideLayout2.xml"/><Relationship Id="rId2" Type="http://schemas.openxmlformats.org/officeDocument/2006/relationships/image" Target="../media/image51.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3.png"/><Relationship Id="rId3" Type="http://schemas.openxmlformats.org/officeDocument/2006/relationships/hyperlink" Target="../../AP%20World/Videos/Horrible%20Histories/Post%20Classical/Horrible%20Histories-%20The%20Doomsday%20Book-%20HD%201080p%20%20%20-%20YouTube.wmv"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54.jpeg"/><Relationship Id="rId4" Type="http://schemas.openxmlformats.org/officeDocument/2006/relationships/hyperlink" Target="../../AP%20World/Videos/Horrible%20Histories/Post%20Classical/Horrible%20Histories%20Seige%20Report%20%20%20-%20YouTube.wmv" TargetMode="External"/><Relationship Id="rId5" Type="http://schemas.openxmlformats.org/officeDocument/2006/relationships/image" Target="../media/image55.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49.xml.rels><?xml version="1.0" encoding="UTF-8" standalone="yes"?>
<Relationships xmlns="http://schemas.openxmlformats.org/package/2006/relationships"><Relationship Id="rId3" Type="http://schemas.openxmlformats.org/officeDocument/2006/relationships/image" Target="../media/image56.png"/><Relationship Id="rId4" Type="http://schemas.openxmlformats.org/officeDocument/2006/relationships/image" Target="../media/image57.jpeg"/><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58.jpeg"/><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51.xml.rels><?xml version="1.0" encoding="UTF-8" standalone="yes"?>
<Relationships xmlns="http://schemas.openxmlformats.org/package/2006/relationships"><Relationship Id="rId3" Type="http://schemas.openxmlformats.org/officeDocument/2006/relationships/image" Target="../media/image60.jpeg"/><Relationship Id="rId4" Type="http://schemas.openxmlformats.org/officeDocument/2006/relationships/image" Target="../media/image61.jpeg"/><Relationship Id="rId5" Type="http://schemas.openxmlformats.org/officeDocument/2006/relationships/image" Target="../media/image62.jpeg"/><Relationship Id="rId6" Type="http://schemas.openxmlformats.org/officeDocument/2006/relationships/image" Target="../media/image63.jpeg"/><Relationship Id="rId1" Type="http://schemas.openxmlformats.org/officeDocument/2006/relationships/slideLayout" Target="../slideLayouts/slideLayout2.xml"/><Relationship Id="rId2" Type="http://schemas.openxmlformats.org/officeDocument/2006/relationships/image" Target="../media/image59.jpeg"/></Relationships>
</file>

<file path=ppt/slides/_rels/slide52.xml.rels><?xml version="1.0" encoding="UTF-8" standalone="yes"?>
<Relationships xmlns="http://schemas.openxmlformats.org/package/2006/relationships"><Relationship Id="rId3" Type="http://schemas.openxmlformats.org/officeDocument/2006/relationships/image" Target="../media/image65.png"/><Relationship Id="rId4" Type="http://schemas.openxmlformats.org/officeDocument/2006/relationships/image" Target="../media/image66.jpeg"/><Relationship Id="rId1" Type="http://schemas.openxmlformats.org/officeDocument/2006/relationships/slideLayout" Target="../slideLayouts/slideLayout7.xml"/><Relationship Id="rId2" Type="http://schemas.openxmlformats.org/officeDocument/2006/relationships/image" Target="../media/image6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7.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8.jpeg"/><Relationship Id="rId3" Type="http://schemas.openxmlformats.org/officeDocument/2006/relationships/image" Target="../media/image69.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0.jpeg"/></Relationships>
</file>

<file path=ppt/slides/_rels/slide56.xml.rels><?xml version="1.0" encoding="UTF-8" standalone="yes"?>
<Relationships xmlns="http://schemas.openxmlformats.org/package/2006/relationships"><Relationship Id="rId3" Type="http://schemas.openxmlformats.org/officeDocument/2006/relationships/hyperlink" Target="../../AP%20World/Videos/History%20Teachers/Black%20Death%20(Hollaback%20Girl%20by%20Gwen%20Stefani)%20%20%20-%20YouTube.flv" TargetMode="External"/><Relationship Id="rId4" Type="http://schemas.openxmlformats.org/officeDocument/2006/relationships/image" Target="../media/image71.jpeg"/><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body" idx="1"/>
          </p:nvPr>
        </p:nvSpPr>
        <p:spPr>
          <a:xfrm>
            <a:off x="2133600" y="152400"/>
            <a:ext cx="8305800" cy="6705600"/>
          </a:xfrm>
        </p:spPr>
        <p:txBody>
          <a:bodyPr/>
          <a:lstStyle/>
          <a:p>
            <a:pPr marL="457200" lvl="1" indent="0" algn="ctr">
              <a:lnSpc>
                <a:spcPct val="95000"/>
              </a:lnSpc>
              <a:spcBef>
                <a:spcPct val="0"/>
              </a:spcBef>
              <a:buNone/>
              <a:defRPr/>
            </a:pPr>
            <a:endParaRPr lang="en-US" sz="7200" b="1" dirty="0">
              <a:effectLst>
                <a:outerShdw blurRad="38100" dist="38100" dir="2700000" algn="tl">
                  <a:srgbClr val="000000">
                    <a:alpha val="43137"/>
                  </a:srgbClr>
                </a:outerShdw>
              </a:effectLst>
            </a:endParaRPr>
          </a:p>
          <a:p>
            <a:pPr marL="457200" lvl="1" indent="0" algn="ctr">
              <a:lnSpc>
                <a:spcPct val="95000"/>
              </a:lnSpc>
              <a:spcBef>
                <a:spcPct val="0"/>
              </a:spcBef>
              <a:buNone/>
              <a:defRPr/>
            </a:pPr>
            <a:r>
              <a:rPr lang="en-US" sz="7200" b="1" dirty="0">
                <a:effectLst>
                  <a:outerShdw blurRad="38100" dist="38100" dir="2700000" algn="tl">
                    <a:srgbClr val="000000">
                      <a:alpha val="43137"/>
                    </a:srgbClr>
                  </a:outerShdw>
                </a:effectLst>
              </a:rPr>
              <a:t>The Byzantine Empire</a:t>
            </a:r>
          </a:p>
          <a:p>
            <a:pPr marL="457200" lvl="1" indent="0">
              <a:lnSpc>
                <a:spcPct val="95000"/>
              </a:lnSpc>
              <a:spcBef>
                <a:spcPct val="0"/>
              </a:spcBef>
              <a:buNone/>
              <a:defRPr/>
            </a:pPr>
            <a:endParaRPr lang="en-US" sz="3900" dirty="0"/>
          </a:p>
          <a:p>
            <a:pPr marL="457200" lvl="1" indent="0" algn="ctr">
              <a:lnSpc>
                <a:spcPct val="95000"/>
              </a:lnSpc>
              <a:spcBef>
                <a:spcPct val="0"/>
              </a:spcBef>
              <a:buNone/>
              <a:defRPr/>
            </a:pPr>
            <a:r>
              <a:rPr lang="en-US" sz="3900" i="1" dirty="0"/>
              <a:t>What is the significance of the Byzantine Empire?</a:t>
            </a:r>
          </a:p>
          <a:p>
            <a:pPr marL="457200" lvl="1" indent="0">
              <a:lnSpc>
                <a:spcPct val="95000"/>
              </a:lnSpc>
              <a:spcBef>
                <a:spcPct val="0"/>
              </a:spcBef>
              <a:buNone/>
              <a:defRPr/>
            </a:pPr>
            <a:endParaRPr lang="en-US" sz="3900" dirty="0"/>
          </a:p>
        </p:txBody>
      </p:sp>
    </p:spTree>
    <p:custDataLst>
      <p:tags r:id="rId1"/>
    </p:custDataLst>
    <p:extLst>
      <p:ext uri="{BB962C8B-B14F-4D97-AF65-F5344CB8AC3E}">
        <p14:creationId xmlns:p14="http://schemas.microsoft.com/office/powerpoint/2010/main" val="34950207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524000" y="0"/>
            <a:ext cx="9144000" cy="914400"/>
          </a:xfrm>
        </p:spPr>
        <p:txBody>
          <a:bodyPr/>
          <a:lstStyle/>
          <a:p>
            <a:pPr eaLnBrk="1" hangingPunct="1"/>
            <a:r>
              <a:rPr lang="en-US" altLang="en-US" smtClean="0"/>
              <a:t>The Byzantine Empire</a:t>
            </a:r>
          </a:p>
        </p:txBody>
      </p:sp>
      <p:sp>
        <p:nvSpPr>
          <p:cNvPr id="15" name="Rectangle 3"/>
          <p:cNvSpPr txBox="1">
            <a:spLocks noChangeArrowheads="1"/>
          </p:cNvSpPr>
          <p:nvPr/>
        </p:nvSpPr>
        <p:spPr bwMode="auto">
          <a:xfrm>
            <a:off x="1524000" y="838200"/>
            <a:ext cx="9144000" cy="6019800"/>
          </a:xfrm>
          <a:prstGeom prst="rect">
            <a:avLst/>
          </a:prstGeom>
          <a:noFill/>
          <a:ln w="9525">
            <a:noFill/>
            <a:miter lim="800000"/>
            <a:headEnd/>
            <a:tailEnd/>
          </a:ln>
        </p:spPr>
        <p:txBody>
          <a:bodyPr/>
          <a:lstStyle/>
          <a:p>
            <a:pPr marL="342900" indent="-342900">
              <a:lnSpc>
                <a:spcPct val="90000"/>
              </a:lnSpc>
              <a:buClr>
                <a:schemeClr val="accent1"/>
              </a:buClr>
              <a:buFont typeface="Arial" charset="0"/>
              <a:buChar char="■"/>
              <a:defRPr/>
            </a:pPr>
            <a:r>
              <a:rPr kumimoji="1" lang="en-US" sz="3900" kern="0" dirty="0">
                <a:cs typeface="Calibri" pitchFamily="34" charset="0"/>
              </a:rPr>
              <a:t>Citizens in the Byzantine Empire thought of themselves as Romans &amp; shared some similarities with the Roman Empire:</a:t>
            </a:r>
          </a:p>
          <a:p>
            <a:pPr marL="742950" lvl="1" indent="-285750">
              <a:lnSpc>
                <a:spcPct val="90000"/>
              </a:lnSpc>
              <a:buFont typeface="Arial" charset="0"/>
              <a:buChar char="–"/>
              <a:defRPr/>
            </a:pPr>
            <a:r>
              <a:rPr kumimoji="1" lang="en-US" sz="3600" kern="0" dirty="0">
                <a:solidFill>
                  <a:srgbClr val="FF0000"/>
                </a:solidFill>
                <a:cs typeface="Calibri" pitchFamily="34" charset="0"/>
              </a:rPr>
              <a:t>Constantinople used Roman-style  architecture </a:t>
            </a:r>
            <a:r>
              <a:rPr kumimoji="1" lang="en-US" sz="3600" kern="0" dirty="0">
                <a:cs typeface="Calibri" pitchFamily="34" charset="0"/>
              </a:rPr>
              <a:t>such</a:t>
            </a:r>
            <a:br>
              <a:rPr kumimoji="1" lang="en-US" sz="3600" kern="0" dirty="0">
                <a:cs typeface="Calibri" pitchFamily="34" charset="0"/>
              </a:rPr>
            </a:br>
            <a:r>
              <a:rPr kumimoji="1" lang="en-US" sz="3600" kern="0" dirty="0">
                <a:cs typeface="Calibri" pitchFamily="34" charset="0"/>
              </a:rPr>
              <a:t>as arches &amp; domes</a:t>
            </a:r>
          </a:p>
          <a:p>
            <a:pPr marL="742950" lvl="1" indent="-285750">
              <a:lnSpc>
                <a:spcPct val="90000"/>
              </a:lnSpc>
              <a:buFont typeface="Arial" charset="0"/>
              <a:buChar char="–"/>
              <a:defRPr/>
            </a:pPr>
            <a:endParaRPr kumimoji="1" lang="en-US" sz="3200" kern="0" dirty="0">
              <a:cs typeface="Calibri" pitchFamily="34" charset="0"/>
            </a:endParaRPr>
          </a:p>
          <a:p>
            <a:pPr marL="742950" lvl="1" indent="-285750">
              <a:lnSpc>
                <a:spcPct val="90000"/>
              </a:lnSpc>
              <a:buFont typeface="Arial" charset="0"/>
              <a:buChar char="–"/>
              <a:defRPr/>
            </a:pPr>
            <a:r>
              <a:rPr kumimoji="1" lang="en-US" sz="3600" kern="0" dirty="0">
                <a:cs typeface="Calibri" pitchFamily="34" charset="0"/>
              </a:rPr>
              <a:t>Byzantine cities </a:t>
            </a:r>
            <a:br>
              <a:rPr kumimoji="1" lang="en-US" sz="3600" kern="0" dirty="0">
                <a:cs typeface="Calibri" pitchFamily="34" charset="0"/>
              </a:rPr>
            </a:br>
            <a:r>
              <a:rPr kumimoji="1" lang="en-US" sz="3600" kern="0" dirty="0">
                <a:cs typeface="Calibri" pitchFamily="34" charset="0"/>
              </a:rPr>
              <a:t>had forums for </a:t>
            </a:r>
            <a:br>
              <a:rPr kumimoji="1" lang="en-US" sz="3600" kern="0" dirty="0">
                <a:cs typeface="Calibri" pitchFamily="34" charset="0"/>
              </a:rPr>
            </a:br>
            <a:r>
              <a:rPr kumimoji="1" lang="en-US" sz="3600" kern="0" dirty="0">
                <a:cs typeface="Calibri" pitchFamily="34" charset="0"/>
              </a:rPr>
              <a:t>trade &amp; arenas </a:t>
            </a:r>
            <a:br>
              <a:rPr kumimoji="1" lang="en-US" sz="3600" kern="0" dirty="0">
                <a:cs typeface="Calibri" pitchFamily="34" charset="0"/>
              </a:rPr>
            </a:br>
            <a:r>
              <a:rPr kumimoji="1" lang="en-US" sz="3600" kern="0" dirty="0">
                <a:cs typeface="Calibri" pitchFamily="34" charset="0"/>
              </a:rPr>
              <a:t>to entertain</a:t>
            </a:r>
            <a:br>
              <a:rPr kumimoji="1" lang="en-US" sz="3600" kern="0" dirty="0">
                <a:cs typeface="Calibri" pitchFamily="34" charset="0"/>
              </a:rPr>
            </a:br>
            <a:r>
              <a:rPr kumimoji="1" lang="en-US" sz="3600" kern="0" dirty="0">
                <a:cs typeface="Calibri" pitchFamily="34" charset="0"/>
              </a:rPr>
              <a:t>citizens</a:t>
            </a:r>
          </a:p>
        </p:txBody>
      </p:sp>
      <p:pic>
        <p:nvPicPr>
          <p:cNvPr id="4" name="Picture 2" descr="istanbul market-for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124200"/>
            <a:ext cx="4495800" cy="364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hippodrome"/>
          <p:cNvPicPr>
            <a:picLocks noChangeAspect="1" noChangeArrowheads="1"/>
          </p:cNvPicPr>
          <p:nvPr/>
        </p:nvPicPr>
        <p:blipFill>
          <a:blip r:embed="rId4">
            <a:extLst>
              <a:ext uri="{28A0092B-C50C-407E-A947-70E740481C1C}">
                <a14:useLocalDpi xmlns:a14="http://schemas.microsoft.com/office/drawing/2010/main" val="0"/>
              </a:ext>
            </a:extLst>
          </a:blip>
          <a:srcRect l="3334" r="3334"/>
          <a:stretch>
            <a:fillRect/>
          </a:stretch>
        </p:blipFill>
        <p:spPr bwMode="auto">
          <a:xfrm>
            <a:off x="6172200" y="3352800"/>
            <a:ext cx="44958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ippodrome race"/>
          <p:cNvPicPr>
            <a:picLocks noChangeAspect="1" noChangeArrowheads="1"/>
          </p:cNvPicPr>
          <p:nvPr/>
        </p:nvPicPr>
        <p:blipFill>
          <a:blip r:embed="rId5">
            <a:lum bright="12000" contrast="30000"/>
            <a:extLst>
              <a:ext uri="{28A0092B-C50C-407E-A947-70E740481C1C}">
                <a14:useLocalDpi xmlns:a14="http://schemas.microsoft.com/office/drawing/2010/main" val="0"/>
              </a:ext>
            </a:extLst>
          </a:blip>
          <a:srcRect b="-1376"/>
          <a:stretch>
            <a:fillRect/>
          </a:stretch>
        </p:blipFill>
        <p:spPr bwMode="auto">
          <a:xfrm>
            <a:off x="6172200" y="3238500"/>
            <a:ext cx="4495800"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15211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p:cNvSpPr txBox="1">
            <a:spLocks noChangeArrowheads="1"/>
          </p:cNvSpPr>
          <p:nvPr/>
        </p:nvSpPr>
        <p:spPr bwMode="auto">
          <a:xfrm>
            <a:off x="1524000" y="0"/>
            <a:ext cx="9144000" cy="1600200"/>
          </a:xfrm>
          <a:prstGeom prst="rect">
            <a:avLst/>
          </a:prstGeom>
          <a:noFill/>
          <a:ln w="9525">
            <a:noFill/>
            <a:miter lim="800000"/>
            <a:headEnd/>
            <a:tailEnd/>
          </a:ln>
        </p:spPr>
        <p:txBody>
          <a:bodyPr/>
          <a:lstStyle/>
          <a:p>
            <a:pPr algn="ctr" eaLnBrk="1" hangingPunct="1">
              <a:lnSpc>
                <a:spcPct val="90000"/>
              </a:lnSpc>
              <a:defRPr/>
            </a:pPr>
            <a:r>
              <a:rPr kumimoji="1" lang="en-US" sz="3800" kern="0" dirty="0">
                <a:solidFill>
                  <a:srgbClr val="FF0000"/>
                </a:solidFill>
                <a:cs typeface="Calibri" pitchFamily="34" charset="0"/>
              </a:rPr>
              <a:t>Christian Cathedral </a:t>
            </a:r>
            <a:r>
              <a:rPr kumimoji="1" lang="en-US" sz="3800" kern="0" dirty="0" err="1">
                <a:solidFill>
                  <a:srgbClr val="FF0000"/>
                </a:solidFill>
                <a:cs typeface="Calibri" pitchFamily="34" charset="0"/>
              </a:rPr>
              <a:t>Hagia</a:t>
            </a:r>
            <a:r>
              <a:rPr kumimoji="1" lang="en-US" sz="3800" kern="0" dirty="0">
                <a:solidFill>
                  <a:srgbClr val="FF0000"/>
                </a:solidFill>
                <a:cs typeface="Calibri" pitchFamily="34" charset="0"/>
              </a:rPr>
              <a:t> Sophia- </a:t>
            </a:r>
            <a:r>
              <a:rPr kumimoji="1" lang="en-US" sz="3800" kern="0" dirty="0">
                <a:cs typeface="Calibri" pitchFamily="34" charset="0"/>
              </a:rPr>
              <a:t>One of the most impressive architectural buildings in the Byzantine Empire</a:t>
            </a:r>
            <a:br>
              <a:rPr kumimoji="1" lang="en-US" sz="3800" kern="0" dirty="0">
                <a:cs typeface="Calibri" pitchFamily="34" charset="0"/>
              </a:rPr>
            </a:br>
            <a:endParaRPr kumimoji="1" lang="en-US" sz="3800" kern="0" dirty="0">
              <a:cs typeface="Calibri" pitchFamily="34" charset="0"/>
            </a:endParaRPr>
          </a:p>
        </p:txBody>
      </p:sp>
      <p:pic>
        <p:nvPicPr>
          <p:cNvPr id="27651" name="Picture 3" descr="hagia Soph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905001"/>
            <a:ext cx="72390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hagia Sophia2"/>
          <p:cNvPicPr>
            <a:picLocks noChangeAspect="1" noChangeArrowheads="1"/>
          </p:cNvPicPr>
          <p:nvPr/>
        </p:nvPicPr>
        <p:blipFill>
          <a:blip r:embed="rId4">
            <a:lum bright="18000" contrast="12000"/>
            <a:extLst>
              <a:ext uri="{28A0092B-C50C-407E-A947-70E740481C1C}">
                <a14:useLocalDpi xmlns:a14="http://schemas.microsoft.com/office/drawing/2010/main" val="0"/>
              </a:ext>
            </a:extLst>
          </a:blip>
          <a:srcRect/>
          <a:stretch>
            <a:fillRect/>
          </a:stretch>
        </p:blipFill>
        <p:spPr bwMode="auto">
          <a:xfrm>
            <a:off x="2209800" y="1752600"/>
            <a:ext cx="7886700"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Rectangle 1"/>
          <p:cNvSpPr>
            <a:spLocks noChangeArrowheads="1"/>
          </p:cNvSpPr>
          <p:nvPr/>
        </p:nvSpPr>
        <p:spPr bwMode="auto">
          <a:xfrm>
            <a:off x="1520825" y="6211888"/>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spcBef>
                <a:spcPct val="0"/>
              </a:spcBef>
              <a:buClrTx/>
              <a:buFontTx/>
              <a:buNone/>
            </a:pPr>
            <a:r>
              <a:rPr kumimoji="0" lang="en-US" altLang="en-US" sz="1800">
                <a:cs typeface="Arial" panose="020B0604020202020204" pitchFamily="34" charset="0"/>
                <a:hlinkClick r:id="rId5"/>
              </a:rPr>
              <a:t>http://www.youtube.com/watch?v=ng--WLT0Xjc</a:t>
            </a:r>
            <a:r>
              <a:rPr kumimoji="0" lang="en-US" altLang="en-US" sz="1800">
                <a:cs typeface="Arial" panose="020B0604020202020204" pitchFamily="34" charset="0"/>
              </a:rPr>
              <a:t> </a:t>
            </a:r>
          </a:p>
        </p:txBody>
      </p:sp>
    </p:spTree>
    <p:extLst>
      <p:ext uri="{BB962C8B-B14F-4D97-AF65-F5344CB8AC3E}">
        <p14:creationId xmlns:p14="http://schemas.microsoft.com/office/powerpoint/2010/main" val="9836230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524000" y="0"/>
            <a:ext cx="9144000" cy="914400"/>
          </a:xfrm>
        </p:spPr>
        <p:txBody>
          <a:bodyPr/>
          <a:lstStyle/>
          <a:p>
            <a:pPr eaLnBrk="1" hangingPunct="1"/>
            <a:r>
              <a:rPr lang="en-US" altLang="en-US" smtClean="0"/>
              <a:t>The Byzantine Empire</a:t>
            </a:r>
          </a:p>
        </p:txBody>
      </p:sp>
      <p:sp>
        <p:nvSpPr>
          <p:cNvPr id="15" name="Rectangle 3"/>
          <p:cNvSpPr txBox="1">
            <a:spLocks noChangeArrowheads="1"/>
          </p:cNvSpPr>
          <p:nvPr/>
        </p:nvSpPr>
        <p:spPr bwMode="auto">
          <a:xfrm>
            <a:off x="1524000" y="762000"/>
            <a:ext cx="9144000" cy="5943600"/>
          </a:xfrm>
          <a:prstGeom prst="rect">
            <a:avLst/>
          </a:prstGeom>
          <a:noFill/>
          <a:ln w="9525">
            <a:noFill/>
            <a:miter lim="800000"/>
            <a:headEnd/>
            <a:tailEnd/>
          </a:ln>
        </p:spPr>
        <p:txBody>
          <a:bodyPr/>
          <a:lstStyle/>
          <a:p>
            <a:pPr marL="342900" indent="-342900">
              <a:lnSpc>
                <a:spcPct val="90000"/>
              </a:lnSpc>
              <a:buClr>
                <a:schemeClr val="accent1"/>
              </a:buClr>
              <a:buFont typeface="Arial" charset="0"/>
              <a:buChar char="■"/>
              <a:defRPr/>
            </a:pPr>
            <a:r>
              <a:rPr kumimoji="1" lang="en-US" sz="3900" kern="0" dirty="0">
                <a:cs typeface="Calibri" pitchFamily="34" charset="0"/>
              </a:rPr>
              <a:t>Citizens in the Byzantine Empire thought of themselves as Romans &amp; shared some similarities with the Roman Empire:</a:t>
            </a:r>
          </a:p>
          <a:p>
            <a:pPr marL="742950" lvl="1" indent="-285750">
              <a:lnSpc>
                <a:spcPct val="90000"/>
              </a:lnSpc>
              <a:buFont typeface="Arial" charset="0"/>
              <a:buChar char="–"/>
              <a:defRPr/>
            </a:pPr>
            <a:endParaRPr kumimoji="1" lang="en-US" sz="3900" kern="0" dirty="0">
              <a:cs typeface="Calibri" pitchFamily="34" charset="0"/>
            </a:endParaRPr>
          </a:p>
          <a:p>
            <a:pPr marL="742950" lvl="1" indent="-285750">
              <a:lnSpc>
                <a:spcPct val="90000"/>
              </a:lnSpc>
              <a:buFont typeface="Arial" charset="0"/>
              <a:buChar char="–"/>
              <a:defRPr/>
            </a:pPr>
            <a:r>
              <a:rPr kumimoji="1" lang="en-US" sz="3900" kern="0" dirty="0">
                <a:solidFill>
                  <a:srgbClr val="FF0000"/>
                </a:solidFill>
                <a:cs typeface="Calibri" pitchFamily="34" charset="0"/>
              </a:rPr>
              <a:t>The official</a:t>
            </a:r>
            <a:br>
              <a:rPr kumimoji="1" lang="en-US" sz="3900" kern="0" dirty="0">
                <a:solidFill>
                  <a:srgbClr val="FF0000"/>
                </a:solidFill>
                <a:cs typeface="Calibri" pitchFamily="34" charset="0"/>
              </a:rPr>
            </a:br>
            <a:r>
              <a:rPr kumimoji="1" lang="en-US" sz="3900" kern="0" dirty="0">
                <a:solidFill>
                  <a:srgbClr val="FF0000"/>
                </a:solidFill>
                <a:cs typeface="Calibri" pitchFamily="34" charset="0"/>
              </a:rPr>
              <a:t>language </a:t>
            </a:r>
            <a:br>
              <a:rPr kumimoji="1" lang="en-US" sz="3900" kern="0" dirty="0">
                <a:solidFill>
                  <a:srgbClr val="FF0000"/>
                </a:solidFill>
                <a:cs typeface="Calibri" pitchFamily="34" charset="0"/>
              </a:rPr>
            </a:br>
            <a:r>
              <a:rPr kumimoji="1" lang="en-US" sz="3900" kern="0" dirty="0">
                <a:solidFill>
                  <a:srgbClr val="FF0000"/>
                </a:solidFill>
                <a:cs typeface="Calibri" pitchFamily="34" charset="0"/>
              </a:rPr>
              <a:t>Latin, </a:t>
            </a:r>
            <a:br>
              <a:rPr kumimoji="1" lang="en-US" sz="3900" kern="0" dirty="0">
                <a:solidFill>
                  <a:srgbClr val="FF0000"/>
                </a:solidFill>
                <a:cs typeface="Calibri" pitchFamily="34" charset="0"/>
              </a:rPr>
            </a:br>
            <a:r>
              <a:rPr kumimoji="1" lang="en-US" sz="3900" kern="0" dirty="0">
                <a:solidFill>
                  <a:srgbClr val="FF0000"/>
                </a:solidFill>
                <a:cs typeface="Calibri" pitchFamily="34" charset="0"/>
              </a:rPr>
              <a:t>but most </a:t>
            </a:r>
            <a:br>
              <a:rPr kumimoji="1" lang="en-US" sz="3900" kern="0" dirty="0">
                <a:solidFill>
                  <a:srgbClr val="FF0000"/>
                </a:solidFill>
                <a:cs typeface="Calibri" pitchFamily="34" charset="0"/>
              </a:rPr>
            </a:br>
            <a:r>
              <a:rPr kumimoji="1" lang="en-US" sz="3900" kern="0" dirty="0">
                <a:solidFill>
                  <a:srgbClr val="FF0000"/>
                </a:solidFill>
                <a:cs typeface="Calibri" pitchFamily="34" charset="0"/>
              </a:rPr>
              <a:t>Byzantines</a:t>
            </a:r>
            <a:br>
              <a:rPr kumimoji="1" lang="en-US" sz="3900" kern="0" dirty="0">
                <a:solidFill>
                  <a:srgbClr val="FF0000"/>
                </a:solidFill>
                <a:cs typeface="Calibri" pitchFamily="34" charset="0"/>
              </a:rPr>
            </a:br>
            <a:r>
              <a:rPr kumimoji="1" lang="en-US" sz="3900" kern="0" dirty="0">
                <a:solidFill>
                  <a:srgbClr val="FF0000"/>
                </a:solidFill>
                <a:cs typeface="Calibri" pitchFamily="34" charset="0"/>
              </a:rPr>
              <a:t>spoke </a:t>
            </a:r>
            <a:br>
              <a:rPr kumimoji="1" lang="en-US" sz="3900" kern="0" dirty="0">
                <a:solidFill>
                  <a:srgbClr val="FF0000"/>
                </a:solidFill>
                <a:cs typeface="Calibri" pitchFamily="34" charset="0"/>
              </a:rPr>
            </a:br>
            <a:r>
              <a:rPr kumimoji="1" lang="en-US" sz="3900" kern="0" dirty="0">
                <a:solidFill>
                  <a:srgbClr val="FF0000"/>
                </a:solidFill>
                <a:cs typeface="Calibri" pitchFamily="34" charset="0"/>
              </a:rPr>
              <a:t>Greek </a:t>
            </a:r>
          </a:p>
        </p:txBody>
      </p:sp>
      <p:pic>
        <p:nvPicPr>
          <p:cNvPr id="286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438400"/>
            <a:ext cx="5943600" cy="430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63881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524000" y="0"/>
            <a:ext cx="9144000" cy="914400"/>
          </a:xfrm>
        </p:spPr>
        <p:txBody>
          <a:bodyPr/>
          <a:lstStyle/>
          <a:p>
            <a:pPr eaLnBrk="1" hangingPunct="1"/>
            <a:r>
              <a:rPr lang="en-US" altLang="en-US" smtClean="0"/>
              <a:t>The Byzantine Empire</a:t>
            </a:r>
          </a:p>
        </p:txBody>
      </p:sp>
      <p:pic>
        <p:nvPicPr>
          <p:cNvPr id="32770" name="Picture 2" descr="http://www.kmkz.com/jonesj/gallery/Justinian%20and%20his%20Retin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473326"/>
            <a:ext cx="2286000" cy="43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1" y="2514600"/>
            <a:ext cx="202882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1752600" y="3505200"/>
            <a:ext cx="1981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eaLnBrk="1" hangingPunct="1">
              <a:spcBef>
                <a:spcPct val="0"/>
              </a:spcBef>
              <a:buClrTx/>
              <a:buFontTx/>
              <a:buNone/>
            </a:pPr>
            <a:r>
              <a:rPr kumimoji="0" lang="en-US" altLang="en-US" sz="2800">
                <a:solidFill>
                  <a:srgbClr val="C00000"/>
                </a:solidFill>
                <a:cs typeface="Arial" panose="020B0604020202020204" pitchFamily="34" charset="0"/>
              </a:rPr>
              <a:t>Roman government</a:t>
            </a:r>
          </a:p>
        </p:txBody>
      </p:sp>
      <p:sp>
        <p:nvSpPr>
          <p:cNvPr id="7" name="TextBox 6"/>
          <p:cNvSpPr txBox="1">
            <a:spLocks noChangeArrowheads="1"/>
          </p:cNvSpPr>
          <p:nvPr/>
        </p:nvSpPr>
        <p:spPr bwMode="auto">
          <a:xfrm>
            <a:off x="8534400" y="3465514"/>
            <a:ext cx="19812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eaLnBrk="1" hangingPunct="1">
              <a:spcBef>
                <a:spcPct val="0"/>
              </a:spcBef>
              <a:buClrTx/>
              <a:buFontTx/>
              <a:buNone/>
            </a:pPr>
            <a:r>
              <a:rPr kumimoji="0" lang="en-US" altLang="en-US" sz="2800">
                <a:solidFill>
                  <a:srgbClr val="0000CC"/>
                </a:solidFill>
                <a:cs typeface="Arial" panose="020B0604020202020204" pitchFamily="34" charset="0"/>
              </a:rPr>
              <a:t>Byzantine government</a:t>
            </a:r>
          </a:p>
        </p:txBody>
      </p:sp>
      <p:sp>
        <p:nvSpPr>
          <p:cNvPr id="8" name="TextBox 7"/>
          <p:cNvSpPr txBox="1">
            <a:spLocks noChangeArrowheads="1"/>
          </p:cNvSpPr>
          <p:nvPr/>
        </p:nvSpPr>
        <p:spPr bwMode="auto">
          <a:xfrm>
            <a:off x="1752600" y="5105400"/>
            <a:ext cx="1981200" cy="1384300"/>
          </a:xfrm>
          <a:prstGeom prst="rect">
            <a:avLst/>
          </a:prstGeom>
          <a:solidFill>
            <a:srgbClr val="FFFFCC"/>
          </a:solidFill>
          <a:ln w="9525">
            <a:solidFill>
              <a:schemeClr val="tx1"/>
            </a:solidFill>
            <a:miter lim="800000"/>
            <a:headEnd/>
            <a:tailEnd/>
          </a:ln>
        </p:spPr>
        <p:txBody>
          <a:bodyPr>
            <a:spAutoFit/>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eaLnBrk="1" hangingPunct="1">
              <a:spcBef>
                <a:spcPct val="0"/>
              </a:spcBef>
              <a:buClrTx/>
              <a:buFontTx/>
              <a:buNone/>
            </a:pPr>
            <a:r>
              <a:rPr kumimoji="0" lang="en-US" altLang="en-US" sz="2800">
                <a:cs typeface="Arial" panose="020B0604020202020204" pitchFamily="34" charset="0"/>
              </a:rPr>
              <a:t>How was government similar?</a:t>
            </a:r>
          </a:p>
        </p:txBody>
      </p:sp>
      <p:sp>
        <p:nvSpPr>
          <p:cNvPr id="15" name="Rectangle 3"/>
          <p:cNvSpPr txBox="1">
            <a:spLocks noChangeArrowheads="1"/>
          </p:cNvSpPr>
          <p:nvPr/>
        </p:nvSpPr>
        <p:spPr bwMode="auto">
          <a:xfrm>
            <a:off x="1524000" y="838200"/>
            <a:ext cx="9144000" cy="5562600"/>
          </a:xfrm>
          <a:prstGeom prst="rect">
            <a:avLst/>
          </a:prstGeom>
          <a:noFill/>
          <a:ln w="9525">
            <a:noFill/>
            <a:miter lim="800000"/>
            <a:headEnd/>
            <a:tailEnd/>
          </a:ln>
        </p:spPr>
        <p:txBody>
          <a:bodyPr/>
          <a:lstStyle/>
          <a:p>
            <a:pPr marL="342900" indent="-342900">
              <a:lnSpc>
                <a:spcPct val="90000"/>
              </a:lnSpc>
              <a:buClr>
                <a:schemeClr val="accent1"/>
              </a:buClr>
              <a:buFont typeface="Arial" charset="0"/>
              <a:buChar char="■"/>
              <a:defRPr/>
            </a:pPr>
            <a:r>
              <a:rPr kumimoji="1" lang="en-US" sz="3900" kern="0" dirty="0">
                <a:cs typeface="Calibri" pitchFamily="34" charset="0"/>
              </a:rPr>
              <a:t>Citizens in the Byzantine Empire thought of themselves as Romans &amp; shared some similarities with the Roman Empire:</a:t>
            </a:r>
          </a:p>
          <a:p>
            <a:pPr marL="742950" lvl="1" indent="-285750">
              <a:lnSpc>
                <a:spcPct val="90000"/>
              </a:lnSpc>
              <a:buFont typeface="Arial" charset="0"/>
              <a:buChar char="–"/>
              <a:defRPr/>
            </a:pPr>
            <a:r>
              <a:rPr kumimoji="1" lang="en-US" sz="3900" kern="0" dirty="0">
                <a:cs typeface="Calibri" pitchFamily="34" charset="0"/>
              </a:rPr>
              <a:t>Both the Roman &amp; Byzantine </a:t>
            </a:r>
            <a:br>
              <a:rPr kumimoji="1" lang="en-US" sz="3900" kern="0" dirty="0">
                <a:cs typeface="Calibri" pitchFamily="34" charset="0"/>
              </a:rPr>
            </a:br>
            <a:r>
              <a:rPr kumimoji="1" lang="en-US" sz="3900" kern="0" dirty="0">
                <a:cs typeface="Calibri" pitchFamily="34" charset="0"/>
              </a:rPr>
              <a:t>Empires were </a:t>
            </a:r>
            <a:r>
              <a:rPr kumimoji="1" lang="en-US" sz="3900" kern="0" dirty="0">
                <a:solidFill>
                  <a:srgbClr val="FF0000"/>
                </a:solidFill>
                <a:cs typeface="Calibri" pitchFamily="34" charset="0"/>
              </a:rPr>
              <a:t>ruled by </a:t>
            </a:r>
            <a:br>
              <a:rPr kumimoji="1" lang="en-US" sz="3900" kern="0" dirty="0">
                <a:solidFill>
                  <a:srgbClr val="FF0000"/>
                </a:solidFill>
                <a:cs typeface="Calibri" pitchFamily="34" charset="0"/>
              </a:rPr>
            </a:br>
            <a:r>
              <a:rPr kumimoji="1" lang="en-US" sz="3900" kern="0" dirty="0">
                <a:solidFill>
                  <a:srgbClr val="FF0000"/>
                </a:solidFill>
                <a:cs typeface="Calibri" pitchFamily="34" charset="0"/>
              </a:rPr>
              <a:t>emperors who had absolute </a:t>
            </a:r>
            <a:br>
              <a:rPr kumimoji="1" lang="en-US" sz="3900" kern="0" dirty="0">
                <a:solidFill>
                  <a:srgbClr val="FF0000"/>
                </a:solidFill>
                <a:cs typeface="Calibri" pitchFamily="34" charset="0"/>
              </a:rPr>
            </a:br>
            <a:r>
              <a:rPr kumimoji="1" lang="en-US" sz="3900" kern="0" dirty="0">
                <a:solidFill>
                  <a:srgbClr val="FF0000"/>
                </a:solidFill>
                <a:cs typeface="Calibri" pitchFamily="34" charset="0"/>
              </a:rPr>
              <a:t>power over the empire </a:t>
            </a:r>
          </a:p>
          <a:p>
            <a:pPr marL="742950" lvl="1" indent="-285750">
              <a:lnSpc>
                <a:spcPct val="90000"/>
              </a:lnSpc>
              <a:buFont typeface="Arial" charset="0"/>
              <a:buChar char="–"/>
              <a:defRPr/>
            </a:pPr>
            <a:r>
              <a:rPr kumimoji="1" lang="en-US" sz="3900" kern="0" dirty="0">
                <a:cs typeface="Calibri" pitchFamily="34" charset="0"/>
              </a:rPr>
              <a:t>Justinian was the most </a:t>
            </a:r>
            <a:br>
              <a:rPr kumimoji="1" lang="en-US" sz="3900" kern="0" dirty="0">
                <a:cs typeface="Calibri" pitchFamily="34" charset="0"/>
              </a:rPr>
            </a:br>
            <a:r>
              <a:rPr kumimoji="1" lang="en-US" sz="3900" kern="0" dirty="0">
                <a:cs typeface="Calibri" pitchFamily="34" charset="0"/>
              </a:rPr>
              <a:t>famous Byzantine Emperor</a:t>
            </a:r>
          </a:p>
          <a:p>
            <a:pPr marL="742950" lvl="1" indent="-285750">
              <a:lnSpc>
                <a:spcPct val="90000"/>
              </a:lnSpc>
              <a:buFont typeface="Arial" charset="0"/>
              <a:buChar char="–"/>
              <a:defRPr/>
            </a:pPr>
            <a:r>
              <a:rPr kumimoji="1" lang="en-US" sz="2000" kern="0" dirty="0">
                <a:cs typeface="Calibri" pitchFamily="34" charset="0"/>
              </a:rPr>
              <a:t>88, 29 died violently, 13 abandoned </a:t>
            </a:r>
            <a:r>
              <a:rPr kumimoji="1" lang="en-US" sz="3900" kern="0" dirty="0">
                <a:cs typeface="Calibri" pitchFamily="34" charset="0"/>
              </a:rPr>
              <a:t/>
            </a:r>
            <a:br>
              <a:rPr kumimoji="1" lang="en-US" sz="3900" kern="0" dirty="0">
                <a:cs typeface="Calibri" pitchFamily="34" charset="0"/>
              </a:rPr>
            </a:br>
            <a:endParaRPr kumimoji="1" lang="en-US" sz="3900" kern="0" dirty="0">
              <a:cs typeface="Calibri" pitchFamily="34" charset="0"/>
            </a:endParaRPr>
          </a:p>
          <a:p>
            <a:pPr marL="742950" lvl="1" indent="-285750">
              <a:lnSpc>
                <a:spcPct val="90000"/>
              </a:lnSpc>
              <a:buFont typeface="Arial" charset="0"/>
              <a:buChar char="–"/>
              <a:defRPr/>
            </a:pPr>
            <a:endParaRPr kumimoji="1" lang="en-US" sz="3900" kern="0" dirty="0">
              <a:solidFill>
                <a:schemeClr val="folHlink"/>
              </a:solidFill>
              <a:cs typeface="Calibri" pitchFamily="34" charset="0"/>
            </a:endParaRPr>
          </a:p>
        </p:txBody>
      </p:sp>
    </p:spTree>
    <p:extLst>
      <p:ext uri="{BB962C8B-B14F-4D97-AF65-F5344CB8AC3E}">
        <p14:creationId xmlns:p14="http://schemas.microsoft.com/office/powerpoint/2010/main" val="7400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1000"/>
                                        <p:tgtEl>
                                          <p:spTgt spid="8"/>
                                        </p:tgtEl>
                                      </p:cBhvr>
                                    </p:animEffect>
                                    <p:set>
                                      <p:cBhvr>
                                        <p:cTn id="7" dur="1" fill="hold">
                                          <p:stCondLst>
                                            <p:cond delay="9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6"/>
                                        </p:tgtEl>
                                      </p:cBhvr>
                                    </p:animEffect>
                                    <p:set>
                                      <p:cBhvr>
                                        <p:cTn id="10" dur="1" fill="hold">
                                          <p:stCondLst>
                                            <p:cond delay="999"/>
                                          </p:stCondLst>
                                        </p:cTn>
                                        <p:tgtEl>
                                          <p:spTgt spid="6"/>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1000"/>
                                        <p:tgtEl>
                                          <p:spTgt spid="5"/>
                                        </p:tgtEl>
                                      </p:cBhvr>
                                    </p:animEffect>
                                    <p:set>
                                      <p:cBhvr>
                                        <p:cTn id="13" dur="1" fill="hold">
                                          <p:stCondLst>
                                            <p:cond delay="999"/>
                                          </p:stCondLst>
                                        </p:cTn>
                                        <p:tgtEl>
                                          <p:spTgt spid="5"/>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1000"/>
                                        <p:tgtEl>
                                          <p:spTgt spid="7"/>
                                        </p:tgtEl>
                                      </p:cBhvr>
                                    </p:animEffect>
                                    <p:set>
                                      <p:cBhvr>
                                        <p:cTn id="16" dur="1" fill="hold">
                                          <p:stCondLst>
                                            <p:cond delay="999"/>
                                          </p:stCondLst>
                                        </p:cTn>
                                        <p:tgtEl>
                                          <p:spTgt spid="7"/>
                                        </p:tgtEl>
                                        <p:attrNameLst>
                                          <p:attrName>style.visibility</p:attrName>
                                        </p:attrNameLst>
                                      </p:cBhvr>
                                      <p:to>
                                        <p:strVal val="hidden"/>
                                      </p:to>
                                    </p:set>
                                  </p:childTnLst>
                                </p:cTn>
                              </p:par>
                              <p:par>
                                <p:cTn id="17" presetID="63" presetClass="path" presetSubtype="0" accel="50000" decel="50000" fill="hold" nodeType="withEffect">
                                  <p:stCondLst>
                                    <p:cond delay="0"/>
                                  </p:stCondLst>
                                  <p:childTnLst>
                                    <p:animMotion origin="layout" path="M 0 0  L 0.25 0  E" pathEditMode="relative" ptsTypes="">
                                      <p:cBhvr>
                                        <p:cTn id="18" dur="2000" fill="hold"/>
                                        <p:tgtEl>
                                          <p:spTgt spid="32770"/>
                                        </p:tgtEl>
                                        <p:attrNameLst>
                                          <p:attrName>ppt_x</p:attrName>
                                          <p:attrName>ppt_y</p:attrName>
                                        </p:attrNameLst>
                                      </p:cBhvr>
                                    </p:animMotion>
                                  </p:childTnLst>
                                </p:cTn>
                              </p:par>
                            </p:childTnLst>
                          </p:cTn>
                        </p:par>
                        <p:par>
                          <p:cTn id="19" fill="hold" nodeType="afterGroup">
                            <p:stCondLst>
                              <p:cond delay="2000"/>
                            </p:stCondLst>
                            <p:childTnLst>
                              <p:par>
                                <p:cTn id="20" presetID="10" presetClass="entr" presetSubtype="0" fill="hold" nodeType="afterEffect">
                                  <p:stCondLst>
                                    <p:cond delay="0"/>
                                  </p:stCondLst>
                                  <p:childTnLst>
                                    <p:set>
                                      <p:cBhvr>
                                        <p:cTn id="21" dur="1" fill="hold">
                                          <p:stCondLst>
                                            <p:cond delay="0"/>
                                          </p:stCondLst>
                                        </p:cTn>
                                        <p:tgtEl>
                                          <p:spTgt spid="15">
                                            <p:txEl>
                                              <p:pRg st="1" end="1"/>
                                            </p:txEl>
                                          </p:spTgt>
                                        </p:tgtEl>
                                        <p:attrNameLst>
                                          <p:attrName>style.visibility</p:attrName>
                                        </p:attrNameLst>
                                      </p:cBhvr>
                                      <p:to>
                                        <p:strVal val="visible"/>
                                      </p:to>
                                    </p:set>
                                    <p:animEffect transition="in" filter="fade">
                                      <p:cBhvr>
                                        <p:cTn id="22" dur="500"/>
                                        <p:tgtEl>
                                          <p:spTgt spid="15">
                                            <p:txEl>
                                              <p:p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5">
                                            <p:txEl>
                                              <p:pRg st="2" end="2"/>
                                            </p:txEl>
                                          </p:spTgt>
                                        </p:tgtEl>
                                        <p:attrNameLst>
                                          <p:attrName>style.visibility</p:attrName>
                                        </p:attrNameLst>
                                      </p:cBhvr>
                                      <p:to>
                                        <p:strVal val="visible"/>
                                      </p:to>
                                    </p:set>
                                    <p:animEffect transition="in" filter="fade">
                                      <p:cBhvr>
                                        <p:cTn id="25" dur="500"/>
                                        <p:tgtEl>
                                          <p:spTgt spid="15">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5">
                                            <p:txEl>
                                              <p:pRg st="3" end="3"/>
                                            </p:txEl>
                                          </p:spTgt>
                                        </p:tgtEl>
                                        <p:attrNameLst>
                                          <p:attrName>style.visibility</p:attrName>
                                        </p:attrNameLst>
                                      </p:cBhvr>
                                      <p:to>
                                        <p:strVal val="visible"/>
                                      </p:to>
                                    </p:set>
                                    <p:animEffect transition="in" filter="fade">
                                      <p:cBhvr>
                                        <p:cTn id="28"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1"/>
          </p:nvPr>
        </p:nvSpPr>
        <p:spPr>
          <a:xfrm>
            <a:off x="1524000" y="152400"/>
            <a:ext cx="9144000" cy="1752600"/>
          </a:xfrm>
        </p:spPr>
        <p:txBody>
          <a:bodyPr/>
          <a:lstStyle/>
          <a:p>
            <a:pPr marL="0" indent="0" algn="ctr">
              <a:spcBef>
                <a:spcPct val="0"/>
              </a:spcBef>
              <a:buNone/>
            </a:pPr>
            <a:r>
              <a:rPr lang="en-US" altLang="en-US" sz="3800"/>
              <a:t>About 50 years after the fall of Rome, </a:t>
            </a:r>
            <a:r>
              <a:rPr lang="en-US" altLang="en-US" sz="3800">
                <a:solidFill>
                  <a:srgbClr val="FF0000"/>
                </a:solidFill>
              </a:rPr>
              <a:t>Byzantine</a:t>
            </a:r>
            <a:r>
              <a:rPr lang="en-US" altLang="en-US" sz="3800"/>
              <a:t> </a:t>
            </a:r>
            <a:r>
              <a:rPr lang="en-US" altLang="en-US" sz="3800">
                <a:solidFill>
                  <a:srgbClr val="FF0000"/>
                </a:solidFill>
              </a:rPr>
              <a:t>Emperor Justinian reconquered Roman territories</a:t>
            </a:r>
          </a:p>
        </p:txBody>
      </p:sp>
      <p:pic>
        <p:nvPicPr>
          <p:cNvPr id="30723" name="Picture 4" descr="Justinian Empire"/>
          <p:cNvPicPr>
            <a:picLocks noChangeAspect="1" noChangeArrowheads="1"/>
          </p:cNvPicPr>
          <p:nvPr/>
        </p:nvPicPr>
        <p:blipFill>
          <a:blip r:embed="rId2">
            <a:extLst>
              <a:ext uri="{28A0092B-C50C-407E-A947-70E740481C1C}">
                <a14:useLocalDpi xmlns:a14="http://schemas.microsoft.com/office/drawing/2010/main" val="0"/>
              </a:ext>
            </a:extLst>
          </a:blip>
          <a:srcRect l="3629" t="3268" r="4762" b="14862"/>
          <a:stretch>
            <a:fillRect/>
          </a:stretch>
        </p:blipFill>
        <p:spPr bwMode="auto">
          <a:xfrm>
            <a:off x="1524000" y="1981200"/>
            <a:ext cx="9144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24642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524000" y="0"/>
            <a:ext cx="9144000" cy="1066800"/>
          </a:xfrm>
        </p:spPr>
        <p:txBody>
          <a:bodyPr/>
          <a:lstStyle/>
          <a:p>
            <a:pPr eaLnBrk="1" hangingPunct="1"/>
            <a:r>
              <a:rPr lang="en-US" altLang="en-US" smtClean="0"/>
              <a:t>The Justinian Code</a:t>
            </a:r>
          </a:p>
        </p:txBody>
      </p:sp>
      <p:sp>
        <p:nvSpPr>
          <p:cNvPr id="36867" name="Content Placeholder 2"/>
          <p:cNvSpPr>
            <a:spLocks noGrp="1"/>
          </p:cNvSpPr>
          <p:nvPr>
            <p:ph idx="1"/>
          </p:nvPr>
        </p:nvSpPr>
        <p:spPr>
          <a:xfrm>
            <a:off x="1524000" y="914400"/>
            <a:ext cx="9144000" cy="5943600"/>
          </a:xfrm>
        </p:spPr>
        <p:txBody>
          <a:bodyPr/>
          <a:lstStyle/>
          <a:p>
            <a:pPr marL="0" indent="0" algn="ctr">
              <a:spcBef>
                <a:spcPct val="0"/>
              </a:spcBef>
              <a:spcAft>
                <a:spcPts val="600"/>
              </a:spcAft>
              <a:buNone/>
              <a:defRPr/>
            </a:pPr>
            <a:r>
              <a:rPr lang="en-US" altLang="en-US" sz="3800" dirty="0"/>
              <a:t>To oversee his new empire, Justinian ordered legal experts to consolidate  old Roman laws into a single law code</a:t>
            </a:r>
          </a:p>
          <a:p>
            <a:pPr>
              <a:spcBef>
                <a:spcPct val="0"/>
              </a:spcBef>
              <a:spcAft>
                <a:spcPts val="600"/>
              </a:spcAft>
              <a:defRPr/>
            </a:pPr>
            <a:endParaRPr lang="en-US" altLang="en-US" sz="1800" dirty="0"/>
          </a:p>
          <a:p>
            <a:pPr lvl="1">
              <a:spcBef>
                <a:spcPct val="0"/>
              </a:spcBef>
              <a:spcAft>
                <a:spcPts val="600"/>
              </a:spcAft>
              <a:defRPr/>
            </a:pPr>
            <a:r>
              <a:rPr lang="en-US" altLang="en-US" sz="3800" dirty="0"/>
              <a:t>The </a:t>
            </a:r>
            <a:r>
              <a:rPr lang="en-US" altLang="en-US" sz="3800" dirty="0">
                <a:solidFill>
                  <a:srgbClr val="FF0000"/>
                </a:solidFill>
              </a:rPr>
              <a:t>Justinian Code served as the legal basis</a:t>
            </a:r>
            <a:r>
              <a:rPr lang="en-US" altLang="en-US" sz="3800" dirty="0"/>
              <a:t> for criminal justice, marriage, property, slavery, &amp; women’s rights</a:t>
            </a:r>
          </a:p>
          <a:p>
            <a:pPr lvl="1">
              <a:spcBef>
                <a:spcPct val="0"/>
              </a:spcBef>
              <a:spcAft>
                <a:spcPts val="600"/>
              </a:spcAft>
              <a:defRPr/>
            </a:pPr>
            <a:r>
              <a:rPr lang="en-US" altLang="en-US" sz="3800" dirty="0"/>
              <a:t>The law code became one of the most important legacies of the Byzantine Empire &amp; served as the basis for laws for the next 900 years</a:t>
            </a:r>
          </a:p>
        </p:txBody>
      </p:sp>
    </p:spTree>
    <p:extLst>
      <p:ext uri="{BB962C8B-B14F-4D97-AF65-F5344CB8AC3E}">
        <p14:creationId xmlns:p14="http://schemas.microsoft.com/office/powerpoint/2010/main" val="32170311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additive="base">
                                        <p:cTn id="7" dur="500" fill="hold"/>
                                        <p:tgtEl>
                                          <p:spTgt spid="368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8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6867">
                                            <p:txEl>
                                              <p:pRg st="2" end="2"/>
                                            </p:txEl>
                                          </p:spTgt>
                                        </p:tgtEl>
                                        <p:attrNameLst>
                                          <p:attrName>style.visibility</p:attrName>
                                        </p:attrNameLst>
                                      </p:cBhvr>
                                      <p:to>
                                        <p:strVal val="visible"/>
                                      </p:to>
                                    </p:set>
                                    <p:anim calcmode="lin" valueType="num">
                                      <p:cBhvr additive="base">
                                        <p:cTn id="13" dur="500" fill="hold"/>
                                        <p:tgtEl>
                                          <p:spTgt spid="3686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8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6867">
                                            <p:txEl>
                                              <p:pRg st="3" end="3"/>
                                            </p:txEl>
                                          </p:spTgt>
                                        </p:tgtEl>
                                        <p:attrNameLst>
                                          <p:attrName>style.visibility</p:attrName>
                                        </p:attrNameLst>
                                      </p:cBhvr>
                                      <p:to>
                                        <p:strVal val="visible"/>
                                      </p:to>
                                    </p:set>
                                    <p:anim calcmode="lin" valueType="num">
                                      <p:cBhvr additive="base">
                                        <p:cTn id="19" dur="500" fill="hold"/>
                                        <p:tgtEl>
                                          <p:spTgt spid="3686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686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mtClean="0"/>
              <a:t>Justinian Code</a:t>
            </a:r>
          </a:p>
        </p:txBody>
      </p:sp>
      <p:sp>
        <p:nvSpPr>
          <p:cNvPr id="40963" name="Content Placeholder 2"/>
          <p:cNvSpPr>
            <a:spLocks noGrp="1"/>
          </p:cNvSpPr>
          <p:nvPr>
            <p:ph idx="1"/>
          </p:nvPr>
        </p:nvSpPr>
        <p:spPr/>
        <p:txBody>
          <a:bodyPr/>
          <a:lstStyle/>
          <a:p>
            <a:r>
              <a:rPr lang="en-US" altLang="en-US" smtClean="0"/>
              <a:t>In partners, you will look over the handout comparing California law and the laws of the Justinian Code.</a:t>
            </a:r>
          </a:p>
          <a:p>
            <a:endParaRPr lang="en-US" altLang="en-US" smtClean="0"/>
          </a:p>
          <a:p>
            <a:r>
              <a:rPr lang="en-US" altLang="en-US" smtClean="0"/>
              <a:t>Each person must complete their chart giving similarities and differences between these two legal systems.</a:t>
            </a:r>
          </a:p>
        </p:txBody>
      </p:sp>
    </p:spTree>
    <p:extLst>
      <p:ext uri="{BB962C8B-B14F-4D97-AF65-F5344CB8AC3E}">
        <p14:creationId xmlns:p14="http://schemas.microsoft.com/office/powerpoint/2010/main" val="10685755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 calcmode="lin" valueType="num">
                                      <p:cBhvr additive="base">
                                        <p:cTn id="7" dur="500" fill="hold"/>
                                        <p:tgtEl>
                                          <p:spTgt spid="409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0963">
                                            <p:txEl>
                                              <p:pRg st="2" end="2"/>
                                            </p:txEl>
                                          </p:spTgt>
                                        </p:tgtEl>
                                        <p:attrNameLst>
                                          <p:attrName>style.visibility</p:attrName>
                                        </p:attrNameLst>
                                      </p:cBhvr>
                                      <p:to>
                                        <p:strVal val="visible"/>
                                      </p:to>
                                    </p:set>
                                    <p:anim calcmode="lin" valueType="num">
                                      <p:cBhvr additive="base">
                                        <p:cTn id="13" dur="500" fill="hold"/>
                                        <p:tgtEl>
                                          <p:spTgt spid="4096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6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3"/>
          <p:cNvSpPr>
            <a:spLocks noGrp="1"/>
          </p:cNvSpPr>
          <p:nvPr>
            <p:ph idx="1"/>
          </p:nvPr>
        </p:nvSpPr>
        <p:spPr>
          <a:xfrm>
            <a:off x="1524000" y="609600"/>
            <a:ext cx="9144000" cy="6248400"/>
          </a:xfrm>
        </p:spPr>
        <p:txBody>
          <a:bodyPr>
            <a:normAutofit lnSpcReduction="10000"/>
          </a:bodyPr>
          <a:lstStyle/>
          <a:p>
            <a:pPr eaLnBrk="1" hangingPunct="1">
              <a:lnSpc>
                <a:spcPct val="90000"/>
              </a:lnSpc>
              <a:spcBef>
                <a:spcPct val="0"/>
              </a:spcBef>
            </a:pPr>
            <a:r>
              <a:rPr lang="en-US" altLang="en-US" sz="3800"/>
              <a:t>In addition to expanding the empire &amp; creating a uniform set of laws, Emperor Justinian also began large building projects</a:t>
            </a:r>
          </a:p>
          <a:p>
            <a:pPr lvl="1" eaLnBrk="1" hangingPunct="1">
              <a:lnSpc>
                <a:spcPct val="90000"/>
              </a:lnSpc>
              <a:spcBef>
                <a:spcPct val="0"/>
              </a:spcBef>
            </a:pPr>
            <a:r>
              <a:rPr lang="en-US" altLang="en-US" sz="3800"/>
              <a:t>He ordered the construction of the </a:t>
            </a:r>
            <a:br>
              <a:rPr lang="en-US" altLang="en-US" sz="3800"/>
            </a:br>
            <a:r>
              <a:rPr lang="en-US" altLang="en-US" sz="3800"/>
              <a:t>Hagia Sophia </a:t>
            </a:r>
            <a:br>
              <a:rPr lang="en-US" altLang="en-US" sz="3800"/>
            </a:br>
            <a:r>
              <a:rPr lang="en-US" altLang="en-US" sz="3800"/>
              <a:t>to show</a:t>
            </a:r>
            <a:br>
              <a:rPr lang="en-US" altLang="en-US" sz="3800"/>
            </a:br>
            <a:r>
              <a:rPr lang="en-US" altLang="en-US" sz="3800"/>
              <a:t>importance of </a:t>
            </a:r>
            <a:br>
              <a:rPr lang="en-US" altLang="en-US" sz="3800"/>
            </a:br>
            <a:r>
              <a:rPr lang="en-US" altLang="en-US" sz="3800"/>
              <a:t>the church </a:t>
            </a:r>
          </a:p>
          <a:p>
            <a:pPr lvl="1" eaLnBrk="1" hangingPunct="1">
              <a:lnSpc>
                <a:spcPct val="90000"/>
              </a:lnSpc>
              <a:spcBef>
                <a:spcPct val="0"/>
              </a:spcBef>
            </a:pPr>
            <a:r>
              <a:rPr lang="en-US" altLang="en-US" sz="3800"/>
              <a:t>He built hospitals,</a:t>
            </a:r>
            <a:br>
              <a:rPr lang="en-US" altLang="en-US" sz="3800"/>
            </a:br>
            <a:r>
              <a:rPr lang="en-US" altLang="en-US" sz="3800"/>
              <a:t> aqueducts, </a:t>
            </a:r>
            <a:br>
              <a:rPr lang="en-US" altLang="en-US" sz="3800"/>
            </a:br>
            <a:r>
              <a:rPr lang="en-US" altLang="en-US" sz="3800"/>
              <a:t>public baths, </a:t>
            </a:r>
            <a:br>
              <a:rPr lang="en-US" altLang="en-US" sz="3800"/>
            </a:br>
            <a:r>
              <a:rPr lang="en-US" altLang="en-US" sz="3800"/>
              <a:t>schools, &amp; courts </a:t>
            </a:r>
          </a:p>
        </p:txBody>
      </p:sp>
      <p:sp>
        <p:nvSpPr>
          <p:cNvPr id="5" name="Title 1"/>
          <p:cNvSpPr txBox="1">
            <a:spLocks/>
          </p:cNvSpPr>
          <p:nvPr/>
        </p:nvSpPr>
        <p:spPr bwMode="auto">
          <a:xfrm>
            <a:off x="1524000" y="0"/>
            <a:ext cx="9144000" cy="762000"/>
          </a:xfrm>
          <a:prstGeom prst="rect">
            <a:avLst/>
          </a:prstGeom>
          <a:noFill/>
          <a:ln w="9525">
            <a:noFill/>
            <a:miter lim="800000"/>
            <a:headEnd/>
            <a:tailEnd/>
          </a:ln>
        </p:spPr>
        <p:txBody>
          <a:bodyPr anchor="ctr"/>
          <a:lstStyle/>
          <a:p>
            <a:pPr algn="ctr" eaLnBrk="1" hangingPunct="1">
              <a:defRPr/>
            </a:pPr>
            <a:r>
              <a:rPr kumimoji="1" lang="en-US" sz="4400" kern="0" dirty="0">
                <a:solidFill>
                  <a:schemeClr val="tx2"/>
                </a:solidFill>
                <a:ea typeface="+mj-ea"/>
                <a:cs typeface="Calibri" pitchFamily="34" charset="0"/>
              </a:rPr>
              <a:t>Justinian</a:t>
            </a:r>
          </a:p>
        </p:txBody>
      </p:sp>
      <p:pic>
        <p:nvPicPr>
          <p:cNvPr id="33796" name="Picture 9" descr="http://www.1st-art-gallery.com/thumbnail/224241/1/Ruins-Of-The-Grand-Aqueduct-Of-Ancient-Carthage-Plate-23-From-Views-In-The-Ottoman-Empi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5826" y="2895600"/>
            <a:ext cx="470217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24244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1986">
                                            <p:txEl>
                                              <p:pRg st="0" end="0"/>
                                            </p:txEl>
                                          </p:spTgt>
                                        </p:tgtEl>
                                        <p:attrNameLst>
                                          <p:attrName>style.visibility</p:attrName>
                                        </p:attrNameLst>
                                      </p:cBhvr>
                                      <p:to>
                                        <p:strVal val="visible"/>
                                      </p:to>
                                    </p:set>
                                    <p:anim calcmode="lin" valueType="num">
                                      <p:cBhvr additive="base">
                                        <p:cTn id="7" dur="500" fill="hold"/>
                                        <p:tgtEl>
                                          <p:spTgt spid="4198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98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1986">
                                            <p:txEl>
                                              <p:pRg st="1" end="1"/>
                                            </p:txEl>
                                          </p:spTgt>
                                        </p:tgtEl>
                                        <p:attrNameLst>
                                          <p:attrName>style.visibility</p:attrName>
                                        </p:attrNameLst>
                                      </p:cBhvr>
                                      <p:to>
                                        <p:strVal val="visible"/>
                                      </p:to>
                                    </p:set>
                                    <p:anim calcmode="lin" valueType="num">
                                      <p:cBhvr additive="base">
                                        <p:cTn id="13" dur="500" fill="hold"/>
                                        <p:tgtEl>
                                          <p:spTgt spid="4198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98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1986">
                                            <p:txEl>
                                              <p:pRg st="2" end="2"/>
                                            </p:txEl>
                                          </p:spTgt>
                                        </p:tgtEl>
                                        <p:attrNameLst>
                                          <p:attrName>style.visibility</p:attrName>
                                        </p:attrNameLst>
                                      </p:cBhvr>
                                      <p:to>
                                        <p:strVal val="visible"/>
                                      </p:to>
                                    </p:set>
                                    <p:anim calcmode="lin" valueType="num">
                                      <p:cBhvr additive="base">
                                        <p:cTn id="19" dur="500" fill="hold"/>
                                        <p:tgtEl>
                                          <p:spTgt spid="4198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198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3"/>
          <p:cNvSpPr>
            <a:spLocks noGrp="1"/>
          </p:cNvSpPr>
          <p:nvPr>
            <p:ph idx="1"/>
          </p:nvPr>
        </p:nvSpPr>
        <p:spPr>
          <a:xfrm>
            <a:off x="1524000" y="762000"/>
            <a:ext cx="9144000" cy="6096000"/>
          </a:xfrm>
        </p:spPr>
        <p:txBody>
          <a:bodyPr/>
          <a:lstStyle/>
          <a:p>
            <a:pPr>
              <a:spcBef>
                <a:spcPct val="0"/>
              </a:spcBef>
              <a:spcAft>
                <a:spcPts val="600"/>
              </a:spcAft>
            </a:pPr>
            <a:r>
              <a:rPr lang="en-US" altLang="en-US" sz="3600">
                <a:solidFill>
                  <a:srgbClr val="FF0000"/>
                </a:solidFill>
              </a:rPr>
              <a:t>Justinian’s wife Theodora </a:t>
            </a:r>
            <a:br>
              <a:rPr lang="en-US" altLang="en-US" sz="3600">
                <a:solidFill>
                  <a:srgbClr val="FF0000"/>
                </a:solidFill>
              </a:rPr>
            </a:br>
            <a:r>
              <a:rPr lang="en-US" altLang="en-US" sz="3600">
                <a:solidFill>
                  <a:srgbClr val="FF0000"/>
                </a:solidFill>
              </a:rPr>
              <a:t>had a lot of power </a:t>
            </a:r>
            <a:r>
              <a:rPr lang="en-US" altLang="en-US" sz="3600"/>
              <a:t>&amp; </a:t>
            </a:r>
            <a:br>
              <a:rPr lang="en-US" altLang="en-US" sz="3600"/>
            </a:br>
            <a:r>
              <a:rPr lang="en-US" altLang="en-US" sz="3600"/>
              <a:t>influence in the </a:t>
            </a:r>
            <a:br>
              <a:rPr lang="en-US" altLang="en-US" sz="3600"/>
            </a:br>
            <a:r>
              <a:rPr lang="en-US" altLang="en-US" sz="3600"/>
              <a:t>Byzantine Empire:</a:t>
            </a:r>
          </a:p>
          <a:p>
            <a:pPr lvl="1">
              <a:spcBef>
                <a:spcPct val="0"/>
              </a:spcBef>
              <a:spcAft>
                <a:spcPts val="600"/>
              </a:spcAft>
            </a:pPr>
            <a:r>
              <a:rPr lang="en-US" altLang="en-US" sz="3600"/>
              <a:t>She met with &amp; wrote </a:t>
            </a:r>
            <a:br>
              <a:rPr lang="en-US" altLang="en-US" sz="3600"/>
            </a:br>
            <a:r>
              <a:rPr lang="en-US" altLang="en-US" sz="3600"/>
              <a:t>to foreign leaders </a:t>
            </a:r>
          </a:p>
          <a:p>
            <a:pPr lvl="1">
              <a:spcBef>
                <a:spcPct val="0"/>
              </a:spcBef>
              <a:spcAft>
                <a:spcPts val="600"/>
              </a:spcAft>
            </a:pPr>
            <a:r>
              <a:rPr lang="en-US" altLang="en-US" sz="3600"/>
              <a:t>She advised Justinian </a:t>
            </a:r>
            <a:br>
              <a:rPr lang="en-US" altLang="en-US" sz="3600"/>
            </a:br>
            <a:r>
              <a:rPr lang="en-US" altLang="en-US" sz="3600"/>
              <a:t>&amp; helped him pass laws</a:t>
            </a:r>
          </a:p>
          <a:p>
            <a:pPr lvl="1">
              <a:spcBef>
                <a:spcPct val="0"/>
              </a:spcBef>
              <a:spcAft>
                <a:spcPts val="600"/>
              </a:spcAft>
            </a:pPr>
            <a:r>
              <a:rPr lang="en-US" altLang="en-US" sz="3600"/>
              <a:t>She encouraged </a:t>
            </a:r>
            <a:br>
              <a:rPr lang="en-US" altLang="en-US" sz="3600"/>
            </a:br>
            <a:r>
              <a:rPr lang="en-US" altLang="en-US" sz="3600"/>
              <a:t>building of Christian </a:t>
            </a:r>
            <a:br>
              <a:rPr lang="en-US" altLang="en-US" sz="3600"/>
            </a:br>
            <a:r>
              <a:rPr lang="en-US" altLang="en-US" sz="3600"/>
              <a:t>cathedrals </a:t>
            </a:r>
          </a:p>
          <a:p>
            <a:pPr lvl="1">
              <a:spcBef>
                <a:spcPct val="0"/>
              </a:spcBef>
              <a:spcAft>
                <a:spcPts val="600"/>
              </a:spcAft>
            </a:pPr>
            <a:r>
              <a:rPr lang="en-US" altLang="en-US" sz="1800">
                <a:hlinkClick r:id="rId2"/>
              </a:rPr>
              <a:t>http://www.youtube.com/watch?v=LQgdcP7vd9g</a:t>
            </a:r>
            <a:r>
              <a:rPr lang="en-US" altLang="en-US" sz="1800"/>
              <a:t> </a:t>
            </a:r>
          </a:p>
        </p:txBody>
      </p:sp>
      <p:sp>
        <p:nvSpPr>
          <p:cNvPr id="5" name="Title 1"/>
          <p:cNvSpPr txBox="1">
            <a:spLocks/>
          </p:cNvSpPr>
          <p:nvPr/>
        </p:nvSpPr>
        <p:spPr bwMode="auto">
          <a:xfrm>
            <a:off x="1524000" y="0"/>
            <a:ext cx="9144000" cy="762000"/>
          </a:xfrm>
          <a:prstGeom prst="rect">
            <a:avLst/>
          </a:prstGeom>
          <a:noFill/>
          <a:ln w="9525">
            <a:noFill/>
            <a:miter lim="800000"/>
            <a:headEnd/>
            <a:tailEnd/>
          </a:ln>
        </p:spPr>
        <p:txBody>
          <a:bodyPr anchor="ctr"/>
          <a:lstStyle/>
          <a:p>
            <a:pPr algn="ctr" eaLnBrk="1" hangingPunct="1">
              <a:defRPr/>
            </a:pPr>
            <a:r>
              <a:rPr kumimoji="1" lang="en-US" sz="4400" kern="0" dirty="0">
                <a:solidFill>
                  <a:schemeClr val="tx2"/>
                </a:solidFill>
                <a:ea typeface="+mj-ea"/>
                <a:cs typeface="Calibri" pitchFamily="34" charset="0"/>
              </a:rPr>
              <a:t>Empress Theodora </a:t>
            </a:r>
          </a:p>
        </p:txBody>
      </p:sp>
      <p:pic>
        <p:nvPicPr>
          <p:cNvPr id="34820" name="Picture 5" descr="http://www.mlahanas.de/Hellas/Byzanz/Bio/Theodora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709614"/>
            <a:ext cx="3581400" cy="614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56400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4034">
                                            <p:txEl>
                                              <p:pRg st="0" end="0"/>
                                            </p:txEl>
                                          </p:spTgt>
                                        </p:tgtEl>
                                        <p:attrNameLst>
                                          <p:attrName>style.visibility</p:attrName>
                                        </p:attrNameLst>
                                      </p:cBhvr>
                                      <p:to>
                                        <p:strVal val="visible"/>
                                      </p:to>
                                    </p:set>
                                    <p:anim calcmode="lin" valueType="num">
                                      <p:cBhvr additive="base">
                                        <p:cTn id="7" dur="500" fill="hold"/>
                                        <p:tgtEl>
                                          <p:spTgt spid="440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0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4034">
                                            <p:txEl>
                                              <p:pRg st="1" end="1"/>
                                            </p:txEl>
                                          </p:spTgt>
                                        </p:tgtEl>
                                        <p:attrNameLst>
                                          <p:attrName>style.visibility</p:attrName>
                                        </p:attrNameLst>
                                      </p:cBhvr>
                                      <p:to>
                                        <p:strVal val="visible"/>
                                      </p:to>
                                    </p:set>
                                    <p:anim calcmode="lin" valueType="num">
                                      <p:cBhvr additive="base">
                                        <p:cTn id="13" dur="500" fill="hold"/>
                                        <p:tgtEl>
                                          <p:spTgt spid="4403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403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4034">
                                            <p:txEl>
                                              <p:pRg st="2" end="2"/>
                                            </p:txEl>
                                          </p:spTgt>
                                        </p:tgtEl>
                                        <p:attrNameLst>
                                          <p:attrName>style.visibility</p:attrName>
                                        </p:attrNameLst>
                                      </p:cBhvr>
                                      <p:to>
                                        <p:strVal val="visible"/>
                                      </p:to>
                                    </p:set>
                                    <p:anim calcmode="lin" valueType="num">
                                      <p:cBhvr additive="base">
                                        <p:cTn id="19" dur="500" fill="hold"/>
                                        <p:tgtEl>
                                          <p:spTgt spid="4403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403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4034">
                                            <p:txEl>
                                              <p:pRg st="3" end="3"/>
                                            </p:txEl>
                                          </p:spTgt>
                                        </p:tgtEl>
                                        <p:attrNameLst>
                                          <p:attrName>style.visibility</p:attrName>
                                        </p:attrNameLst>
                                      </p:cBhvr>
                                      <p:to>
                                        <p:strVal val="visible"/>
                                      </p:to>
                                    </p:set>
                                    <p:anim calcmode="lin" valueType="num">
                                      <p:cBhvr additive="base">
                                        <p:cTn id="25" dur="500" fill="hold"/>
                                        <p:tgtEl>
                                          <p:spTgt spid="4403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403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4034">
                                            <p:txEl>
                                              <p:pRg st="4" end="4"/>
                                            </p:txEl>
                                          </p:spTgt>
                                        </p:tgtEl>
                                        <p:attrNameLst>
                                          <p:attrName>style.visibility</p:attrName>
                                        </p:attrNameLst>
                                      </p:cBhvr>
                                      <p:to>
                                        <p:strVal val="visible"/>
                                      </p:to>
                                    </p:set>
                                    <p:anim calcmode="lin" valueType="num">
                                      <p:cBhvr additive="base">
                                        <p:cTn id="31" dur="500" fill="hold"/>
                                        <p:tgtEl>
                                          <p:spTgt spid="4403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403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smtClean="0"/>
              <a:t>Justinian &amp; Theodora</a:t>
            </a:r>
          </a:p>
        </p:txBody>
      </p:sp>
      <p:sp>
        <p:nvSpPr>
          <p:cNvPr id="35843" name="Content Placeholder 2"/>
          <p:cNvSpPr>
            <a:spLocks noGrp="1"/>
          </p:cNvSpPr>
          <p:nvPr>
            <p:ph idx="1"/>
          </p:nvPr>
        </p:nvSpPr>
        <p:spPr/>
        <p:txBody>
          <a:bodyPr/>
          <a:lstStyle/>
          <a:p>
            <a:r>
              <a:rPr lang="en-US" altLang="en-US" smtClean="0">
                <a:hlinkClick r:id="rId2"/>
              </a:rPr>
              <a:t>Empress Theodora ("Norwegian Wood" by the Beatles) – YouTube</a:t>
            </a:r>
            <a:endParaRPr lang="en-US" altLang="en-US" smtClean="0"/>
          </a:p>
          <a:p>
            <a:endParaRPr lang="en-US" altLang="en-US" smtClean="0"/>
          </a:p>
          <a:p>
            <a:endParaRPr lang="en-US" altLang="en-US" smtClean="0"/>
          </a:p>
          <a:p>
            <a:endParaRPr lang="en-US" altLang="en-US" smtClean="0"/>
          </a:p>
          <a:p>
            <a:r>
              <a:rPr lang="en-US" altLang="en-US" smtClean="0"/>
              <a:t>Mixed views of Justinian and Theodora</a:t>
            </a:r>
          </a:p>
        </p:txBody>
      </p:sp>
    </p:spTree>
    <p:extLst>
      <p:ext uri="{BB962C8B-B14F-4D97-AF65-F5344CB8AC3E}">
        <p14:creationId xmlns:p14="http://schemas.microsoft.com/office/powerpoint/2010/main" val="705760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524000" y="0"/>
            <a:ext cx="9144000" cy="1066800"/>
          </a:xfrm>
        </p:spPr>
        <p:txBody>
          <a:bodyPr>
            <a:normAutofit fontScale="90000"/>
          </a:bodyPr>
          <a:lstStyle/>
          <a:p>
            <a:pPr eaLnBrk="1" hangingPunct="1">
              <a:lnSpc>
                <a:spcPct val="85000"/>
              </a:lnSpc>
            </a:pPr>
            <a:r>
              <a:rPr lang="en-US" altLang="en-US" sz="4000">
                <a:solidFill>
                  <a:srgbClr val="C00000"/>
                </a:solidFill>
              </a:rPr>
              <a:t>What happened to the </a:t>
            </a:r>
            <a:br>
              <a:rPr lang="en-US" altLang="en-US" sz="4000">
                <a:solidFill>
                  <a:srgbClr val="C00000"/>
                </a:solidFill>
              </a:rPr>
            </a:br>
            <a:r>
              <a:rPr lang="en-US" altLang="en-US" sz="4000">
                <a:solidFill>
                  <a:srgbClr val="C00000"/>
                </a:solidFill>
              </a:rPr>
              <a:t>Roman Empire by 500 A.D.? </a:t>
            </a:r>
          </a:p>
        </p:txBody>
      </p:sp>
      <p:pic>
        <p:nvPicPr>
          <p:cNvPr id="163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066800"/>
            <a:ext cx="9144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65535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p:cNvSpPr txBox="1">
            <a:spLocks noChangeArrowheads="1"/>
          </p:cNvSpPr>
          <p:nvPr/>
        </p:nvSpPr>
        <p:spPr bwMode="auto">
          <a:xfrm>
            <a:off x="1524000" y="0"/>
            <a:ext cx="9144000" cy="5943600"/>
          </a:xfrm>
          <a:prstGeom prst="rect">
            <a:avLst/>
          </a:prstGeom>
          <a:noFill/>
          <a:ln w="9525">
            <a:noFill/>
            <a:miter lim="800000"/>
            <a:headEnd/>
            <a:tailEnd/>
          </a:ln>
        </p:spPr>
        <p:txBody>
          <a:bodyPr/>
          <a:lstStyle/>
          <a:p>
            <a:pPr algn="ctr" eaLnBrk="1" hangingPunct="1">
              <a:lnSpc>
                <a:spcPct val="90000"/>
              </a:lnSpc>
              <a:defRPr/>
            </a:pPr>
            <a:r>
              <a:rPr kumimoji="1" lang="en-US" sz="3900" kern="0" dirty="0">
                <a:cs typeface="Calibri" pitchFamily="34" charset="0"/>
              </a:rPr>
              <a:t>Because its close to Judea, Byzantines had converted to Christianity before the Western Roman Empire </a:t>
            </a:r>
          </a:p>
        </p:txBody>
      </p:sp>
      <p:pic>
        <p:nvPicPr>
          <p:cNvPr id="3789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7326" y="1657350"/>
            <a:ext cx="921067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36804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0" y="19050"/>
            <a:ext cx="8229600" cy="5638800"/>
          </a:xfrm>
        </p:spPr>
        <p:txBody>
          <a:bodyPr/>
          <a:lstStyle/>
          <a:p>
            <a:pPr marL="0" indent="0" algn="ctr">
              <a:buNone/>
              <a:defRPr/>
            </a:pPr>
            <a:r>
              <a:rPr lang="en-US" sz="3200" dirty="0"/>
              <a:t>Distance &amp; lack of contact between Byzantine Empire &amp; Western Europe caused Christianity developed differently </a:t>
            </a:r>
          </a:p>
          <a:p>
            <a:pPr algn="ctr">
              <a:defRPr/>
            </a:pPr>
            <a:endParaRPr lang="en-US" sz="3200" dirty="0"/>
          </a:p>
        </p:txBody>
      </p:sp>
      <p:pic>
        <p:nvPicPr>
          <p:cNvPr id="389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905000"/>
            <a:ext cx="634365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84648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5486400"/>
            <a:ext cx="9296400" cy="1143000"/>
          </a:xfrm>
        </p:spPr>
        <p:txBody>
          <a:bodyPr>
            <a:normAutofit fontScale="90000"/>
          </a:bodyPr>
          <a:lstStyle/>
          <a:p>
            <a:r>
              <a:rPr lang="en-US" altLang="en-US" sz="4000"/>
              <a:t>Christians in the East &amp; West disagreed over leadership of the Church</a:t>
            </a:r>
          </a:p>
        </p:txBody>
      </p:sp>
      <p:pic>
        <p:nvPicPr>
          <p:cNvPr id="39939"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324600" y="3505200"/>
            <a:ext cx="2057400" cy="1689100"/>
          </a:xfrm>
        </p:spPr>
      </p:pic>
      <p:pic>
        <p:nvPicPr>
          <p:cNvPr id="39940" name="Picture 2"/>
          <p:cNvPicPr>
            <a:picLocks noChangeAspect="1" noChangeArrowheads="1"/>
          </p:cNvPicPr>
          <p:nvPr/>
        </p:nvPicPr>
        <p:blipFill>
          <a:blip r:embed="rId3">
            <a:extLst>
              <a:ext uri="{28A0092B-C50C-407E-A947-70E740481C1C}">
                <a14:useLocalDpi xmlns:a14="http://schemas.microsoft.com/office/drawing/2010/main" val="0"/>
              </a:ext>
            </a:extLst>
          </a:blip>
          <a:srcRect l="28258" r="35637"/>
          <a:stretch>
            <a:fillRect/>
          </a:stretch>
        </p:blipFill>
        <p:spPr bwMode="auto">
          <a:xfrm>
            <a:off x="1981200" y="0"/>
            <a:ext cx="4038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2" descr="http://extremecatholic.blogspot.com/images/sm-hierarchy-462x37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8200" y="3505200"/>
            <a:ext cx="205898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10" descr="Map of divided empire"/>
          <p:cNvPicPr>
            <a:picLocks noChangeAspect="1" noChangeArrowheads="1"/>
          </p:cNvPicPr>
          <p:nvPr/>
        </p:nvPicPr>
        <p:blipFill>
          <a:blip r:embed="rId5">
            <a:extLst>
              <a:ext uri="{28A0092B-C50C-407E-A947-70E740481C1C}">
                <a14:useLocalDpi xmlns:a14="http://schemas.microsoft.com/office/drawing/2010/main" val="0"/>
              </a:ext>
            </a:extLst>
          </a:blip>
          <a:srcRect t="-175" b="307"/>
          <a:stretch>
            <a:fillRect/>
          </a:stretch>
        </p:blipFill>
        <p:spPr bwMode="auto">
          <a:xfrm>
            <a:off x="6629400" y="304801"/>
            <a:ext cx="3733800"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42738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3"/>
          <p:cNvSpPr>
            <a:spLocks noGrp="1"/>
          </p:cNvSpPr>
          <p:nvPr>
            <p:ph type="title"/>
          </p:nvPr>
        </p:nvSpPr>
        <p:spPr>
          <a:xfrm>
            <a:off x="1524000" y="0"/>
            <a:ext cx="9144000" cy="838200"/>
          </a:xfrm>
        </p:spPr>
        <p:txBody>
          <a:bodyPr/>
          <a:lstStyle/>
          <a:p>
            <a:pPr eaLnBrk="1" hangingPunct="1"/>
            <a:r>
              <a:rPr lang="en-US" altLang="en-US" smtClean="0"/>
              <a:t>The Division of Christianity </a:t>
            </a:r>
          </a:p>
        </p:txBody>
      </p:sp>
      <p:sp>
        <p:nvSpPr>
          <p:cNvPr id="50179" name="Content Placeholder 4"/>
          <p:cNvSpPr>
            <a:spLocks noGrp="1"/>
          </p:cNvSpPr>
          <p:nvPr>
            <p:ph sz="half" idx="1"/>
          </p:nvPr>
        </p:nvSpPr>
        <p:spPr>
          <a:xfrm>
            <a:off x="1981201" y="990600"/>
            <a:ext cx="3871913" cy="6019800"/>
          </a:xfrm>
        </p:spPr>
        <p:txBody>
          <a:bodyPr/>
          <a:lstStyle/>
          <a:p>
            <a:pPr marL="0" indent="0" algn="ctr">
              <a:lnSpc>
                <a:spcPct val="95000"/>
              </a:lnSpc>
              <a:spcBef>
                <a:spcPct val="0"/>
              </a:spcBef>
              <a:spcAft>
                <a:spcPts val="600"/>
              </a:spcAft>
              <a:buNone/>
            </a:pPr>
            <a:r>
              <a:rPr lang="en-US" altLang="en-US" sz="3800">
                <a:solidFill>
                  <a:srgbClr val="FF0000"/>
                </a:solidFill>
              </a:rPr>
              <a:t>Christians in Western Europe:</a:t>
            </a:r>
          </a:p>
          <a:p>
            <a:pPr marL="0" indent="0" algn="ctr">
              <a:lnSpc>
                <a:spcPct val="95000"/>
              </a:lnSpc>
              <a:spcBef>
                <a:spcPct val="0"/>
              </a:spcBef>
              <a:spcAft>
                <a:spcPts val="600"/>
              </a:spcAft>
              <a:buNone/>
            </a:pPr>
            <a:endParaRPr lang="en-US" altLang="en-US" sz="3800">
              <a:solidFill>
                <a:srgbClr val="FF0000"/>
              </a:solidFill>
            </a:endParaRPr>
          </a:p>
          <a:p>
            <a:pPr lvl="1">
              <a:lnSpc>
                <a:spcPct val="95000"/>
              </a:lnSpc>
              <a:spcBef>
                <a:spcPct val="0"/>
              </a:spcBef>
              <a:spcAft>
                <a:spcPts val="600"/>
              </a:spcAft>
            </a:pPr>
            <a:r>
              <a:rPr lang="en-US" altLang="en-US" sz="3600">
                <a:solidFill>
                  <a:srgbClr val="FF0000"/>
                </a:solidFill>
              </a:rPr>
              <a:t>there should be a Pope </a:t>
            </a:r>
            <a:r>
              <a:rPr lang="en-US" altLang="en-US" sz="3600"/>
              <a:t>to oversee bishops &amp; </a:t>
            </a:r>
            <a:br>
              <a:rPr lang="en-US" altLang="en-US" sz="3600"/>
            </a:br>
            <a:r>
              <a:rPr lang="en-US" altLang="en-US" sz="3600"/>
              <a:t>give authority to Christians </a:t>
            </a:r>
          </a:p>
        </p:txBody>
      </p:sp>
      <p:pic>
        <p:nvPicPr>
          <p:cNvPr id="40964" name="Picture 4" descr="http://jeffpearlman.com/wp-content/uploads/2010/03/pope-benedic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904875"/>
            <a:ext cx="3962400" cy="565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40871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 calcmode="lin" valueType="num">
                                      <p:cBhvr additive="base">
                                        <p:cTn id="7" dur="500" fill="hold"/>
                                        <p:tgtEl>
                                          <p:spTgt spid="501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01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0179">
                                            <p:txEl>
                                              <p:pRg st="2" end="2"/>
                                            </p:txEl>
                                          </p:spTgt>
                                        </p:tgtEl>
                                        <p:attrNameLst>
                                          <p:attrName>style.visibility</p:attrName>
                                        </p:attrNameLst>
                                      </p:cBhvr>
                                      <p:to>
                                        <p:strVal val="visible"/>
                                      </p:to>
                                    </p:set>
                                    <p:anim calcmode="lin" valueType="num">
                                      <p:cBhvr additive="base">
                                        <p:cTn id="13" dur="500" fill="hold"/>
                                        <p:tgtEl>
                                          <p:spTgt spid="5017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017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3"/>
          <p:cNvSpPr>
            <a:spLocks noGrp="1"/>
          </p:cNvSpPr>
          <p:nvPr>
            <p:ph type="title"/>
          </p:nvPr>
        </p:nvSpPr>
        <p:spPr>
          <a:xfrm>
            <a:off x="1524000" y="0"/>
            <a:ext cx="9144000" cy="838200"/>
          </a:xfrm>
        </p:spPr>
        <p:txBody>
          <a:bodyPr/>
          <a:lstStyle/>
          <a:p>
            <a:pPr eaLnBrk="1" hangingPunct="1"/>
            <a:r>
              <a:rPr lang="en-US" altLang="en-US" smtClean="0"/>
              <a:t>The Division of Christianity </a:t>
            </a:r>
          </a:p>
        </p:txBody>
      </p:sp>
      <p:sp>
        <p:nvSpPr>
          <p:cNvPr id="51203" name="Content Placeholder 4"/>
          <p:cNvSpPr>
            <a:spLocks noGrp="1"/>
          </p:cNvSpPr>
          <p:nvPr>
            <p:ph sz="half" idx="1"/>
          </p:nvPr>
        </p:nvSpPr>
        <p:spPr>
          <a:xfrm>
            <a:off x="2057400" y="838200"/>
            <a:ext cx="4267200" cy="6019800"/>
          </a:xfrm>
        </p:spPr>
        <p:txBody>
          <a:bodyPr/>
          <a:lstStyle/>
          <a:p>
            <a:pPr marL="0" indent="0" algn="ctr">
              <a:spcBef>
                <a:spcPct val="0"/>
              </a:spcBef>
              <a:spcAft>
                <a:spcPts val="600"/>
              </a:spcAft>
              <a:buNone/>
              <a:defRPr/>
            </a:pPr>
            <a:r>
              <a:rPr lang="en-US" altLang="en-US" sz="3600" dirty="0">
                <a:solidFill>
                  <a:srgbClr val="FF0000"/>
                </a:solidFill>
              </a:rPr>
              <a:t>Christians in Eastern Europe:</a:t>
            </a:r>
            <a:endParaRPr lang="en-US" altLang="en-US" dirty="0" smtClean="0">
              <a:solidFill>
                <a:srgbClr val="FF0000"/>
              </a:solidFill>
            </a:endParaRPr>
          </a:p>
          <a:p>
            <a:pPr lvl="1">
              <a:spcBef>
                <a:spcPct val="0"/>
              </a:spcBef>
              <a:spcAft>
                <a:spcPts val="600"/>
              </a:spcAft>
              <a:buFont typeface="Arial" charset="0"/>
              <a:buChar char="–"/>
              <a:defRPr/>
            </a:pPr>
            <a:endParaRPr lang="en-US" altLang="en-US" sz="400" dirty="0"/>
          </a:p>
          <a:p>
            <a:pPr lvl="1">
              <a:spcBef>
                <a:spcPct val="0"/>
              </a:spcBef>
              <a:spcAft>
                <a:spcPts val="600"/>
              </a:spcAft>
              <a:buFont typeface="Arial" charset="0"/>
              <a:buChar char="–"/>
              <a:defRPr/>
            </a:pPr>
            <a:endParaRPr lang="en-US" altLang="en-US" sz="400" dirty="0"/>
          </a:p>
          <a:p>
            <a:pPr lvl="1">
              <a:spcBef>
                <a:spcPct val="0"/>
              </a:spcBef>
              <a:spcAft>
                <a:spcPts val="600"/>
              </a:spcAft>
              <a:buFont typeface="Arial" charset="0"/>
              <a:buChar char="–"/>
              <a:defRPr/>
            </a:pPr>
            <a:endParaRPr lang="en-US" altLang="en-US" sz="400" dirty="0"/>
          </a:p>
          <a:p>
            <a:pPr lvl="1">
              <a:spcBef>
                <a:spcPct val="0"/>
              </a:spcBef>
              <a:spcAft>
                <a:spcPts val="600"/>
              </a:spcAft>
              <a:buFont typeface="Arial" charset="0"/>
              <a:buChar char="–"/>
              <a:defRPr/>
            </a:pPr>
            <a:r>
              <a:rPr lang="en-US" altLang="en-US" sz="2800" dirty="0">
                <a:solidFill>
                  <a:srgbClr val="FF0000"/>
                </a:solidFill>
              </a:rPr>
              <a:t>Byzantine emperors relied on a Patriarch </a:t>
            </a:r>
            <a:r>
              <a:rPr lang="en-US" altLang="en-US" sz="2800" dirty="0"/>
              <a:t>to oversee church, </a:t>
            </a:r>
            <a:r>
              <a:rPr lang="en-US" altLang="en-US" sz="2800" u="sng" dirty="0">
                <a:solidFill>
                  <a:srgbClr val="FF0000"/>
                </a:solidFill>
              </a:rPr>
              <a:t>but emperor had final authority</a:t>
            </a:r>
          </a:p>
          <a:p>
            <a:pPr lvl="1">
              <a:spcBef>
                <a:spcPct val="0"/>
              </a:spcBef>
              <a:spcAft>
                <a:spcPts val="600"/>
              </a:spcAft>
              <a:buFont typeface="Arial" charset="0"/>
              <a:buChar char="–"/>
              <a:defRPr/>
            </a:pPr>
            <a:endParaRPr lang="en-US" altLang="en-US" sz="1050" u="sng" dirty="0"/>
          </a:p>
          <a:p>
            <a:pPr lvl="1">
              <a:spcBef>
                <a:spcPct val="0"/>
              </a:spcBef>
              <a:spcAft>
                <a:spcPts val="600"/>
              </a:spcAft>
              <a:buFont typeface="Arial" charset="0"/>
              <a:buChar char="–"/>
              <a:defRPr/>
            </a:pPr>
            <a:r>
              <a:rPr lang="en-US" altLang="en-US" sz="2800" dirty="0">
                <a:solidFill>
                  <a:srgbClr val="FF0000"/>
                </a:solidFill>
              </a:rPr>
              <a:t>Did not accept the authority of the Pope </a:t>
            </a:r>
          </a:p>
        </p:txBody>
      </p:sp>
      <p:pic>
        <p:nvPicPr>
          <p:cNvPr id="41988" name="Picture 4" descr="http://3.bp.blogspot.com/_QfVWU-2pVL4/SuJUIO2yOfI/AAAAAAAAJO0/xBuvLVTj3eM/s1600/Ecumenical%2BPatriarch%2BBartholomew%2BI,%2Bleader%2Bof%2BChristian%2BOrthodox%2BChurch,%2Baddressing%2Benvironmental%2Bchallenges%2BMississippi%2BRiver%2BLouisiana%2BNew%2BOrleans,%2BOct.%2B21,%2B20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1066800"/>
            <a:ext cx="37338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86014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 calcmode="lin" valueType="num">
                                      <p:cBhvr additive="base">
                                        <p:cTn id="7" dur="500" fill="hold"/>
                                        <p:tgtEl>
                                          <p:spTgt spid="512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1203">
                                            <p:txEl>
                                              <p:pRg st="4" end="4"/>
                                            </p:txEl>
                                          </p:spTgt>
                                        </p:tgtEl>
                                        <p:attrNameLst>
                                          <p:attrName>style.visibility</p:attrName>
                                        </p:attrNameLst>
                                      </p:cBhvr>
                                      <p:to>
                                        <p:strVal val="visible"/>
                                      </p:to>
                                    </p:set>
                                    <p:anim calcmode="lin" valueType="num">
                                      <p:cBhvr additive="base">
                                        <p:cTn id="13" dur="500" fill="hold"/>
                                        <p:tgtEl>
                                          <p:spTgt spid="5120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0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1203">
                                            <p:txEl>
                                              <p:pRg st="6" end="6"/>
                                            </p:txEl>
                                          </p:spTgt>
                                        </p:tgtEl>
                                        <p:attrNameLst>
                                          <p:attrName>style.visibility</p:attrName>
                                        </p:attrNameLst>
                                      </p:cBhvr>
                                      <p:to>
                                        <p:strVal val="visible"/>
                                      </p:to>
                                    </p:set>
                                    <p:anim calcmode="lin" valueType="num">
                                      <p:cBhvr additive="base">
                                        <p:cTn id="19" dur="500" fill="hold"/>
                                        <p:tgtEl>
                                          <p:spTgt spid="5120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0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524000" y="0"/>
            <a:ext cx="9144000" cy="914400"/>
          </a:xfrm>
          <a:prstGeom prst="rect">
            <a:avLst/>
          </a:prstGeom>
        </p:spPr>
        <p:txBody>
          <a:bodyPr/>
          <a:lstStyle/>
          <a:p>
            <a:pPr algn="ctr" eaLnBrk="1" hangingPunct="1">
              <a:defRPr/>
            </a:pPr>
            <a:r>
              <a:rPr kumimoji="1" lang="en-US" sz="4400" u="sng" kern="0" dirty="0">
                <a:solidFill>
                  <a:schemeClr val="tx2"/>
                </a:solidFill>
                <a:ea typeface="+mj-ea"/>
                <a:cs typeface="Calibri" pitchFamily="34" charset="0"/>
              </a:rPr>
              <a:t>CUT/PASTE ACTIVITY :</a:t>
            </a:r>
          </a:p>
          <a:p>
            <a:pPr algn="ctr" eaLnBrk="1" hangingPunct="1">
              <a:defRPr/>
            </a:pPr>
            <a:r>
              <a:rPr kumimoji="1" lang="en-US" sz="4400" kern="0" dirty="0">
                <a:solidFill>
                  <a:srgbClr val="FF0000"/>
                </a:solidFill>
                <a:ea typeface="+mj-ea"/>
                <a:cs typeface="Calibri" pitchFamily="34" charset="0"/>
              </a:rPr>
              <a:t>The Division of Christianity </a:t>
            </a:r>
          </a:p>
        </p:txBody>
      </p:sp>
      <p:sp>
        <p:nvSpPr>
          <p:cNvPr id="4" name="Rectangle 2"/>
          <p:cNvSpPr txBox="1">
            <a:spLocks noChangeArrowheads="1"/>
          </p:cNvSpPr>
          <p:nvPr/>
        </p:nvSpPr>
        <p:spPr>
          <a:xfrm>
            <a:off x="1676400" y="1371600"/>
            <a:ext cx="9144000" cy="1219200"/>
          </a:xfrm>
          <a:prstGeom prst="rect">
            <a:avLst/>
          </a:prstGeom>
        </p:spPr>
        <p:txBody>
          <a:bodyPr/>
          <a:lstStyle/>
          <a:p>
            <a:pPr algn="ctr" eaLnBrk="1" hangingPunct="1">
              <a:lnSpc>
                <a:spcPct val="90000"/>
              </a:lnSpc>
              <a:defRPr/>
            </a:pPr>
            <a:r>
              <a:rPr kumimoji="1" lang="en-US" sz="3800" kern="0" dirty="0">
                <a:ea typeface="+mj-ea"/>
                <a:cs typeface="Calibri" pitchFamily="34" charset="0"/>
              </a:rPr>
              <a:t>Roman Catholics &amp; Eastern Orthodox Christians practice their regions differently</a:t>
            </a:r>
          </a:p>
        </p:txBody>
      </p:sp>
      <p:pic>
        <p:nvPicPr>
          <p:cNvPr id="5" name="Picture 2" descr="http://en.academic.ru/pictures/enwiki/69/Europe_religion_map_en.png"/>
          <p:cNvPicPr>
            <a:picLocks noChangeAspect="1" noChangeArrowheads="1"/>
          </p:cNvPicPr>
          <p:nvPr/>
        </p:nvPicPr>
        <p:blipFill>
          <a:blip r:embed="rId2">
            <a:extLst>
              <a:ext uri="{28A0092B-C50C-407E-A947-70E740481C1C}">
                <a14:useLocalDpi xmlns:a14="http://schemas.microsoft.com/office/drawing/2010/main" val="0"/>
              </a:ext>
            </a:extLst>
          </a:blip>
          <a:srcRect t="21368"/>
          <a:stretch>
            <a:fillRect/>
          </a:stretch>
        </p:blipFill>
        <p:spPr bwMode="auto">
          <a:xfrm>
            <a:off x="1468437" y="2562225"/>
            <a:ext cx="9172576"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176" y="2547938"/>
            <a:ext cx="914082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0890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524000" y="0"/>
            <a:ext cx="9144000" cy="914400"/>
          </a:xfrm>
        </p:spPr>
        <p:txBody>
          <a:bodyPr/>
          <a:lstStyle/>
          <a:p>
            <a:pPr eaLnBrk="1" hangingPunct="1"/>
            <a:r>
              <a:rPr lang="en-US" altLang="en-US" smtClean="0"/>
              <a:t>The Division of Christianity </a:t>
            </a:r>
          </a:p>
        </p:txBody>
      </p:sp>
      <p:sp>
        <p:nvSpPr>
          <p:cNvPr id="47107" name="Content Placeholder 5"/>
          <p:cNvSpPr>
            <a:spLocks noGrp="1"/>
          </p:cNvSpPr>
          <p:nvPr>
            <p:ph idx="1"/>
          </p:nvPr>
        </p:nvSpPr>
        <p:spPr>
          <a:xfrm>
            <a:off x="1524000" y="838200"/>
            <a:ext cx="6019800" cy="5943600"/>
          </a:xfrm>
        </p:spPr>
        <p:txBody>
          <a:bodyPr/>
          <a:lstStyle/>
          <a:p>
            <a:pPr eaLnBrk="1" hangingPunct="1">
              <a:lnSpc>
                <a:spcPct val="90000"/>
              </a:lnSpc>
              <a:spcBef>
                <a:spcPct val="0"/>
              </a:spcBef>
              <a:defRPr/>
            </a:pPr>
            <a:r>
              <a:rPr lang="en-US" altLang="en-US" sz="3600" dirty="0">
                <a:solidFill>
                  <a:srgbClr val="FF0000"/>
                </a:solidFill>
              </a:rPr>
              <a:t>A big controversy among Christians was the use of icons </a:t>
            </a:r>
            <a:r>
              <a:rPr lang="en-US" altLang="en-US" sz="3600" dirty="0"/>
              <a:t>(religious images for prayer)</a:t>
            </a:r>
          </a:p>
          <a:p>
            <a:pPr eaLnBrk="1" hangingPunct="1">
              <a:lnSpc>
                <a:spcPct val="90000"/>
              </a:lnSpc>
              <a:spcBef>
                <a:spcPct val="0"/>
              </a:spcBef>
              <a:defRPr/>
            </a:pPr>
            <a:endParaRPr lang="en-US" altLang="en-US" sz="3600" dirty="0"/>
          </a:p>
          <a:p>
            <a:pPr lvl="1" eaLnBrk="1" hangingPunct="1">
              <a:lnSpc>
                <a:spcPct val="90000"/>
              </a:lnSpc>
              <a:spcBef>
                <a:spcPct val="0"/>
              </a:spcBef>
              <a:defRPr/>
            </a:pPr>
            <a:r>
              <a:rPr lang="en-US" altLang="en-US" sz="3600" dirty="0"/>
              <a:t>Some Christians thought</a:t>
            </a:r>
            <a:br>
              <a:rPr lang="en-US" altLang="en-US" sz="3600" dirty="0"/>
            </a:br>
            <a:r>
              <a:rPr lang="en-US" altLang="en-US" sz="3600" dirty="0"/>
              <a:t>this was “idol worship”</a:t>
            </a:r>
          </a:p>
          <a:p>
            <a:pPr marL="457200" lvl="1" indent="0">
              <a:spcBef>
                <a:spcPct val="0"/>
              </a:spcBef>
              <a:buNone/>
              <a:defRPr/>
            </a:pPr>
            <a:r>
              <a:rPr lang="en-US" altLang="en-US" sz="3600" dirty="0"/>
              <a:t> </a:t>
            </a:r>
          </a:p>
          <a:p>
            <a:pPr lvl="1" eaLnBrk="1" hangingPunct="1">
              <a:lnSpc>
                <a:spcPct val="90000"/>
              </a:lnSpc>
              <a:spcBef>
                <a:spcPct val="0"/>
              </a:spcBef>
              <a:defRPr/>
            </a:pPr>
            <a:r>
              <a:rPr lang="en-US" altLang="en-US" sz="3600" dirty="0">
                <a:solidFill>
                  <a:srgbClr val="FF0000"/>
                </a:solidFill>
              </a:rPr>
              <a:t>730, Byzantine </a:t>
            </a:r>
            <a:br>
              <a:rPr lang="en-US" altLang="en-US" sz="3600" dirty="0">
                <a:solidFill>
                  <a:srgbClr val="FF0000"/>
                </a:solidFill>
              </a:rPr>
            </a:br>
            <a:r>
              <a:rPr lang="en-US" altLang="en-US" sz="3600" dirty="0">
                <a:solidFill>
                  <a:srgbClr val="FF0000"/>
                </a:solidFill>
              </a:rPr>
              <a:t>Emperor banned icons </a:t>
            </a:r>
            <a:r>
              <a:rPr lang="en-US" altLang="en-US" sz="3600" dirty="0"/>
              <a:t/>
            </a:r>
            <a:br>
              <a:rPr lang="en-US" altLang="en-US" sz="3600" dirty="0"/>
            </a:br>
            <a:endParaRPr lang="en-US" altLang="en-US" sz="3600" dirty="0"/>
          </a:p>
        </p:txBody>
      </p:sp>
      <p:pic>
        <p:nvPicPr>
          <p:cNvPr id="440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9200" y="990600"/>
            <a:ext cx="16002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77201" y="4419600"/>
            <a:ext cx="2181225"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43800" y="2362201"/>
            <a:ext cx="1447800"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60463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 calcmode="lin" valueType="num">
                                      <p:cBhvr additive="base">
                                        <p:cTn id="7" dur="500" fill="hold"/>
                                        <p:tgtEl>
                                          <p:spTgt spid="471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71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7107">
                                            <p:txEl>
                                              <p:pRg st="2" end="2"/>
                                            </p:txEl>
                                          </p:spTgt>
                                        </p:tgtEl>
                                        <p:attrNameLst>
                                          <p:attrName>style.visibility</p:attrName>
                                        </p:attrNameLst>
                                      </p:cBhvr>
                                      <p:to>
                                        <p:strVal val="visible"/>
                                      </p:to>
                                    </p:set>
                                    <p:anim calcmode="lin" valueType="num">
                                      <p:cBhvr additive="base">
                                        <p:cTn id="13" dur="500" fill="hold"/>
                                        <p:tgtEl>
                                          <p:spTgt spid="4710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71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7107">
                                            <p:txEl>
                                              <p:pRg st="4" end="4"/>
                                            </p:txEl>
                                          </p:spTgt>
                                        </p:tgtEl>
                                        <p:attrNameLst>
                                          <p:attrName>style.visibility</p:attrName>
                                        </p:attrNameLst>
                                      </p:cBhvr>
                                      <p:to>
                                        <p:strVal val="visible"/>
                                      </p:to>
                                    </p:set>
                                    <p:anim calcmode="lin" valueType="num">
                                      <p:cBhvr additive="base">
                                        <p:cTn id="19" dur="500" fill="hold"/>
                                        <p:tgtEl>
                                          <p:spTgt spid="4710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710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026" descr="Iconoclasts-manuscript-illus1"/>
          <p:cNvPicPr>
            <a:picLocks noChangeAspect="1" noChangeArrowheads="1"/>
          </p:cNvPicPr>
          <p:nvPr/>
        </p:nvPicPr>
        <p:blipFill>
          <a:blip r:embed="rId2">
            <a:lum bright="-12000" contrast="12000"/>
            <a:extLst>
              <a:ext uri="{28A0092B-C50C-407E-A947-70E740481C1C}">
                <a14:useLocalDpi xmlns:a14="http://schemas.microsoft.com/office/drawing/2010/main" val="0"/>
              </a:ext>
            </a:extLst>
          </a:blip>
          <a:srcRect/>
          <a:stretch>
            <a:fillRect/>
          </a:stretch>
        </p:blipFill>
        <p:spPr bwMode="auto">
          <a:xfrm>
            <a:off x="1524000" y="-95250"/>
            <a:ext cx="9144000" cy="695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2"/>
          <p:cNvSpPr>
            <a:spLocks noChangeArrowheads="1"/>
          </p:cNvSpPr>
          <p:nvPr/>
        </p:nvSpPr>
        <p:spPr bwMode="auto">
          <a:xfrm>
            <a:off x="1600200" y="0"/>
            <a:ext cx="4419600" cy="1347788"/>
          </a:xfrm>
          <a:prstGeom prst="rect">
            <a:avLst/>
          </a:prstGeom>
          <a:solidFill>
            <a:srgbClr val="FFFFCC"/>
          </a:solidFill>
          <a:ln w="19050">
            <a:solidFill>
              <a:schemeClr val="tx1"/>
            </a:solidFill>
            <a:miter lim="800000"/>
            <a:headEnd/>
            <a:tailEnd/>
          </a:ln>
        </p:spPr>
        <p:txBody>
          <a:bodyPr>
            <a:spAutoFit/>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eaLnBrk="1" hangingPunct="1">
              <a:lnSpc>
                <a:spcPct val="85000"/>
              </a:lnSpc>
              <a:spcBef>
                <a:spcPct val="0"/>
              </a:spcBef>
              <a:buClrTx/>
              <a:buFontTx/>
              <a:buNone/>
            </a:pPr>
            <a:r>
              <a:rPr kumimoji="0" lang="en-US" altLang="en-US" sz="3200">
                <a:cs typeface="Arial" panose="020B0604020202020204" pitchFamily="34" charset="0"/>
              </a:rPr>
              <a:t>Emperor Leo III ordered the destruction of icons in the Byzantine Empire </a:t>
            </a:r>
          </a:p>
        </p:txBody>
      </p:sp>
      <p:sp>
        <p:nvSpPr>
          <p:cNvPr id="4" name="Rectangle 3"/>
          <p:cNvSpPr>
            <a:spLocks noChangeArrowheads="1"/>
          </p:cNvSpPr>
          <p:nvPr/>
        </p:nvSpPr>
        <p:spPr bwMode="auto">
          <a:xfrm>
            <a:off x="6096000" y="-36513"/>
            <a:ext cx="4495800" cy="1766888"/>
          </a:xfrm>
          <a:prstGeom prst="rect">
            <a:avLst/>
          </a:prstGeom>
          <a:solidFill>
            <a:srgbClr val="CCFFCC"/>
          </a:solidFill>
          <a:ln w="19050">
            <a:solidFill>
              <a:schemeClr val="tx1"/>
            </a:solidFill>
            <a:miter lim="800000"/>
            <a:headEnd/>
            <a:tailEnd/>
          </a:ln>
        </p:spPr>
        <p:txBody>
          <a:bodyPr>
            <a:spAutoFit/>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eaLnBrk="1" hangingPunct="1">
              <a:lnSpc>
                <a:spcPct val="85000"/>
              </a:lnSpc>
              <a:spcBef>
                <a:spcPct val="0"/>
              </a:spcBef>
              <a:buClrTx/>
              <a:buFontTx/>
              <a:buNone/>
            </a:pPr>
            <a:r>
              <a:rPr kumimoji="0" lang="en-US" altLang="en-US" sz="3200">
                <a:cs typeface="Arial" panose="020B0604020202020204" pitchFamily="34" charset="0"/>
              </a:rPr>
              <a:t>Riots broke out between people who wanted icons &amp; </a:t>
            </a:r>
            <a:r>
              <a:rPr kumimoji="0" lang="en-US" altLang="en-US" sz="3200" u="sng">
                <a:solidFill>
                  <a:srgbClr val="FF0000"/>
                </a:solidFill>
                <a:cs typeface="Arial" panose="020B0604020202020204" pitchFamily="34" charset="0"/>
              </a:rPr>
              <a:t>iconoclasts</a:t>
            </a:r>
            <a:r>
              <a:rPr kumimoji="0" lang="en-US" altLang="en-US" sz="3200">
                <a:solidFill>
                  <a:srgbClr val="FF0000"/>
                </a:solidFill>
                <a:cs typeface="Arial" panose="020B0604020202020204" pitchFamily="34" charset="0"/>
              </a:rPr>
              <a:t> (those who wanted to ban icons)</a:t>
            </a:r>
          </a:p>
        </p:txBody>
      </p:sp>
      <p:sp>
        <p:nvSpPr>
          <p:cNvPr id="5" name="Rectangle 4"/>
          <p:cNvSpPr>
            <a:spLocks noChangeArrowheads="1"/>
          </p:cNvSpPr>
          <p:nvPr/>
        </p:nvSpPr>
        <p:spPr bwMode="auto">
          <a:xfrm>
            <a:off x="1676400" y="4992688"/>
            <a:ext cx="5562600" cy="1770062"/>
          </a:xfrm>
          <a:prstGeom prst="rect">
            <a:avLst/>
          </a:prstGeom>
          <a:solidFill>
            <a:srgbClr val="FFCCFF"/>
          </a:solidFill>
          <a:ln w="19050">
            <a:solidFill>
              <a:schemeClr val="tx1"/>
            </a:solidFill>
            <a:miter lim="800000"/>
            <a:headEnd/>
            <a:tailEnd/>
          </a:ln>
        </p:spPr>
        <p:txBody>
          <a:bodyPr>
            <a:spAutoFit/>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eaLnBrk="1" hangingPunct="1">
              <a:lnSpc>
                <a:spcPct val="85000"/>
              </a:lnSpc>
              <a:spcBef>
                <a:spcPct val="0"/>
              </a:spcBef>
              <a:buClrTx/>
              <a:buFontTx/>
              <a:buNone/>
            </a:pPr>
            <a:r>
              <a:rPr kumimoji="0" lang="en-US" altLang="en-US" sz="3200">
                <a:cs typeface="Arial" panose="020B0604020202020204" pitchFamily="34" charset="0"/>
              </a:rPr>
              <a:t>The Pope in Western Europe supported the use of icons &amp; called the Byzantine Emperor a heretic (a believer of false ideas)</a:t>
            </a:r>
          </a:p>
        </p:txBody>
      </p:sp>
      <p:sp>
        <p:nvSpPr>
          <p:cNvPr id="6" name="Rectangle 5"/>
          <p:cNvSpPr>
            <a:spLocks noChangeArrowheads="1"/>
          </p:cNvSpPr>
          <p:nvPr/>
        </p:nvSpPr>
        <p:spPr bwMode="auto">
          <a:xfrm>
            <a:off x="7467600" y="4595814"/>
            <a:ext cx="3048000" cy="2185987"/>
          </a:xfrm>
          <a:prstGeom prst="rect">
            <a:avLst/>
          </a:prstGeom>
          <a:solidFill>
            <a:srgbClr val="CCCCFF"/>
          </a:solidFill>
          <a:ln w="19050">
            <a:solidFill>
              <a:schemeClr val="tx1"/>
            </a:solidFill>
            <a:miter lim="800000"/>
            <a:headEnd/>
            <a:tailEnd/>
          </a:ln>
        </p:spPr>
        <p:txBody>
          <a:bodyPr>
            <a:spAutoFit/>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eaLnBrk="1" hangingPunct="1">
              <a:lnSpc>
                <a:spcPct val="85000"/>
              </a:lnSpc>
              <a:spcBef>
                <a:spcPct val="0"/>
              </a:spcBef>
              <a:buClrTx/>
              <a:buFontTx/>
              <a:buNone/>
            </a:pPr>
            <a:r>
              <a:rPr kumimoji="0" lang="en-US" altLang="en-US" sz="3200">
                <a:cs typeface="Arial" panose="020B0604020202020204" pitchFamily="34" charset="0"/>
              </a:rPr>
              <a:t>The Pope excommunicated the emperor (kicked him out of the church)</a:t>
            </a:r>
          </a:p>
        </p:txBody>
      </p:sp>
    </p:spTree>
    <p:extLst>
      <p:ext uri="{BB962C8B-B14F-4D97-AF65-F5344CB8AC3E}">
        <p14:creationId xmlns:p14="http://schemas.microsoft.com/office/powerpoint/2010/main" val="3348871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524000" y="0"/>
            <a:ext cx="9144000" cy="914400"/>
          </a:xfrm>
        </p:spPr>
        <p:txBody>
          <a:bodyPr/>
          <a:lstStyle/>
          <a:p>
            <a:pPr eaLnBrk="1" hangingPunct="1"/>
            <a:r>
              <a:rPr lang="en-US" altLang="en-US" smtClean="0"/>
              <a:t>The Division of Christianity </a:t>
            </a:r>
          </a:p>
        </p:txBody>
      </p:sp>
      <p:sp>
        <p:nvSpPr>
          <p:cNvPr id="46083" name="Content Placeholder 5"/>
          <p:cNvSpPr>
            <a:spLocks noGrp="1"/>
          </p:cNvSpPr>
          <p:nvPr>
            <p:ph idx="1"/>
          </p:nvPr>
        </p:nvSpPr>
        <p:spPr>
          <a:xfrm>
            <a:off x="1524000" y="914400"/>
            <a:ext cx="9144000" cy="5715000"/>
          </a:xfrm>
        </p:spPr>
        <p:txBody>
          <a:bodyPr/>
          <a:lstStyle/>
          <a:p>
            <a:pPr marL="0" indent="0" algn="ctr">
              <a:spcBef>
                <a:spcPct val="0"/>
              </a:spcBef>
              <a:spcAft>
                <a:spcPts val="600"/>
              </a:spcAft>
              <a:buNone/>
            </a:pPr>
            <a:r>
              <a:rPr lang="en-US" altLang="en-US" sz="3900">
                <a:solidFill>
                  <a:srgbClr val="FF0000"/>
                </a:solidFill>
              </a:rPr>
              <a:t>The Great Schism 1054 – disagreements among Christians led to deep divisions in Christianity</a:t>
            </a:r>
            <a:endParaRPr lang="en-US" altLang="en-US" sz="3900" i="1"/>
          </a:p>
        </p:txBody>
      </p:sp>
      <p:pic>
        <p:nvPicPr>
          <p:cNvPr id="46084" name="Picture 4" descr="http://4.bp.blogspot.com/_NlY4O0T3QL0/TBpoE3xswnI/AAAAAAAAAEQ/t3cZ0Qijqf0/s320/schis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4776" y="2616200"/>
            <a:ext cx="5483225"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2" descr="http://aftercatharine.files.wordpress.com/2010/03/schism.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2844801"/>
            <a:ext cx="3802063" cy="361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25231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6" descr="File:Great Schism 1054.sv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914400"/>
            <a:ext cx="80137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2"/>
          <p:cNvSpPr>
            <a:spLocks noGrp="1" noChangeArrowheads="1"/>
          </p:cNvSpPr>
          <p:nvPr>
            <p:ph type="title"/>
          </p:nvPr>
        </p:nvSpPr>
        <p:spPr>
          <a:xfrm>
            <a:off x="1524000" y="0"/>
            <a:ext cx="9144000" cy="914400"/>
          </a:xfrm>
        </p:spPr>
        <p:txBody>
          <a:bodyPr/>
          <a:lstStyle/>
          <a:p>
            <a:pPr eaLnBrk="1" hangingPunct="1"/>
            <a:r>
              <a:rPr lang="en-US" altLang="en-US" smtClean="0"/>
              <a:t>The Division of Christianity </a:t>
            </a:r>
          </a:p>
        </p:txBody>
      </p:sp>
      <p:sp>
        <p:nvSpPr>
          <p:cNvPr id="7" name="Rectangular Callout 6"/>
          <p:cNvSpPr>
            <a:spLocks noChangeArrowheads="1"/>
          </p:cNvSpPr>
          <p:nvPr/>
        </p:nvSpPr>
        <p:spPr bwMode="auto">
          <a:xfrm>
            <a:off x="1676400" y="76200"/>
            <a:ext cx="4267200" cy="1371600"/>
          </a:xfrm>
          <a:prstGeom prst="wedgeRectCallout">
            <a:avLst>
              <a:gd name="adj1" fmla="val -958"/>
              <a:gd name="adj2" fmla="val 168296"/>
            </a:avLst>
          </a:prstGeom>
          <a:solidFill>
            <a:srgbClr val="FFCC99"/>
          </a:solidFill>
          <a:ln w="28575" algn="ctr">
            <a:solidFill>
              <a:schemeClr val="tx1"/>
            </a:solidFill>
            <a:round/>
            <a:headEnd/>
            <a:tailEnd/>
          </a:ln>
        </p:spPr>
        <p:txBody>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marL="0" lvl="1" algn="ctr">
              <a:lnSpc>
                <a:spcPct val="85000"/>
              </a:lnSpc>
              <a:spcBef>
                <a:spcPct val="0"/>
              </a:spcBef>
              <a:buNone/>
            </a:pPr>
            <a:r>
              <a:rPr kumimoji="0" lang="en-US" altLang="en-US" sz="3200">
                <a:cs typeface="Arial" panose="020B0604020202020204" pitchFamily="34" charset="0"/>
              </a:rPr>
              <a:t>Christians in Western Europe became the Roman Catholic Church </a:t>
            </a:r>
          </a:p>
          <a:p>
            <a:pPr>
              <a:spcBef>
                <a:spcPct val="0"/>
              </a:spcBef>
              <a:buClrTx/>
              <a:buFontTx/>
              <a:buNone/>
            </a:pPr>
            <a:endParaRPr kumimoji="0" lang="en-US" altLang="en-US" sz="1800">
              <a:cs typeface="Arial" panose="020B0604020202020204" pitchFamily="34" charset="0"/>
            </a:endParaRPr>
          </a:p>
        </p:txBody>
      </p:sp>
      <p:sp>
        <p:nvSpPr>
          <p:cNvPr id="8" name="Rectangular Callout 7"/>
          <p:cNvSpPr>
            <a:spLocks noChangeArrowheads="1"/>
          </p:cNvSpPr>
          <p:nvPr/>
        </p:nvSpPr>
        <p:spPr bwMode="auto">
          <a:xfrm>
            <a:off x="6096000" y="76200"/>
            <a:ext cx="4343400" cy="1295400"/>
          </a:xfrm>
          <a:prstGeom prst="wedgeRectCallout">
            <a:avLst>
              <a:gd name="adj1" fmla="val -26162"/>
              <a:gd name="adj2" fmla="val 333972"/>
            </a:avLst>
          </a:prstGeom>
          <a:solidFill>
            <a:srgbClr val="CCECFF"/>
          </a:solidFill>
          <a:ln w="28575" algn="ctr">
            <a:solidFill>
              <a:schemeClr val="tx1"/>
            </a:solidFill>
            <a:round/>
            <a:headEnd/>
            <a:tailEnd/>
          </a:ln>
        </p:spPr>
        <p:txBody>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marL="0" lvl="1" algn="ctr">
              <a:lnSpc>
                <a:spcPct val="85000"/>
              </a:lnSpc>
              <a:spcBef>
                <a:spcPct val="0"/>
              </a:spcBef>
              <a:buNone/>
            </a:pPr>
            <a:r>
              <a:rPr kumimoji="0" lang="en-US" altLang="en-US" sz="3200">
                <a:cs typeface="Arial" panose="020B0604020202020204" pitchFamily="34" charset="0"/>
              </a:rPr>
              <a:t>Christians in Eastern Europe became the Eastern Orthodox Church </a:t>
            </a:r>
          </a:p>
          <a:p>
            <a:pPr>
              <a:spcBef>
                <a:spcPct val="0"/>
              </a:spcBef>
              <a:buClrTx/>
              <a:buFontTx/>
              <a:buNone/>
            </a:pPr>
            <a:endParaRPr kumimoji="0" lang="en-US" altLang="en-US" sz="1800">
              <a:cs typeface="Arial" panose="020B0604020202020204" pitchFamily="34" charset="0"/>
            </a:endParaRPr>
          </a:p>
        </p:txBody>
      </p:sp>
    </p:spTree>
    <p:extLst>
      <p:ext uri="{BB962C8B-B14F-4D97-AF65-F5344CB8AC3E}">
        <p14:creationId xmlns:p14="http://schemas.microsoft.com/office/powerpoint/2010/main" val="25641363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990600"/>
            <a:ext cx="9186863"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2"/>
          <p:cNvSpPr>
            <a:spLocks noGrp="1" noChangeArrowheads="1"/>
          </p:cNvSpPr>
          <p:nvPr>
            <p:ph type="title"/>
          </p:nvPr>
        </p:nvSpPr>
        <p:spPr>
          <a:xfrm>
            <a:off x="1524000" y="0"/>
            <a:ext cx="9144000" cy="990600"/>
          </a:xfrm>
        </p:spPr>
        <p:txBody>
          <a:bodyPr/>
          <a:lstStyle/>
          <a:p>
            <a:pPr eaLnBrk="1" hangingPunct="1"/>
            <a:r>
              <a:rPr lang="en-US" altLang="en-US" smtClean="0">
                <a:solidFill>
                  <a:schemeClr val="tx1"/>
                </a:solidFill>
              </a:rPr>
              <a:t> The Fall of the Roman Empire</a:t>
            </a:r>
          </a:p>
        </p:txBody>
      </p:sp>
      <p:sp>
        <p:nvSpPr>
          <p:cNvPr id="10" name="Rectangular Callout 9"/>
          <p:cNvSpPr>
            <a:spLocks noChangeArrowheads="1"/>
          </p:cNvSpPr>
          <p:nvPr/>
        </p:nvSpPr>
        <p:spPr bwMode="auto">
          <a:xfrm>
            <a:off x="1676400" y="152400"/>
            <a:ext cx="4419600" cy="1371600"/>
          </a:xfrm>
          <a:prstGeom prst="wedgeRectCallout">
            <a:avLst>
              <a:gd name="adj1" fmla="val 37352"/>
              <a:gd name="adj2" fmla="val 177593"/>
            </a:avLst>
          </a:prstGeom>
          <a:solidFill>
            <a:srgbClr val="FFFFCC"/>
          </a:solidFill>
          <a:ln w="28575" algn="ctr">
            <a:solidFill>
              <a:schemeClr val="tx1"/>
            </a:solidFill>
            <a:round/>
            <a:headEnd/>
            <a:tailEnd/>
          </a:ln>
        </p:spPr>
        <p:txBody>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a:lnSpc>
                <a:spcPct val="85000"/>
              </a:lnSpc>
              <a:spcBef>
                <a:spcPct val="0"/>
              </a:spcBef>
              <a:buClrTx/>
              <a:buFontTx/>
              <a:buNone/>
            </a:pPr>
            <a:r>
              <a:rPr kumimoji="0" lang="en-US" altLang="en-US" sz="3200"/>
              <a:t>After the Pax Romana, the Roman Empire entered an era of decline</a:t>
            </a:r>
          </a:p>
        </p:txBody>
      </p:sp>
      <p:sp>
        <p:nvSpPr>
          <p:cNvPr id="11" name="Rectangular Callout 10"/>
          <p:cNvSpPr>
            <a:spLocks noChangeArrowheads="1"/>
          </p:cNvSpPr>
          <p:nvPr/>
        </p:nvSpPr>
        <p:spPr bwMode="auto">
          <a:xfrm>
            <a:off x="6248400" y="228600"/>
            <a:ext cx="4419600" cy="990600"/>
          </a:xfrm>
          <a:prstGeom prst="wedgeRectCallout">
            <a:avLst>
              <a:gd name="adj1" fmla="val -59718"/>
              <a:gd name="adj2" fmla="val 248921"/>
            </a:avLst>
          </a:prstGeom>
          <a:solidFill>
            <a:srgbClr val="FFCCFF"/>
          </a:solidFill>
          <a:ln w="28575" algn="ctr">
            <a:solidFill>
              <a:schemeClr val="tx1"/>
            </a:solidFill>
            <a:round/>
            <a:headEnd/>
            <a:tailEnd/>
          </a:ln>
        </p:spPr>
        <p:txBody>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a:lnSpc>
                <a:spcPct val="85000"/>
              </a:lnSpc>
              <a:spcBef>
                <a:spcPct val="0"/>
              </a:spcBef>
              <a:buClrTx/>
              <a:buFontTx/>
              <a:buNone/>
            </a:pPr>
            <a:r>
              <a:rPr kumimoji="0" lang="en-US" altLang="en-US" sz="3200"/>
              <a:t>The Roman Empire had a series of weak emperors</a:t>
            </a:r>
          </a:p>
        </p:txBody>
      </p:sp>
      <p:sp>
        <p:nvSpPr>
          <p:cNvPr id="12" name="Rectangular Callout 11"/>
          <p:cNvSpPr>
            <a:spLocks noChangeArrowheads="1"/>
          </p:cNvSpPr>
          <p:nvPr/>
        </p:nvSpPr>
        <p:spPr bwMode="auto">
          <a:xfrm>
            <a:off x="1676400" y="5029200"/>
            <a:ext cx="4191000" cy="1752600"/>
          </a:xfrm>
          <a:prstGeom prst="wedgeRectCallout">
            <a:avLst>
              <a:gd name="adj1" fmla="val 43829"/>
              <a:gd name="adj2" fmla="val -128523"/>
            </a:avLst>
          </a:prstGeom>
          <a:solidFill>
            <a:srgbClr val="CCCCFF"/>
          </a:solidFill>
          <a:ln w="28575" algn="ctr">
            <a:solidFill>
              <a:schemeClr val="tx1"/>
            </a:solidFill>
            <a:round/>
            <a:headEnd/>
            <a:tailEnd/>
          </a:ln>
        </p:spPr>
        <p:txBody>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a:lnSpc>
                <a:spcPct val="85000"/>
              </a:lnSpc>
              <a:spcBef>
                <a:spcPct val="0"/>
              </a:spcBef>
              <a:buClrTx/>
              <a:buFontTx/>
              <a:buNone/>
            </a:pPr>
            <a:r>
              <a:rPr kumimoji="0" lang="en-US" altLang="en-US" sz="3200"/>
              <a:t>Romans had a large trade imbalance </a:t>
            </a:r>
            <a:br>
              <a:rPr kumimoji="0" lang="en-US" altLang="en-US" sz="3200"/>
            </a:br>
            <a:r>
              <a:rPr kumimoji="0" lang="en-US" altLang="en-US" sz="3200"/>
              <a:t>(they bought more than they produced)</a:t>
            </a:r>
          </a:p>
        </p:txBody>
      </p:sp>
      <p:sp>
        <p:nvSpPr>
          <p:cNvPr id="13" name="Rectangular Callout 12"/>
          <p:cNvSpPr>
            <a:spLocks noChangeArrowheads="1"/>
          </p:cNvSpPr>
          <p:nvPr/>
        </p:nvSpPr>
        <p:spPr bwMode="auto">
          <a:xfrm>
            <a:off x="6019800" y="5029200"/>
            <a:ext cx="4648200" cy="1752600"/>
          </a:xfrm>
          <a:prstGeom prst="wedgeRectCallout">
            <a:avLst>
              <a:gd name="adj1" fmla="val -54810"/>
              <a:gd name="adj2" fmla="val -131620"/>
            </a:avLst>
          </a:prstGeom>
          <a:solidFill>
            <a:srgbClr val="CCFFCC"/>
          </a:solidFill>
          <a:ln w="28575" algn="ctr">
            <a:solidFill>
              <a:schemeClr val="tx1"/>
            </a:solidFill>
            <a:round/>
            <a:headEnd/>
            <a:tailEnd/>
          </a:ln>
        </p:spPr>
        <p:txBody>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a:lnSpc>
                <a:spcPct val="85000"/>
              </a:lnSpc>
              <a:spcBef>
                <a:spcPct val="0"/>
              </a:spcBef>
              <a:buClrTx/>
              <a:buFontTx/>
              <a:buNone/>
            </a:pPr>
            <a:r>
              <a:rPr kumimoji="0" lang="en-US" altLang="en-US" sz="3200"/>
              <a:t>As Rome grew more in debt, the military became weak &amp; began using foreign mercenary soldiers </a:t>
            </a:r>
          </a:p>
        </p:txBody>
      </p:sp>
    </p:spTree>
    <p:extLst>
      <p:ext uri="{BB962C8B-B14F-4D97-AF65-F5344CB8AC3E}">
        <p14:creationId xmlns:p14="http://schemas.microsoft.com/office/powerpoint/2010/main" val="25530584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2667000" y="152400"/>
            <a:ext cx="7772400" cy="1143000"/>
          </a:xfrm>
        </p:spPr>
        <p:txBody>
          <a:bodyPr>
            <a:normAutofit fontScale="90000"/>
          </a:bodyPr>
          <a:lstStyle/>
          <a:p>
            <a:r>
              <a:rPr lang="en-US" altLang="en-US" smtClean="0"/>
              <a:t>“Gettin’ Byzzy With It” </a:t>
            </a:r>
            <a:br>
              <a:rPr lang="en-US" altLang="en-US" smtClean="0"/>
            </a:br>
            <a:r>
              <a:rPr lang="en-US" altLang="en-US" smtClean="0"/>
              <a:t>Song Lyric Analysis</a:t>
            </a:r>
          </a:p>
        </p:txBody>
      </p:sp>
      <p:sp>
        <p:nvSpPr>
          <p:cNvPr id="49155" name="Content Placeholder 2"/>
          <p:cNvSpPr>
            <a:spLocks noGrp="1"/>
          </p:cNvSpPr>
          <p:nvPr>
            <p:ph idx="1"/>
          </p:nvPr>
        </p:nvSpPr>
        <p:spPr>
          <a:xfrm>
            <a:off x="2438401" y="1482725"/>
            <a:ext cx="5292725" cy="5105400"/>
          </a:xfrm>
        </p:spPr>
        <p:txBody>
          <a:bodyPr/>
          <a:lstStyle/>
          <a:p>
            <a:r>
              <a:rPr lang="en-US" altLang="en-US" smtClean="0"/>
              <a:t>Listen to the song as you read the lyrics</a:t>
            </a:r>
          </a:p>
          <a:p>
            <a:endParaRPr lang="en-US" altLang="en-US" sz="2400"/>
          </a:p>
          <a:p>
            <a:r>
              <a:rPr lang="en-US" altLang="en-US" smtClean="0"/>
              <a:t>Analyze the song and think about what you know the song is talking about, and what you don’t know</a:t>
            </a:r>
          </a:p>
        </p:txBody>
      </p:sp>
      <p:pic>
        <p:nvPicPr>
          <p:cNvPr id="49156" name="Picture 2" descr="http://t1.gstatic.com/images?q=tbn:ANd9GcRhjXHa2b0ObrhzQulv-gKkmAXywR1T4COxHBOAZ5kM6iOyGvEi:www.byzantiumnovum.org/b-404622-Byzantine_Greec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4291014"/>
            <a:ext cx="2343150" cy="149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0351" y="1752600"/>
            <a:ext cx="276701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21555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2667000" y="-228600"/>
            <a:ext cx="7772400" cy="1143000"/>
          </a:xfrm>
        </p:spPr>
        <p:txBody>
          <a:bodyPr/>
          <a:lstStyle/>
          <a:p>
            <a:r>
              <a:rPr lang="en-US" altLang="en-US" smtClean="0">
                <a:solidFill>
                  <a:schemeClr val="tx1"/>
                </a:solidFill>
              </a:rPr>
              <a:t>Influence on Russia</a:t>
            </a:r>
          </a:p>
        </p:txBody>
      </p:sp>
      <p:sp>
        <p:nvSpPr>
          <p:cNvPr id="60419" name="Content Placeholder 2"/>
          <p:cNvSpPr>
            <a:spLocks noGrp="1"/>
          </p:cNvSpPr>
          <p:nvPr>
            <p:ph idx="1"/>
          </p:nvPr>
        </p:nvSpPr>
        <p:spPr>
          <a:xfrm>
            <a:off x="2514600" y="914400"/>
            <a:ext cx="3657600" cy="5638800"/>
          </a:xfrm>
        </p:spPr>
        <p:txBody>
          <a:bodyPr/>
          <a:lstStyle/>
          <a:p>
            <a:pPr>
              <a:buFont typeface="Arial" charset="0"/>
              <a:buChar char="■"/>
              <a:defRPr/>
            </a:pPr>
            <a:r>
              <a:rPr lang="en-US" altLang="en-US" dirty="0"/>
              <a:t>Vikings + Slavs = Kiev </a:t>
            </a:r>
          </a:p>
          <a:p>
            <a:pPr>
              <a:buFont typeface="Arial" charset="0"/>
              <a:buChar char="■"/>
              <a:defRPr/>
            </a:pPr>
            <a:endParaRPr lang="en-US" altLang="en-US" sz="1050" dirty="0"/>
          </a:p>
          <a:p>
            <a:pPr>
              <a:buFont typeface="Arial" charset="0"/>
              <a:buChar char="■"/>
              <a:defRPr/>
            </a:pPr>
            <a:r>
              <a:rPr lang="en-US" altLang="en-US" dirty="0"/>
              <a:t>Byzantines traded with Slavs – Slavs blended with Greek culture/traditions</a:t>
            </a:r>
          </a:p>
          <a:p>
            <a:pPr>
              <a:buFont typeface="Arial" charset="0"/>
              <a:buChar char="■"/>
              <a:defRPr/>
            </a:pPr>
            <a:endParaRPr lang="en-US" altLang="en-US" sz="1400" dirty="0"/>
          </a:p>
          <a:p>
            <a:pPr>
              <a:buFont typeface="Arial" charset="0"/>
              <a:buChar char="■"/>
              <a:defRPr/>
            </a:pPr>
            <a:endParaRPr lang="en-US" altLang="en-US" sz="1400" dirty="0"/>
          </a:p>
          <a:p>
            <a:pPr>
              <a:buFont typeface="Arial" charset="0"/>
              <a:buChar char="■"/>
              <a:defRPr/>
            </a:pPr>
            <a:r>
              <a:rPr lang="en-US" altLang="en-US" dirty="0"/>
              <a:t>Princess Olga converted Kiev to Orthodox Christianity </a:t>
            </a:r>
          </a:p>
          <a:p>
            <a:pPr>
              <a:buFont typeface="Arial" charset="0"/>
              <a:buChar char="■"/>
              <a:defRPr/>
            </a:pPr>
            <a:endParaRPr lang="en-US" altLang="en-US" sz="1400" dirty="0"/>
          </a:p>
          <a:p>
            <a:pPr lvl="1">
              <a:buFont typeface="Arial" charset="0"/>
              <a:buChar char="–"/>
              <a:defRPr/>
            </a:pPr>
            <a:r>
              <a:rPr lang="en-US" altLang="en-US" sz="2800" dirty="0"/>
              <a:t>Cyrillic alphabet</a:t>
            </a:r>
          </a:p>
          <a:p>
            <a:pPr>
              <a:buFont typeface="Arial" charset="0"/>
              <a:buChar char="■"/>
              <a:defRPr/>
            </a:pPr>
            <a:endParaRPr lang="en-US" altLang="en-US" sz="1200" dirty="0"/>
          </a:p>
        </p:txBody>
      </p:sp>
      <p:pic>
        <p:nvPicPr>
          <p:cNvPr id="5" name="Picture 2" descr="http://en.academic.ru/pictures/enwiki/69/Europe_religion_map_en.png"/>
          <p:cNvPicPr>
            <a:picLocks noChangeAspect="1" noChangeArrowheads="1"/>
          </p:cNvPicPr>
          <p:nvPr/>
        </p:nvPicPr>
        <p:blipFill>
          <a:blip r:embed="rId2" cstate="print">
            <a:extLst>
              <a:ext uri="{28A0092B-C50C-407E-A947-70E740481C1C}">
                <a14:useLocalDpi xmlns:a14="http://schemas.microsoft.com/office/drawing/2010/main" val="0"/>
              </a:ext>
            </a:extLst>
          </a:blip>
          <a:srcRect t="21368"/>
          <a:stretch>
            <a:fillRect/>
          </a:stretch>
        </p:blipFill>
        <p:spPr bwMode="auto">
          <a:xfrm>
            <a:off x="6732588" y="3581401"/>
            <a:ext cx="358140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762001"/>
            <a:ext cx="3759200"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20156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4" fill="hold" nodeType="clickEffect">
                                  <p:stCondLst>
                                    <p:cond delay="0"/>
                                  </p:stCondLst>
                                  <p:childTnLst>
                                    <p:animEffect transition="out" filter="wipe(down)">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0419">
                                            <p:txEl>
                                              <p:pRg st="0" end="0"/>
                                            </p:txEl>
                                          </p:spTgt>
                                        </p:tgtEl>
                                        <p:attrNameLst>
                                          <p:attrName>style.visibility</p:attrName>
                                        </p:attrNameLst>
                                      </p:cBhvr>
                                      <p:to>
                                        <p:strVal val="visible"/>
                                      </p:to>
                                    </p:set>
                                    <p:anim calcmode="lin" valueType="num">
                                      <p:cBhvr additive="base">
                                        <p:cTn id="12" dur="500" fill="hold"/>
                                        <p:tgtEl>
                                          <p:spTgt spid="6041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04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0419">
                                            <p:txEl>
                                              <p:pRg st="2" end="2"/>
                                            </p:txEl>
                                          </p:spTgt>
                                        </p:tgtEl>
                                        <p:attrNameLst>
                                          <p:attrName>style.visibility</p:attrName>
                                        </p:attrNameLst>
                                      </p:cBhvr>
                                      <p:to>
                                        <p:strVal val="visible"/>
                                      </p:to>
                                    </p:set>
                                    <p:anim calcmode="lin" valueType="num">
                                      <p:cBhvr additive="base">
                                        <p:cTn id="18" dur="500" fill="hold"/>
                                        <p:tgtEl>
                                          <p:spTgt spid="60419">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04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0419">
                                            <p:txEl>
                                              <p:pRg st="5" end="5"/>
                                            </p:txEl>
                                          </p:spTgt>
                                        </p:tgtEl>
                                        <p:attrNameLst>
                                          <p:attrName>style.visibility</p:attrName>
                                        </p:attrNameLst>
                                      </p:cBhvr>
                                      <p:to>
                                        <p:strVal val="visible"/>
                                      </p:to>
                                    </p:set>
                                    <p:anim calcmode="lin" valueType="num">
                                      <p:cBhvr additive="base">
                                        <p:cTn id="24" dur="500" fill="hold"/>
                                        <p:tgtEl>
                                          <p:spTgt spid="60419">
                                            <p:txEl>
                                              <p:pRg st="5" end="5"/>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0419">
                                            <p:txEl>
                                              <p:pRg st="5" end="5"/>
                                            </p:txEl>
                                          </p:spTgt>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60419">
                                            <p:txEl>
                                              <p:pRg st="7" end="7"/>
                                            </p:txEl>
                                          </p:spTgt>
                                        </p:tgtEl>
                                        <p:attrNameLst>
                                          <p:attrName>style.visibility</p:attrName>
                                        </p:attrNameLst>
                                      </p:cBhvr>
                                      <p:to>
                                        <p:strVal val="visible"/>
                                      </p:to>
                                    </p:set>
                                    <p:anim calcmode="lin" valueType="num">
                                      <p:cBhvr additive="base">
                                        <p:cTn id="28" dur="500" fill="hold"/>
                                        <p:tgtEl>
                                          <p:spTgt spid="60419">
                                            <p:txEl>
                                              <p:pRg st="7" end="7"/>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6041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smtClean="0">
                <a:solidFill>
                  <a:schemeClr val="tx1"/>
                </a:solidFill>
              </a:rPr>
              <a:t>Decline of Byzantine Empire</a:t>
            </a:r>
          </a:p>
        </p:txBody>
      </p:sp>
      <p:sp>
        <p:nvSpPr>
          <p:cNvPr id="61443" name="Content Placeholder 2"/>
          <p:cNvSpPr>
            <a:spLocks noGrp="1"/>
          </p:cNvSpPr>
          <p:nvPr>
            <p:ph idx="1"/>
          </p:nvPr>
        </p:nvSpPr>
        <p:spPr>
          <a:xfrm>
            <a:off x="2514600" y="990600"/>
            <a:ext cx="4287838" cy="5638800"/>
          </a:xfrm>
        </p:spPr>
        <p:txBody>
          <a:bodyPr/>
          <a:lstStyle/>
          <a:p>
            <a:r>
              <a:rPr lang="en-US" altLang="en-US" sz="3200"/>
              <a:t>Battled Slavs &amp; Avars in North, Persia to East, and Islam in South</a:t>
            </a:r>
          </a:p>
          <a:p>
            <a:endParaRPr lang="en-US" altLang="en-US" sz="3200"/>
          </a:p>
          <a:p>
            <a:r>
              <a:rPr lang="en-US" altLang="en-US" sz="3200"/>
              <a:t>Seljuk Turks take Asia Minor in 1071</a:t>
            </a:r>
          </a:p>
          <a:p>
            <a:endParaRPr lang="en-US" altLang="en-US" sz="3200"/>
          </a:p>
          <a:p>
            <a:r>
              <a:rPr lang="en-US" altLang="en-US" sz="3200"/>
              <a:t>Fall of Constantinople 1453 by Ottoman Turks</a:t>
            </a:r>
          </a:p>
        </p:txBody>
      </p:sp>
      <p:pic>
        <p:nvPicPr>
          <p:cNvPr id="5120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02439" y="1447801"/>
            <a:ext cx="3857625"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4572000"/>
            <a:ext cx="270510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57733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 calcmode="lin" valueType="num">
                                      <p:cBhvr additive="base">
                                        <p:cTn id="7" dur="500" fill="hold"/>
                                        <p:tgtEl>
                                          <p:spTgt spid="614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443">
                                            <p:txEl>
                                              <p:pRg st="2" end="2"/>
                                            </p:txEl>
                                          </p:spTgt>
                                        </p:tgtEl>
                                        <p:attrNameLst>
                                          <p:attrName>style.visibility</p:attrName>
                                        </p:attrNameLst>
                                      </p:cBhvr>
                                      <p:to>
                                        <p:strVal val="visible"/>
                                      </p:to>
                                    </p:set>
                                    <p:anim calcmode="lin" valueType="num">
                                      <p:cBhvr additive="base">
                                        <p:cTn id="13" dur="500" fill="hold"/>
                                        <p:tgtEl>
                                          <p:spTgt spid="6144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443">
                                            <p:txEl>
                                              <p:pRg st="4" end="4"/>
                                            </p:txEl>
                                          </p:spTgt>
                                        </p:tgtEl>
                                        <p:attrNameLst>
                                          <p:attrName>style.visibility</p:attrName>
                                        </p:attrNameLst>
                                      </p:cBhvr>
                                      <p:to>
                                        <p:strVal val="visible"/>
                                      </p:to>
                                    </p:set>
                                    <p:anim calcmode="lin" valueType="num">
                                      <p:cBhvr additive="base">
                                        <p:cTn id="19" dur="500" fill="hold"/>
                                        <p:tgtEl>
                                          <p:spTgt spid="6144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4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743200" y="2362200"/>
            <a:ext cx="7772400" cy="1143000"/>
          </a:xfrm>
        </p:spPr>
        <p:txBody>
          <a:bodyPr/>
          <a:lstStyle/>
          <a:p>
            <a:r>
              <a:rPr lang="en-US" altLang="en-US" sz="7200" b="1"/>
              <a:t>Middle Ages</a:t>
            </a:r>
          </a:p>
        </p:txBody>
      </p:sp>
    </p:spTree>
    <p:extLst>
      <p:ext uri="{BB962C8B-B14F-4D97-AF65-F5344CB8AC3E}">
        <p14:creationId xmlns:p14="http://schemas.microsoft.com/office/powerpoint/2010/main" val="2394194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524000" y="0"/>
            <a:ext cx="9144000" cy="1066800"/>
          </a:xfrm>
        </p:spPr>
        <p:txBody>
          <a:bodyPr>
            <a:normAutofit fontScale="90000"/>
          </a:bodyPr>
          <a:lstStyle/>
          <a:p>
            <a:pPr eaLnBrk="1" hangingPunct="1">
              <a:lnSpc>
                <a:spcPct val="85000"/>
              </a:lnSpc>
            </a:pPr>
            <a:r>
              <a:rPr lang="en-US" altLang="en-US" sz="4000"/>
              <a:t>What happened to Europe after the fall of the Roman Empire? </a:t>
            </a:r>
          </a:p>
        </p:txBody>
      </p:sp>
      <p:pic>
        <p:nvPicPr>
          <p:cNvPr id="225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066800"/>
            <a:ext cx="9144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ular Callout 3"/>
          <p:cNvSpPr>
            <a:spLocks noChangeArrowheads="1"/>
          </p:cNvSpPr>
          <p:nvPr/>
        </p:nvSpPr>
        <p:spPr bwMode="auto">
          <a:xfrm>
            <a:off x="5181600" y="1143000"/>
            <a:ext cx="5257800" cy="1371600"/>
          </a:xfrm>
          <a:prstGeom prst="wedgeRectCallout">
            <a:avLst>
              <a:gd name="adj1" fmla="val 3079"/>
              <a:gd name="adj2" fmla="val 186009"/>
            </a:avLst>
          </a:prstGeom>
          <a:solidFill>
            <a:srgbClr val="CCFFCC"/>
          </a:solidFill>
          <a:ln w="28575" algn="ctr">
            <a:solidFill>
              <a:schemeClr val="tx1"/>
            </a:solidFill>
            <a:round/>
            <a:headEnd/>
            <a:tailEnd/>
          </a:ln>
        </p:spPr>
        <p:txBody>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a:lnSpc>
                <a:spcPct val="85000"/>
              </a:lnSpc>
              <a:spcBef>
                <a:spcPct val="0"/>
              </a:spcBef>
              <a:buClrTx/>
              <a:buFontTx/>
              <a:buNone/>
            </a:pPr>
            <a:r>
              <a:rPr kumimoji="0" lang="en-US" altLang="en-US" sz="3200">
                <a:cs typeface="Arial" panose="020B0604020202020204" pitchFamily="34" charset="0"/>
              </a:rPr>
              <a:t>In the East, the Byzantine Empire became a center for trade &amp; Greco-Roman culture</a:t>
            </a:r>
          </a:p>
        </p:txBody>
      </p:sp>
      <p:pic>
        <p:nvPicPr>
          <p:cNvPr id="6" name="Picture 3" descr="hagia Soph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5426" y="4079876"/>
            <a:ext cx="4448175" cy="277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www.kmkz.com/jonesj/gallery/Justinian%20and%20his%20Retinu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1" y="1143000"/>
            <a:ext cx="172402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97914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524000" y="0"/>
            <a:ext cx="9144000" cy="1066800"/>
          </a:xfrm>
        </p:spPr>
        <p:txBody>
          <a:bodyPr/>
          <a:lstStyle/>
          <a:p>
            <a:pPr eaLnBrk="1" hangingPunct="1">
              <a:lnSpc>
                <a:spcPct val="85000"/>
              </a:lnSpc>
            </a:pPr>
            <a:r>
              <a:rPr lang="en-US" altLang="en-US" sz="4000"/>
              <a:t>The Middle Ages</a:t>
            </a:r>
          </a:p>
        </p:txBody>
      </p:sp>
      <p:pic>
        <p:nvPicPr>
          <p:cNvPr id="235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066800"/>
            <a:ext cx="9144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ular Callout 3"/>
          <p:cNvSpPr>
            <a:spLocks noChangeArrowheads="1"/>
          </p:cNvSpPr>
          <p:nvPr/>
        </p:nvSpPr>
        <p:spPr bwMode="auto">
          <a:xfrm>
            <a:off x="5105400" y="228600"/>
            <a:ext cx="5334000" cy="1371600"/>
          </a:xfrm>
          <a:prstGeom prst="wedgeRectCallout">
            <a:avLst>
              <a:gd name="adj1" fmla="val -62676"/>
              <a:gd name="adj2" fmla="val 151319"/>
            </a:avLst>
          </a:prstGeom>
          <a:solidFill>
            <a:srgbClr val="FFCCFF"/>
          </a:solidFill>
          <a:ln w="28575" algn="ctr">
            <a:solidFill>
              <a:schemeClr val="tx1"/>
            </a:solidFill>
            <a:round/>
            <a:headEnd/>
            <a:tailEnd/>
          </a:ln>
        </p:spPr>
        <p:txBody>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a:lnSpc>
                <a:spcPct val="85000"/>
              </a:lnSpc>
              <a:spcBef>
                <a:spcPct val="0"/>
              </a:spcBef>
              <a:buClrTx/>
              <a:buFontTx/>
              <a:buNone/>
            </a:pPr>
            <a:r>
              <a:rPr kumimoji="0" lang="en-US" altLang="en-US" sz="3200">
                <a:cs typeface="Arial" panose="020B0604020202020204" pitchFamily="34" charset="0"/>
              </a:rPr>
              <a:t>In the West, Europe grew weak &amp; fell into the Middle Ages from 500 to 1300</a:t>
            </a:r>
          </a:p>
        </p:txBody>
      </p:sp>
      <p:sp>
        <p:nvSpPr>
          <p:cNvPr id="8" name="AutoShape 4"/>
          <p:cNvSpPr>
            <a:spLocks noChangeArrowheads="1"/>
          </p:cNvSpPr>
          <p:nvPr/>
        </p:nvSpPr>
        <p:spPr bwMode="auto">
          <a:xfrm>
            <a:off x="1828800" y="5791200"/>
            <a:ext cx="8458200" cy="838200"/>
          </a:xfrm>
          <a:prstGeom prst="wedgeRectCallout">
            <a:avLst>
              <a:gd name="adj1" fmla="val -4231"/>
              <a:gd name="adj2" fmla="val 5023"/>
            </a:avLst>
          </a:prstGeom>
          <a:solidFill>
            <a:srgbClr val="CCFFCC"/>
          </a:solidFill>
          <a:ln w="12700">
            <a:solidFill>
              <a:schemeClr val="tx1"/>
            </a:solidFill>
            <a:miter lim="800000"/>
            <a:headEnd/>
            <a:tailEnd/>
          </a:ln>
        </p:spPr>
        <p:txBody>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eaLnBrk="1" hangingPunct="1">
              <a:lnSpc>
                <a:spcPct val="85000"/>
              </a:lnSpc>
              <a:spcBef>
                <a:spcPct val="10000"/>
              </a:spcBef>
              <a:buSzPct val="80000"/>
              <a:buFont typeface="Wingdings" panose="05000000000000000000" pitchFamily="2" charset="2"/>
              <a:buNone/>
            </a:pPr>
            <a:r>
              <a:rPr kumimoji="0" lang="en-US" altLang="en-US" sz="3200">
                <a:solidFill>
                  <a:srgbClr val="FF0000"/>
                </a:solidFill>
                <a:cs typeface="Arial" panose="020B0604020202020204" pitchFamily="34" charset="0"/>
              </a:rPr>
              <a:t>Also known as the “Dark Ages” or “Medieval” era</a:t>
            </a:r>
          </a:p>
          <a:p>
            <a:pPr algn="ctr" eaLnBrk="1" hangingPunct="1">
              <a:lnSpc>
                <a:spcPct val="85000"/>
              </a:lnSpc>
              <a:spcBef>
                <a:spcPct val="10000"/>
              </a:spcBef>
              <a:buSzPct val="80000"/>
              <a:buFont typeface="Wingdings" panose="05000000000000000000" pitchFamily="2" charset="2"/>
              <a:buNone/>
            </a:pPr>
            <a:r>
              <a:rPr kumimoji="0" lang="en-US" altLang="en-US" sz="700">
                <a:solidFill>
                  <a:srgbClr val="FF0000"/>
                </a:solidFill>
                <a:cs typeface="Arial" panose="020B0604020202020204" pitchFamily="34" charset="0"/>
              </a:rPr>
              <a:t> </a:t>
            </a:r>
            <a:r>
              <a:rPr kumimoji="0" lang="en-US" altLang="en-US" sz="2000">
                <a:solidFill>
                  <a:srgbClr val="FF0000"/>
                </a:solidFill>
                <a:cs typeface="Arial" panose="020B0604020202020204" pitchFamily="34" charset="0"/>
              </a:rPr>
              <a:t/>
            </a:r>
            <a:br>
              <a:rPr kumimoji="0" lang="en-US" altLang="en-US" sz="2000">
                <a:solidFill>
                  <a:srgbClr val="FF0000"/>
                </a:solidFill>
                <a:cs typeface="Arial" panose="020B0604020202020204" pitchFamily="34" charset="0"/>
              </a:rPr>
            </a:br>
            <a:r>
              <a:rPr kumimoji="0" lang="en-US" altLang="en-US" sz="2000">
                <a:solidFill>
                  <a:srgbClr val="FF0000"/>
                </a:solidFill>
                <a:cs typeface="Arial" panose="020B0604020202020204" pitchFamily="34" charset="0"/>
              </a:rPr>
              <a:t> </a:t>
            </a:r>
            <a:r>
              <a:rPr kumimoji="0" lang="en-US" altLang="en-US" sz="2000">
                <a:solidFill>
                  <a:srgbClr val="FF0000"/>
                </a:solidFill>
                <a:cs typeface="Arial" panose="020B0604020202020204" pitchFamily="34" charset="0"/>
                <a:hlinkClick r:id="rId3"/>
              </a:rPr>
              <a:t>Dark Ages 1of10 History Channel - YouTube</a:t>
            </a:r>
            <a:endParaRPr kumimoji="0" lang="en-US" altLang="en-US" sz="2000">
              <a:solidFill>
                <a:srgbClr val="FF0000"/>
              </a:solidFill>
              <a:cs typeface="Arial" panose="020B0604020202020204" pitchFamily="34" charset="0"/>
            </a:endParaRPr>
          </a:p>
        </p:txBody>
      </p:sp>
    </p:spTree>
    <p:extLst>
      <p:ext uri="{BB962C8B-B14F-4D97-AF65-F5344CB8AC3E}">
        <p14:creationId xmlns:p14="http://schemas.microsoft.com/office/powerpoint/2010/main" val="41159868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524000" y="0"/>
            <a:ext cx="9144000" cy="990600"/>
          </a:xfrm>
        </p:spPr>
        <p:txBody>
          <a:bodyPr/>
          <a:lstStyle/>
          <a:p>
            <a:pPr eaLnBrk="1" hangingPunct="1"/>
            <a:r>
              <a:rPr lang="en-US" altLang="en-US" smtClean="0"/>
              <a:t> Europe After the Fall of Rome</a:t>
            </a:r>
          </a:p>
        </p:txBody>
      </p:sp>
      <p:pic>
        <p:nvPicPr>
          <p:cNvPr id="2457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838200"/>
            <a:ext cx="80010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ular Callout 7"/>
          <p:cNvSpPr>
            <a:spLocks noChangeArrowheads="1"/>
          </p:cNvSpPr>
          <p:nvPr/>
        </p:nvSpPr>
        <p:spPr bwMode="auto">
          <a:xfrm>
            <a:off x="1752600" y="152400"/>
            <a:ext cx="8610600" cy="914400"/>
          </a:xfrm>
          <a:prstGeom prst="wedgeRectCallout">
            <a:avLst>
              <a:gd name="adj1" fmla="val 130"/>
              <a:gd name="adj2" fmla="val 288319"/>
            </a:avLst>
          </a:prstGeom>
          <a:solidFill>
            <a:srgbClr val="FFFFCC"/>
          </a:solidFill>
          <a:ln w="9525" algn="ctr">
            <a:solidFill>
              <a:schemeClr val="tx1"/>
            </a:solidFill>
            <a:round/>
            <a:headEnd/>
            <a:tailEnd/>
          </a:ln>
        </p:spPr>
        <p:txBody>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a:lnSpc>
                <a:spcPct val="85000"/>
              </a:lnSpc>
              <a:spcBef>
                <a:spcPct val="0"/>
              </a:spcBef>
              <a:buClrTx/>
              <a:buFontTx/>
              <a:buNone/>
            </a:pPr>
            <a:r>
              <a:rPr kumimoji="0" lang="en-US" altLang="en-US" sz="3200">
                <a:cs typeface="Arial" panose="020B0604020202020204" pitchFamily="34" charset="0"/>
              </a:rPr>
              <a:t>When barbarian kingdoms conquered Rome, Europe was plagued by constant warfare </a:t>
            </a:r>
          </a:p>
        </p:txBody>
      </p:sp>
      <p:sp>
        <p:nvSpPr>
          <p:cNvPr id="10" name="Rectangular Callout 9"/>
          <p:cNvSpPr>
            <a:spLocks noChangeArrowheads="1"/>
          </p:cNvSpPr>
          <p:nvPr/>
        </p:nvSpPr>
        <p:spPr bwMode="auto">
          <a:xfrm>
            <a:off x="1600200" y="1143000"/>
            <a:ext cx="5105400" cy="1371600"/>
          </a:xfrm>
          <a:prstGeom prst="wedgeRectCallout">
            <a:avLst>
              <a:gd name="adj1" fmla="val 23690"/>
              <a:gd name="adj2" fmla="val -26319"/>
            </a:avLst>
          </a:prstGeom>
          <a:solidFill>
            <a:srgbClr val="FFCCFF"/>
          </a:solidFill>
          <a:ln w="9525" algn="ctr">
            <a:solidFill>
              <a:schemeClr val="tx1"/>
            </a:solidFill>
            <a:round/>
            <a:headEnd/>
            <a:tailEnd/>
          </a:ln>
        </p:spPr>
        <p:txBody>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a:lnSpc>
                <a:spcPct val="85000"/>
              </a:lnSpc>
              <a:spcBef>
                <a:spcPct val="0"/>
              </a:spcBef>
              <a:buClrTx/>
              <a:buFontTx/>
              <a:buNone/>
            </a:pPr>
            <a:r>
              <a:rPr kumimoji="0" lang="en-US" altLang="en-US" sz="3200">
                <a:cs typeface="Arial" panose="020B0604020202020204" pitchFamily="34" charset="0"/>
              </a:rPr>
              <a:t>Warfare disrupted trade,  destroyed Europe’s cities, &amp; forced people to rural areas </a:t>
            </a:r>
          </a:p>
        </p:txBody>
      </p:sp>
      <p:sp>
        <p:nvSpPr>
          <p:cNvPr id="12" name="Rectangular Callout 11"/>
          <p:cNvSpPr>
            <a:spLocks noChangeArrowheads="1"/>
          </p:cNvSpPr>
          <p:nvPr/>
        </p:nvSpPr>
        <p:spPr bwMode="auto">
          <a:xfrm>
            <a:off x="6934200" y="1219200"/>
            <a:ext cx="3581400" cy="1295400"/>
          </a:xfrm>
          <a:prstGeom prst="wedgeRectCallout">
            <a:avLst>
              <a:gd name="adj1" fmla="val 31713"/>
              <a:gd name="adj2" fmla="val -26611"/>
            </a:avLst>
          </a:prstGeom>
          <a:solidFill>
            <a:srgbClr val="CCCCFF"/>
          </a:solidFill>
          <a:ln w="9525" algn="ctr">
            <a:solidFill>
              <a:schemeClr val="tx1"/>
            </a:solidFill>
            <a:round/>
            <a:headEnd/>
            <a:tailEnd/>
          </a:ln>
        </p:spPr>
        <p:txBody>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a:lnSpc>
                <a:spcPct val="85000"/>
              </a:lnSpc>
              <a:spcBef>
                <a:spcPct val="0"/>
              </a:spcBef>
              <a:buClrTx/>
              <a:buFontTx/>
              <a:buNone/>
            </a:pPr>
            <a:r>
              <a:rPr kumimoji="0" lang="en-US" altLang="en-US" sz="3200">
                <a:cs typeface="Arial" panose="020B0604020202020204" pitchFamily="34" charset="0"/>
              </a:rPr>
              <a:t>Learning declined; Few people could </a:t>
            </a:r>
            <a:br>
              <a:rPr kumimoji="0" lang="en-US" altLang="en-US" sz="3200">
                <a:cs typeface="Arial" panose="020B0604020202020204" pitchFamily="34" charset="0"/>
              </a:rPr>
            </a:br>
            <a:r>
              <a:rPr kumimoji="0" lang="en-US" altLang="en-US" sz="3200">
                <a:cs typeface="Arial" panose="020B0604020202020204" pitchFamily="34" charset="0"/>
              </a:rPr>
              <a:t>read or write </a:t>
            </a:r>
          </a:p>
        </p:txBody>
      </p:sp>
      <p:sp>
        <p:nvSpPr>
          <p:cNvPr id="13" name="Rectangular Callout 12"/>
          <p:cNvSpPr>
            <a:spLocks noChangeArrowheads="1"/>
          </p:cNvSpPr>
          <p:nvPr/>
        </p:nvSpPr>
        <p:spPr bwMode="auto">
          <a:xfrm>
            <a:off x="6629400" y="2590800"/>
            <a:ext cx="3962400" cy="990600"/>
          </a:xfrm>
          <a:prstGeom prst="wedgeRectCallout">
            <a:avLst>
              <a:gd name="adj1" fmla="val 26292"/>
              <a:gd name="adj2" fmla="val -33079"/>
            </a:avLst>
          </a:prstGeom>
          <a:solidFill>
            <a:srgbClr val="CCFFFF"/>
          </a:solidFill>
          <a:ln w="9525" algn="ctr">
            <a:solidFill>
              <a:schemeClr val="tx1"/>
            </a:solidFill>
            <a:round/>
            <a:headEnd/>
            <a:tailEnd/>
          </a:ln>
        </p:spPr>
        <p:txBody>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a:lnSpc>
                <a:spcPct val="85000"/>
              </a:lnSpc>
              <a:spcBef>
                <a:spcPct val="0"/>
              </a:spcBef>
              <a:buClrTx/>
              <a:buFontTx/>
              <a:buNone/>
            </a:pPr>
            <a:r>
              <a:rPr kumimoji="0" lang="en-US" altLang="en-US" sz="3200">
                <a:cs typeface="Arial" panose="020B0604020202020204" pitchFamily="34" charset="0"/>
              </a:rPr>
              <a:t>Greco-Roman </a:t>
            </a:r>
            <a:br>
              <a:rPr kumimoji="0" lang="en-US" altLang="en-US" sz="3200">
                <a:cs typeface="Arial" panose="020B0604020202020204" pitchFamily="34" charset="0"/>
              </a:rPr>
            </a:br>
            <a:r>
              <a:rPr kumimoji="0" lang="en-US" altLang="en-US" sz="3200">
                <a:cs typeface="Arial" panose="020B0604020202020204" pitchFamily="34" charset="0"/>
              </a:rPr>
              <a:t>culture was forgotten </a:t>
            </a:r>
          </a:p>
        </p:txBody>
      </p:sp>
      <p:sp>
        <p:nvSpPr>
          <p:cNvPr id="14" name="Rectangular Callout 13"/>
          <p:cNvSpPr/>
          <p:nvPr/>
        </p:nvSpPr>
        <p:spPr bwMode="auto">
          <a:xfrm>
            <a:off x="1905000" y="5715000"/>
            <a:ext cx="8534400" cy="1066800"/>
          </a:xfrm>
          <a:prstGeom prst="wedgeRectCallout">
            <a:avLst>
              <a:gd name="adj1" fmla="val -5714"/>
              <a:gd name="adj2" fmla="val 29196"/>
            </a:avLst>
          </a:prstGeom>
          <a:solidFill>
            <a:schemeClr val="tx2">
              <a:lumMod val="20000"/>
              <a:lumOff val="80000"/>
            </a:schemeClr>
          </a:solidFill>
          <a:ln w="9525" cap="flat" cmpd="sng" algn="ctr">
            <a:solidFill>
              <a:schemeClr val="tx1"/>
            </a:solidFill>
            <a:prstDash val="solid"/>
            <a:round/>
            <a:headEnd type="none" w="med" len="med"/>
            <a:tailEnd type="none" w="med" len="med"/>
          </a:ln>
          <a:effectLst/>
        </p:spPr>
        <p:txBody>
          <a:bodyPr/>
          <a:lstStyle/>
          <a:p>
            <a:pPr algn="ctr">
              <a:lnSpc>
                <a:spcPct val="85000"/>
              </a:lnSpc>
              <a:defRPr/>
            </a:pPr>
            <a:r>
              <a:rPr lang="en-US" sz="3200" dirty="0">
                <a:cs typeface="Arial" charset="0"/>
              </a:rPr>
              <a:t>Europe lost a common language; Latin mixed with local languages to form Spanish, French, Italian </a:t>
            </a:r>
          </a:p>
        </p:txBody>
      </p:sp>
      <p:pic>
        <p:nvPicPr>
          <p:cNvPr id="6153" name="Picture 12" descr="http://medieval.ucdavis.edu/130/re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3514" y="1143000"/>
            <a:ext cx="2884487" cy="404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64426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6153"/>
                                        </p:tgtEl>
                                        <p:attrNameLst>
                                          <p:attrName>style.visibility</p:attrName>
                                        </p:attrNameLst>
                                      </p:cBhvr>
                                      <p:to>
                                        <p:strVal val="visible"/>
                                      </p:to>
                                    </p:set>
                                    <p:animEffect transition="in" filter="fade">
                                      <p:cBhvr>
                                        <p:cTn id="11" dur="1000"/>
                                        <p:tgtEl>
                                          <p:spTgt spid="615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xit" presetSubtype="0" fill="hold" nodeType="clickEffect">
                                  <p:stCondLst>
                                    <p:cond delay="0"/>
                                  </p:stCondLst>
                                  <p:childTnLst>
                                    <p:animEffect transition="out" filter="fade">
                                      <p:cBhvr>
                                        <p:cTn id="15" dur="2000"/>
                                        <p:tgtEl>
                                          <p:spTgt spid="6153"/>
                                        </p:tgtEl>
                                      </p:cBhvr>
                                    </p:animEffect>
                                    <p:set>
                                      <p:cBhvr>
                                        <p:cTn id="16" dur="1" fill="hold">
                                          <p:stCondLst>
                                            <p:cond delay="1999"/>
                                          </p:stCondLst>
                                        </p:cTn>
                                        <p:tgtEl>
                                          <p:spTgt spid="6153"/>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10" grpId="0" animBg="1" autoUpdateAnimBg="0"/>
      <p:bldP spid="12" grpId="0" animBg="1" autoUpdateAnimBg="0"/>
      <p:bldP spid="13" grpId="0" animBg="1" autoUpdateAnimBg="0"/>
      <p:bldP spid="14" grpId="0"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524000" y="0"/>
            <a:ext cx="9144000" cy="990600"/>
          </a:xfrm>
        </p:spPr>
        <p:txBody>
          <a:bodyPr/>
          <a:lstStyle/>
          <a:p>
            <a:pPr eaLnBrk="1" hangingPunct="1"/>
            <a:r>
              <a:rPr lang="en-US" altLang="en-US" smtClean="0"/>
              <a:t>Germanic Tribes in the Middle Ages</a:t>
            </a:r>
          </a:p>
        </p:txBody>
      </p:sp>
      <p:pic>
        <p:nvPicPr>
          <p:cNvPr id="2560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838200"/>
            <a:ext cx="80010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ular Callout 7"/>
          <p:cNvSpPr>
            <a:spLocks noChangeArrowheads="1"/>
          </p:cNvSpPr>
          <p:nvPr/>
        </p:nvSpPr>
        <p:spPr bwMode="auto">
          <a:xfrm>
            <a:off x="1676400" y="152400"/>
            <a:ext cx="8915400" cy="914400"/>
          </a:xfrm>
          <a:prstGeom prst="wedgeRectCallout">
            <a:avLst>
              <a:gd name="adj1" fmla="val 130"/>
              <a:gd name="adj2" fmla="val 288319"/>
            </a:avLst>
          </a:prstGeom>
          <a:solidFill>
            <a:srgbClr val="FFFFCC"/>
          </a:solidFill>
          <a:ln w="9525" algn="ctr">
            <a:solidFill>
              <a:schemeClr val="tx1"/>
            </a:solidFill>
            <a:round/>
            <a:headEnd/>
            <a:tailEnd/>
          </a:ln>
        </p:spPr>
        <p:txBody>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a:lnSpc>
                <a:spcPct val="85000"/>
              </a:lnSpc>
              <a:spcBef>
                <a:spcPct val="0"/>
              </a:spcBef>
              <a:buClrTx/>
              <a:buFontTx/>
              <a:buNone/>
            </a:pPr>
            <a:r>
              <a:rPr kumimoji="0" lang="en-US" altLang="en-US" sz="3200">
                <a:cs typeface="Arial" panose="020B0604020202020204" pitchFamily="34" charset="0"/>
              </a:rPr>
              <a:t>Without the unity of the Roman Empire, Europe became divided into a series of Germanic kingdoms</a:t>
            </a:r>
          </a:p>
        </p:txBody>
      </p:sp>
      <p:sp>
        <p:nvSpPr>
          <p:cNvPr id="10" name="Rectangular Callout 9"/>
          <p:cNvSpPr>
            <a:spLocks noChangeArrowheads="1"/>
          </p:cNvSpPr>
          <p:nvPr/>
        </p:nvSpPr>
        <p:spPr bwMode="auto">
          <a:xfrm>
            <a:off x="1600200" y="1143000"/>
            <a:ext cx="4572000" cy="1371600"/>
          </a:xfrm>
          <a:prstGeom prst="wedgeRectCallout">
            <a:avLst>
              <a:gd name="adj1" fmla="val 23690"/>
              <a:gd name="adj2" fmla="val -26319"/>
            </a:avLst>
          </a:prstGeom>
          <a:solidFill>
            <a:srgbClr val="FFCCFF"/>
          </a:solidFill>
          <a:ln w="9525" algn="ctr">
            <a:solidFill>
              <a:schemeClr val="tx1"/>
            </a:solidFill>
            <a:round/>
            <a:headEnd/>
            <a:tailEnd/>
          </a:ln>
        </p:spPr>
        <p:txBody>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a:lnSpc>
                <a:spcPct val="85000"/>
              </a:lnSpc>
              <a:spcBef>
                <a:spcPct val="0"/>
              </a:spcBef>
              <a:buClrTx/>
              <a:buFontTx/>
              <a:buNone/>
            </a:pPr>
            <a:r>
              <a:rPr kumimoji="0" lang="en-US" altLang="en-US" sz="3200">
                <a:cs typeface="Arial" panose="020B0604020202020204" pitchFamily="34" charset="0"/>
              </a:rPr>
              <a:t>Germanic people lived in small communities  led by chiefs &amp; his loyal warriors </a:t>
            </a:r>
          </a:p>
        </p:txBody>
      </p:sp>
      <p:pic>
        <p:nvPicPr>
          <p:cNvPr id="9" name="Picture 14" descr="http://medieval.ucdavis.edu/130/re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590800"/>
            <a:ext cx="3352800" cy="412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41072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10"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524000" y="0"/>
            <a:ext cx="9144000" cy="990600"/>
          </a:xfrm>
        </p:spPr>
        <p:txBody>
          <a:bodyPr/>
          <a:lstStyle/>
          <a:p>
            <a:pPr eaLnBrk="1" hangingPunct="1"/>
            <a:r>
              <a:rPr lang="en-US" altLang="en-US" smtClean="0"/>
              <a:t>The Spread of Christianity </a:t>
            </a:r>
          </a:p>
        </p:txBody>
      </p:sp>
      <p:sp>
        <p:nvSpPr>
          <p:cNvPr id="26627" name="Rectangular Callout 7"/>
          <p:cNvSpPr>
            <a:spLocks noChangeArrowheads="1"/>
          </p:cNvSpPr>
          <p:nvPr/>
        </p:nvSpPr>
        <p:spPr bwMode="auto">
          <a:xfrm>
            <a:off x="1752600" y="228600"/>
            <a:ext cx="8610600" cy="914400"/>
          </a:xfrm>
          <a:prstGeom prst="wedgeRectCallout">
            <a:avLst>
              <a:gd name="adj1" fmla="val 3671"/>
              <a:gd name="adj2" fmla="val 3472"/>
            </a:avLst>
          </a:prstGeom>
          <a:solidFill>
            <a:srgbClr val="FFFFCC"/>
          </a:solidFill>
          <a:ln w="9525" algn="ctr">
            <a:solidFill>
              <a:schemeClr val="tx1"/>
            </a:solidFill>
            <a:round/>
            <a:headEnd/>
            <a:tailEnd/>
          </a:ln>
        </p:spPr>
        <p:txBody>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a:lnSpc>
                <a:spcPct val="85000"/>
              </a:lnSpc>
              <a:spcBef>
                <a:spcPct val="0"/>
              </a:spcBef>
              <a:buClrTx/>
              <a:buFontTx/>
              <a:buNone/>
            </a:pPr>
            <a:r>
              <a:rPr kumimoji="0" lang="en-US" altLang="en-US" sz="3200">
                <a:solidFill>
                  <a:srgbClr val="FF0000"/>
                </a:solidFill>
                <a:cs typeface="Arial" panose="020B0604020202020204" pitchFamily="34" charset="0"/>
              </a:rPr>
              <a:t>During early Middle Ages, Germanic kingdoms were slowly converted to Christianity </a:t>
            </a:r>
          </a:p>
        </p:txBody>
      </p:sp>
      <p:pic>
        <p:nvPicPr>
          <p:cNvPr id="26628" name="Picture 5" descr="http://www.ibiblio.org/sergei/Exs/His/s3.jpg"/>
          <p:cNvPicPr>
            <a:picLocks noChangeAspect="1" noChangeArrowheads="1"/>
          </p:cNvPicPr>
          <p:nvPr/>
        </p:nvPicPr>
        <p:blipFill>
          <a:blip r:embed="rId3" r:link="rId4">
            <a:lum bright="10000" contrast="20000"/>
            <a:extLst>
              <a:ext uri="{28A0092B-C50C-407E-A947-70E740481C1C}">
                <a14:useLocalDpi xmlns:a14="http://schemas.microsoft.com/office/drawing/2010/main" val="0"/>
              </a:ext>
            </a:extLst>
          </a:blip>
          <a:srcRect l="-513"/>
          <a:stretch>
            <a:fillRect/>
          </a:stretch>
        </p:blipFill>
        <p:spPr bwMode="auto">
          <a:xfrm>
            <a:off x="5881688" y="2246314"/>
            <a:ext cx="4800600" cy="371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10" descr="http://gatekeepkey.org/images/charlemagne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2133600"/>
            <a:ext cx="5295900"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61323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524000" y="0"/>
            <a:ext cx="9144000" cy="990600"/>
          </a:xfrm>
        </p:spPr>
        <p:txBody>
          <a:bodyPr/>
          <a:lstStyle/>
          <a:p>
            <a:pPr eaLnBrk="1" hangingPunct="1"/>
            <a:r>
              <a:rPr lang="en-US" altLang="en-US" smtClean="0"/>
              <a:t>The Spread of Christianity </a:t>
            </a:r>
          </a:p>
        </p:txBody>
      </p:sp>
      <p:pic>
        <p:nvPicPr>
          <p:cNvPr id="276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838200"/>
            <a:ext cx="80010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ular Callout 7"/>
          <p:cNvSpPr>
            <a:spLocks noChangeArrowheads="1"/>
          </p:cNvSpPr>
          <p:nvPr/>
        </p:nvSpPr>
        <p:spPr bwMode="auto">
          <a:xfrm>
            <a:off x="1752600" y="228600"/>
            <a:ext cx="8610600" cy="914400"/>
          </a:xfrm>
          <a:prstGeom prst="wedgeRectCallout">
            <a:avLst>
              <a:gd name="adj1" fmla="val -11454"/>
              <a:gd name="adj2" fmla="val 258019"/>
            </a:avLst>
          </a:prstGeom>
          <a:solidFill>
            <a:srgbClr val="CCCCFF"/>
          </a:solidFill>
          <a:ln w="9525" algn="ctr">
            <a:solidFill>
              <a:schemeClr val="tx1"/>
            </a:solidFill>
            <a:round/>
            <a:headEnd/>
            <a:tailEnd/>
          </a:ln>
        </p:spPr>
        <p:txBody>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a:lnSpc>
                <a:spcPct val="85000"/>
              </a:lnSpc>
              <a:spcBef>
                <a:spcPct val="0"/>
              </a:spcBef>
              <a:buClrTx/>
              <a:buFontTx/>
              <a:buNone/>
            </a:pPr>
            <a:r>
              <a:rPr kumimoji="0" lang="en-US" altLang="en-US" sz="3200">
                <a:solidFill>
                  <a:srgbClr val="FF0000"/>
                </a:solidFill>
                <a:cs typeface="Arial" panose="020B0604020202020204" pitchFamily="34" charset="0"/>
              </a:rPr>
              <a:t>The Franks- largest &amp; most powerful Germanic kingdom </a:t>
            </a:r>
            <a:r>
              <a:rPr kumimoji="0" lang="en-US" altLang="en-US" sz="3200">
                <a:cs typeface="Arial" panose="020B0604020202020204" pitchFamily="34" charset="0"/>
              </a:rPr>
              <a:t>in the early Middle Ages</a:t>
            </a:r>
          </a:p>
        </p:txBody>
      </p:sp>
      <p:sp>
        <p:nvSpPr>
          <p:cNvPr id="10" name="Rectangular Callout 9"/>
          <p:cNvSpPr>
            <a:spLocks noChangeArrowheads="1"/>
          </p:cNvSpPr>
          <p:nvPr/>
        </p:nvSpPr>
        <p:spPr bwMode="auto">
          <a:xfrm>
            <a:off x="1600200" y="5334000"/>
            <a:ext cx="4267200" cy="1371600"/>
          </a:xfrm>
          <a:prstGeom prst="wedgeRectCallout">
            <a:avLst>
              <a:gd name="adj1" fmla="val 26287"/>
              <a:gd name="adj2" fmla="val -153593"/>
            </a:avLst>
          </a:prstGeom>
          <a:solidFill>
            <a:srgbClr val="FFCCFF"/>
          </a:solidFill>
          <a:ln w="9525" algn="ctr">
            <a:solidFill>
              <a:schemeClr val="tx1"/>
            </a:solidFill>
            <a:round/>
            <a:headEnd/>
            <a:tailEnd/>
          </a:ln>
        </p:spPr>
        <p:txBody>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a:lnSpc>
                <a:spcPct val="85000"/>
              </a:lnSpc>
              <a:spcBef>
                <a:spcPct val="0"/>
              </a:spcBef>
              <a:buClrTx/>
              <a:buFontTx/>
              <a:buNone/>
            </a:pPr>
            <a:r>
              <a:rPr kumimoji="0" lang="en-US" altLang="en-US" sz="3200">
                <a:solidFill>
                  <a:srgbClr val="FF0000"/>
                </a:solidFill>
                <a:cs typeface="Arial" panose="020B0604020202020204" pitchFamily="34" charset="0"/>
              </a:rPr>
              <a:t>Frankish kings allied with Catholic Church </a:t>
            </a:r>
            <a:r>
              <a:rPr kumimoji="0" lang="en-US" altLang="en-US" sz="3200">
                <a:cs typeface="Arial" panose="020B0604020202020204" pitchFamily="34" charset="0"/>
              </a:rPr>
              <a:t>&amp; expanded their power</a:t>
            </a:r>
          </a:p>
        </p:txBody>
      </p:sp>
      <p:sp>
        <p:nvSpPr>
          <p:cNvPr id="7" name="Rectangular Callout 6"/>
          <p:cNvSpPr>
            <a:spLocks noChangeArrowheads="1"/>
          </p:cNvSpPr>
          <p:nvPr/>
        </p:nvSpPr>
        <p:spPr bwMode="auto">
          <a:xfrm>
            <a:off x="6096000" y="5334000"/>
            <a:ext cx="4572000" cy="1371600"/>
          </a:xfrm>
          <a:prstGeom prst="wedgeRectCallout">
            <a:avLst>
              <a:gd name="adj1" fmla="val -73065"/>
              <a:gd name="adj2" fmla="val -163690"/>
            </a:avLst>
          </a:prstGeom>
          <a:solidFill>
            <a:srgbClr val="99FF99"/>
          </a:solidFill>
          <a:ln w="9525" algn="ctr">
            <a:solidFill>
              <a:schemeClr val="tx1"/>
            </a:solidFill>
            <a:round/>
            <a:headEnd/>
            <a:tailEnd/>
          </a:ln>
        </p:spPr>
        <p:txBody>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a:lnSpc>
                <a:spcPct val="85000"/>
              </a:lnSpc>
              <a:spcBef>
                <a:spcPct val="0"/>
              </a:spcBef>
              <a:buClrTx/>
              <a:buFontTx/>
              <a:buNone/>
            </a:pPr>
            <a:r>
              <a:rPr kumimoji="0" lang="en-US" altLang="en-US" sz="3200">
                <a:solidFill>
                  <a:srgbClr val="FF0000"/>
                </a:solidFill>
                <a:cs typeface="Arial" panose="020B0604020202020204" pitchFamily="34" charset="0"/>
              </a:rPr>
              <a:t>In 771, Charlemagne (“Charles the Great”) became king of the Franks </a:t>
            </a:r>
          </a:p>
        </p:txBody>
      </p:sp>
    </p:spTree>
    <p:extLst>
      <p:ext uri="{BB962C8B-B14F-4D97-AF65-F5344CB8AC3E}">
        <p14:creationId xmlns:p14="http://schemas.microsoft.com/office/powerpoint/2010/main" val="12758977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524000" y="0"/>
            <a:ext cx="9144000" cy="990600"/>
          </a:xfrm>
        </p:spPr>
        <p:txBody>
          <a:bodyPr/>
          <a:lstStyle/>
          <a:p>
            <a:pPr>
              <a:lnSpc>
                <a:spcPct val="85000"/>
              </a:lnSpc>
            </a:pPr>
            <a:endParaRPr lang="en-US" altLang="en-US" sz="3600"/>
          </a:p>
        </p:txBody>
      </p:sp>
      <p:sp>
        <p:nvSpPr>
          <p:cNvPr id="18435" name="Rectangle 3"/>
          <p:cNvSpPr>
            <a:spLocks noGrp="1" noChangeArrowheads="1"/>
          </p:cNvSpPr>
          <p:nvPr>
            <p:ph type="body" idx="1"/>
          </p:nvPr>
        </p:nvSpPr>
        <p:spPr>
          <a:xfrm>
            <a:off x="1524000" y="990600"/>
            <a:ext cx="9144000" cy="5867400"/>
          </a:xfrm>
        </p:spPr>
        <p:txBody>
          <a:bodyPr/>
          <a:lstStyle/>
          <a:p>
            <a:pPr eaLnBrk="1" hangingPunct="1">
              <a:lnSpc>
                <a:spcPct val="90000"/>
              </a:lnSpc>
              <a:spcBef>
                <a:spcPct val="0"/>
              </a:spcBef>
            </a:pPr>
            <a:r>
              <a:rPr lang="en-US" altLang="en-US" sz="3900"/>
              <a:t> Text </a:t>
            </a:r>
            <a:endParaRPr lang="en-US" altLang="en-US" sz="3900">
              <a:solidFill>
                <a:schemeClr val="folHlink"/>
              </a:solidFill>
            </a:endParaRPr>
          </a:p>
        </p:txBody>
      </p:sp>
      <p:pic>
        <p:nvPicPr>
          <p:cNvPr id="18436" name="Picture 10" descr="Map of divided empire"/>
          <p:cNvPicPr>
            <a:picLocks noChangeAspect="1" noChangeArrowheads="1"/>
          </p:cNvPicPr>
          <p:nvPr/>
        </p:nvPicPr>
        <p:blipFill>
          <a:blip r:embed="rId2">
            <a:extLst>
              <a:ext uri="{28A0092B-C50C-407E-A947-70E740481C1C}">
                <a14:useLocalDpi xmlns:a14="http://schemas.microsoft.com/office/drawing/2010/main" val="0"/>
              </a:ext>
            </a:extLst>
          </a:blip>
          <a:srcRect t="-175" b="307"/>
          <a:stretch>
            <a:fillRect/>
          </a:stretch>
        </p:blipFill>
        <p:spPr bwMode="auto">
          <a:xfrm>
            <a:off x="1524001" y="0"/>
            <a:ext cx="91551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ular Callout 5"/>
          <p:cNvSpPr>
            <a:spLocks noChangeArrowheads="1"/>
          </p:cNvSpPr>
          <p:nvPr/>
        </p:nvSpPr>
        <p:spPr bwMode="auto">
          <a:xfrm>
            <a:off x="1676400" y="5867400"/>
            <a:ext cx="5638800" cy="914400"/>
          </a:xfrm>
          <a:prstGeom prst="wedgeRectCallout">
            <a:avLst>
              <a:gd name="adj1" fmla="val 12676"/>
              <a:gd name="adj2" fmla="val -8894"/>
            </a:avLst>
          </a:prstGeom>
          <a:solidFill>
            <a:srgbClr val="FFFFCC"/>
          </a:solidFill>
          <a:ln w="28575" algn="ctr">
            <a:solidFill>
              <a:schemeClr val="tx1"/>
            </a:solidFill>
            <a:round/>
            <a:headEnd/>
            <a:tailEnd/>
          </a:ln>
        </p:spPr>
        <p:txBody>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a:lnSpc>
                <a:spcPct val="85000"/>
              </a:lnSpc>
              <a:spcBef>
                <a:spcPct val="0"/>
              </a:spcBef>
              <a:buClrTx/>
              <a:buFontTx/>
              <a:buNone/>
            </a:pPr>
            <a:r>
              <a:rPr kumimoji="0" lang="en-US" altLang="en-US" sz="3200">
                <a:cs typeface="Arial" panose="020B0604020202020204" pitchFamily="34" charset="0"/>
              </a:rPr>
              <a:t>Emperor Diocletian tried to save Rome by dividing the empire</a:t>
            </a:r>
            <a:endParaRPr kumimoji="0" lang="en-US" altLang="en-US" sz="3200"/>
          </a:p>
        </p:txBody>
      </p:sp>
      <p:sp>
        <p:nvSpPr>
          <p:cNvPr id="7" name="Rectangular Callout 6"/>
          <p:cNvSpPr>
            <a:spLocks noChangeArrowheads="1"/>
          </p:cNvSpPr>
          <p:nvPr/>
        </p:nvSpPr>
        <p:spPr bwMode="auto">
          <a:xfrm>
            <a:off x="1905000" y="228600"/>
            <a:ext cx="3581400" cy="1371600"/>
          </a:xfrm>
          <a:prstGeom prst="wedgeRectCallout">
            <a:avLst>
              <a:gd name="adj1" fmla="val 52060"/>
              <a:gd name="adj2" fmla="val 178065"/>
            </a:avLst>
          </a:prstGeom>
          <a:solidFill>
            <a:srgbClr val="CCCCFF"/>
          </a:solidFill>
          <a:ln w="28575" algn="ctr">
            <a:solidFill>
              <a:schemeClr val="tx1"/>
            </a:solidFill>
            <a:round/>
            <a:headEnd/>
            <a:tailEnd/>
          </a:ln>
        </p:spPr>
        <p:txBody>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a:lnSpc>
                <a:spcPct val="85000"/>
              </a:lnSpc>
              <a:spcBef>
                <a:spcPct val="0"/>
              </a:spcBef>
              <a:buClrTx/>
              <a:buFontTx/>
              <a:buNone/>
            </a:pPr>
            <a:r>
              <a:rPr kumimoji="0" lang="en-US" altLang="en-US" sz="3200"/>
              <a:t>The Western Roman Empire continued to grow weak</a:t>
            </a:r>
          </a:p>
        </p:txBody>
      </p:sp>
      <p:sp>
        <p:nvSpPr>
          <p:cNvPr id="8" name="Rectangular Callout 7"/>
          <p:cNvSpPr>
            <a:spLocks noChangeArrowheads="1"/>
          </p:cNvSpPr>
          <p:nvPr/>
        </p:nvSpPr>
        <p:spPr bwMode="auto">
          <a:xfrm>
            <a:off x="5638800" y="152400"/>
            <a:ext cx="4800600" cy="1752600"/>
          </a:xfrm>
          <a:prstGeom prst="wedgeRectCallout">
            <a:avLst>
              <a:gd name="adj1" fmla="val 2181"/>
              <a:gd name="adj2" fmla="val 147634"/>
            </a:avLst>
          </a:prstGeom>
          <a:solidFill>
            <a:srgbClr val="FFCCFF"/>
          </a:solidFill>
          <a:ln w="28575" algn="ctr">
            <a:solidFill>
              <a:schemeClr val="tx1"/>
            </a:solidFill>
            <a:round/>
            <a:headEnd/>
            <a:tailEnd/>
          </a:ln>
        </p:spPr>
        <p:txBody>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a:lnSpc>
                <a:spcPct val="85000"/>
              </a:lnSpc>
              <a:spcBef>
                <a:spcPct val="0"/>
              </a:spcBef>
              <a:buClrTx/>
              <a:buFontTx/>
              <a:buNone/>
            </a:pPr>
            <a:r>
              <a:rPr kumimoji="0" lang="en-US" altLang="en-US" sz="3200"/>
              <a:t>Emperor Constantine moved the Roman capital to Constantinople in the Eastern Roman Empire</a:t>
            </a:r>
          </a:p>
        </p:txBody>
      </p:sp>
    </p:spTree>
    <p:extLst>
      <p:ext uri="{BB962C8B-B14F-4D97-AF65-F5344CB8AC3E}">
        <p14:creationId xmlns:p14="http://schemas.microsoft.com/office/powerpoint/2010/main" val="23461261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mtClean="0"/>
              <a:t>Charlemagne</a:t>
            </a:r>
          </a:p>
        </p:txBody>
      </p:sp>
      <p:sp>
        <p:nvSpPr>
          <p:cNvPr id="28675" name="Content Placeholder 2"/>
          <p:cNvSpPr>
            <a:spLocks noGrp="1"/>
          </p:cNvSpPr>
          <p:nvPr>
            <p:ph idx="1"/>
          </p:nvPr>
        </p:nvSpPr>
        <p:spPr>
          <a:xfrm>
            <a:off x="2438400" y="990600"/>
            <a:ext cx="8229600" cy="5867400"/>
          </a:xfrm>
        </p:spPr>
        <p:txBody>
          <a:bodyPr/>
          <a:lstStyle/>
          <a:p>
            <a:r>
              <a:rPr lang="en-US" altLang="en-US" smtClean="0">
                <a:hlinkClick r:id="rId2"/>
              </a:rPr>
              <a:t>http://www.youtube.com/watch?v=NUQxsvo7CdU</a:t>
            </a:r>
            <a:r>
              <a:rPr lang="en-US" altLang="en-US" smtClean="0"/>
              <a:t> </a:t>
            </a:r>
          </a:p>
        </p:txBody>
      </p:sp>
      <p:pic>
        <p:nvPicPr>
          <p:cNvPr id="4" name="Picture 3">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2682876"/>
            <a:ext cx="2819400" cy="40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58997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524000" y="0"/>
            <a:ext cx="9144000" cy="685800"/>
          </a:xfrm>
        </p:spPr>
        <p:txBody>
          <a:bodyPr>
            <a:normAutofit fontScale="90000"/>
          </a:bodyPr>
          <a:lstStyle/>
          <a:p>
            <a:pPr eaLnBrk="1" hangingPunct="1"/>
            <a:r>
              <a:rPr lang="en-US" altLang="en-US" smtClean="0">
                <a:solidFill>
                  <a:schemeClr val="tx1"/>
                </a:solidFill>
              </a:rPr>
              <a:t>Charlemagne &amp; the Frankish Empire </a:t>
            </a:r>
          </a:p>
        </p:txBody>
      </p:sp>
      <p:pic>
        <p:nvPicPr>
          <p:cNvPr id="2969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7620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ular Callout 4"/>
          <p:cNvSpPr>
            <a:spLocks noChangeArrowheads="1"/>
          </p:cNvSpPr>
          <p:nvPr/>
        </p:nvSpPr>
        <p:spPr bwMode="auto">
          <a:xfrm>
            <a:off x="1752600" y="152400"/>
            <a:ext cx="8686800" cy="1752600"/>
          </a:xfrm>
          <a:prstGeom prst="wedgeRectCallout">
            <a:avLst>
              <a:gd name="adj1" fmla="val 11523"/>
              <a:gd name="adj2" fmla="val 126199"/>
            </a:avLst>
          </a:prstGeom>
          <a:solidFill>
            <a:srgbClr val="CCCCFF"/>
          </a:solidFill>
          <a:ln w="9525" algn="ctr">
            <a:solidFill>
              <a:schemeClr val="tx1"/>
            </a:solidFill>
            <a:round/>
            <a:headEnd/>
            <a:tailEnd/>
          </a:ln>
        </p:spPr>
        <p:txBody>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eaLnBrk="1" hangingPunct="1">
              <a:lnSpc>
                <a:spcPct val="85000"/>
              </a:lnSpc>
              <a:spcBef>
                <a:spcPct val="0"/>
              </a:spcBef>
              <a:buClrTx/>
              <a:buFontTx/>
              <a:buNone/>
            </a:pPr>
            <a:r>
              <a:rPr kumimoji="0" lang="en-US" altLang="en-US" sz="3200">
                <a:solidFill>
                  <a:srgbClr val="FF0000"/>
                </a:solidFill>
                <a:cs typeface="Arial" panose="020B0604020202020204" pitchFamily="34" charset="0"/>
              </a:rPr>
              <a:t>Charlemagne-</a:t>
            </a:r>
            <a:r>
              <a:rPr kumimoji="0" lang="en-US" altLang="en-US" sz="3200">
                <a:cs typeface="Arial" panose="020B0604020202020204" pitchFamily="34" charset="0"/>
              </a:rPr>
              <a:t> the greatest Medieval king because he did something no other king was able to do…</a:t>
            </a:r>
            <a:r>
              <a:rPr kumimoji="0" lang="en-US" altLang="en-US" sz="3200">
                <a:solidFill>
                  <a:srgbClr val="FF0000"/>
                </a:solidFill>
                <a:cs typeface="Arial" panose="020B0604020202020204" pitchFamily="34" charset="0"/>
              </a:rPr>
              <a:t>created an organized empire </a:t>
            </a:r>
            <a:r>
              <a:rPr kumimoji="0" lang="en-US" altLang="en-US" sz="3200">
                <a:cs typeface="Arial" panose="020B0604020202020204" pitchFamily="34" charset="0"/>
              </a:rPr>
              <a:t>– </a:t>
            </a:r>
            <a:br>
              <a:rPr kumimoji="0" lang="en-US" altLang="en-US" sz="3200">
                <a:cs typeface="Arial" panose="020B0604020202020204" pitchFamily="34" charset="0"/>
              </a:rPr>
            </a:br>
            <a:r>
              <a:rPr kumimoji="0" lang="en-US" altLang="en-US" sz="3200">
                <a:solidFill>
                  <a:srgbClr val="FF0000"/>
                </a:solidFill>
                <a:cs typeface="Arial" panose="020B0604020202020204" pitchFamily="34" charset="0"/>
              </a:rPr>
              <a:t>The Holy Roman Empire (First Reich)</a:t>
            </a:r>
          </a:p>
        </p:txBody>
      </p:sp>
      <p:pic>
        <p:nvPicPr>
          <p:cNvPr id="6" name="Picture 5">
            <a:hlinkClick r:id="rId4" action="ppaction://hlinkfi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1905001"/>
            <a:ext cx="2819400" cy="40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5"/>
          <p:cNvSpPr>
            <a:spLocks noChangeArrowheads="1"/>
          </p:cNvSpPr>
          <p:nvPr/>
        </p:nvSpPr>
        <p:spPr bwMode="auto">
          <a:xfrm>
            <a:off x="1752600" y="5943600"/>
            <a:ext cx="4267200" cy="914400"/>
          </a:xfrm>
          <a:prstGeom prst="wedgeRectCallout">
            <a:avLst>
              <a:gd name="adj1" fmla="val 63074"/>
              <a:gd name="adj2" fmla="val -284861"/>
            </a:avLst>
          </a:prstGeom>
          <a:solidFill>
            <a:srgbClr val="CCFFCC"/>
          </a:solidFill>
          <a:ln w="9525">
            <a:solidFill>
              <a:schemeClr val="tx1"/>
            </a:solidFill>
            <a:miter lim="800000"/>
            <a:headEnd/>
            <a:tailEnd/>
          </a:ln>
        </p:spPr>
        <p:txBody>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eaLnBrk="1" hangingPunct="1">
              <a:lnSpc>
                <a:spcPct val="80000"/>
              </a:lnSpc>
              <a:spcBef>
                <a:spcPct val="10000"/>
              </a:spcBef>
              <a:buClrTx/>
              <a:buFontTx/>
              <a:buNone/>
            </a:pPr>
            <a:r>
              <a:rPr kumimoji="0" lang="en-US" altLang="en-US" sz="3200">
                <a:cs typeface="Arial" panose="020B0604020202020204" pitchFamily="34" charset="0"/>
              </a:rPr>
              <a:t>Charlemagne expanded the Frankish empire</a:t>
            </a:r>
            <a:endParaRPr kumimoji="0" lang="en-US" altLang="en-US" sz="1600">
              <a:cs typeface="Arial" panose="020B0604020202020204" pitchFamily="34" charset="0"/>
            </a:endParaRPr>
          </a:p>
        </p:txBody>
      </p:sp>
      <p:sp>
        <p:nvSpPr>
          <p:cNvPr id="8" name="AutoShape 5"/>
          <p:cNvSpPr>
            <a:spLocks noChangeArrowheads="1"/>
          </p:cNvSpPr>
          <p:nvPr/>
        </p:nvSpPr>
        <p:spPr bwMode="auto">
          <a:xfrm>
            <a:off x="7162800" y="3581400"/>
            <a:ext cx="3352800" cy="1295400"/>
          </a:xfrm>
          <a:prstGeom prst="wedgeRectCallout">
            <a:avLst>
              <a:gd name="adj1" fmla="val -60940"/>
              <a:gd name="adj2" fmla="val -37500"/>
            </a:avLst>
          </a:prstGeom>
          <a:solidFill>
            <a:srgbClr val="FFCCFF"/>
          </a:solidFill>
          <a:ln w="9525">
            <a:solidFill>
              <a:schemeClr val="tx1"/>
            </a:solidFill>
            <a:miter lim="800000"/>
            <a:headEnd/>
            <a:tailEnd/>
          </a:ln>
        </p:spPr>
        <p:txBody>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eaLnBrk="1" hangingPunct="1">
              <a:lnSpc>
                <a:spcPct val="80000"/>
              </a:lnSpc>
              <a:spcBef>
                <a:spcPct val="10000"/>
              </a:spcBef>
              <a:buClrTx/>
              <a:buFontTx/>
              <a:buNone/>
            </a:pPr>
            <a:r>
              <a:rPr kumimoji="0" lang="en-US" altLang="en-US" sz="3200">
                <a:solidFill>
                  <a:srgbClr val="FF0000"/>
                </a:solidFill>
                <a:cs typeface="Arial" panose="020B0604020202020204" pitchFamily="34" charset="0"/>
              </a:rPr>
              <a:t>He spread Christianity – </a:t>
            </a:r>
            <a:br>
              <a:rPr kumimoji="0" lang="en-US" altLang="en-US" sz="3200">
                <a:solidFill>
                  <a:srgbClr val="FF0000"/>
                </a:solidFill>
                <a:cs typeface="Arial" panose="020B0604020202020204" pitchFamily="34" charset="0"/>
              </a:rPr>
            </a:br>
            <a:r>
              <a:rPr kumimoji="0" lang="en-US" altLang="en-US" sz="3200">
                <a:solidFill>
                  <a:srgbClr val="FF0000"/>
                </a:solidFill>
                <a:cs typeface="Arial" panose="020B0604020202020204" pitchFamily="34" charset="0"/>
              </a:rPr>
              <a:t>Missi Dominici </a:t>
            </a:r>
            <a:endParaRPr kumimoji="0" lang="en-US" altLang="en-US" sz="1600">
              <a:solidFill>
                <a:srgbClr val="FF0000"/>
              </a:solidFill>
              <a:cs typeface="Arial" panose="020B0604020202020204" pitchFamily="34" charset="0"/>
            </a:endParaRPr>
          </a:p>
        </p:txBody>
      </p:sp>
      <p:sp>
        <p:nvSpPr>
          <p:cNvPr id="10" name="AutoShape 5"/>
          <p:cNvSpPr>
            <a:spLocks noChangeArrowheads="1"/>
          </p:cNvSpPr>
          <p:nvPr/>
        </p:nvSpPr>
        <p:spPr bwMode="auto">
          <a:xfrm>
            <a:off x="6096000" y="5943600"/>
            <a:ext cx="4495800" cy="838200"/>
          </a:xfrm>
          <a:prstGeom prst="wedgeRectCallout">
            <a:avLst>
              <a:gd name="adj1" fmla="val -33546"/>
              <a:gd name="adj2" fmla="val -274773"/>
            </a:avLst>
          </a:prstGeom>
          <a:solidFill>
            <a:srgbClr val="FFCC99"/>
          </a:solidFill>
          <a:ln w="9525">
            <a:solidFill>
              <a:schemeClr val="tx1"/>
            </a:solidFill>
            <a:miter lim="800000"/>
            <a:headEnd/>
            <a:tailEnd/>
          </a:ln>
        </p:spPr>
        <p:txBody>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eaLnBrk="1" hangingPunct="1">
              <a:lnSpc>
                <a:spcPct val="80000"/>
              </a:lnSpc>
              <a:spcBef>
                <a:spcPct val="10000"/>
              </a:spcBef>
              <a:buClrTx/>
              <a:buFontTx/>
              <a:buNone/>
            </a:pPr>
            <a:r>
              <a:rPr kumimoji="0" lang="en-US" altLang="en-US" sz="3200">
                <a:cs typeface="Arial" panose="020B0604020202020204" pitchFamily="34" charset="0"/>
              </a:rPr>
              <a:t>He valued learning &amp; built schools in his empire </a:t>
            </a:r>
            <a:endParaRPr kumimoji="0" lang="en-US" altLang="en-US" sz="1600">
              <a:cs typeface="Arial" panose="020B0604020202020204" pitchFamily="34" charset="0"/>
            </a:endParaRPr>
          </a:p>
        </p:txBody>
      </p:sp>
      <p:sp>
        <p:nvSpPr>
          <p:cNvPr id="11" name="AutoShape 5"/>
          <p:cNvSpPr>
            <a:spLocks noChangeArrowheads="1"/>
          </p:cNvSpPr>
          <p:nvPr/>
        </p:nvSpPr>
        <p:spPr bwMode="auto">
          <a:xfrm>
            <a:off x="6553200" y="4953000"/>
            <a:ext cx="3962400" cy="838200"/>
          </a:xfrm>
          <a:prstGeom prst="wedgeRectCallout">
            <a:avLst>
              <a:gd name="adj1" fmla="val -37241"/>
              <a:gd name="adj2" fmla="val -139236"/>
            </a:avLst>
          </a:prstGeom>
          <a:solidFill>
            <a:srgbClr val="FFFFCC"/>
          </a:solidFill>
          <a:ln w="9525">
            <a:solidFill>
              <a:schemeClr val="tx1"/>
            </a:solidFill>
            <a:miter lim="800000"/>
            <a:headEnd/>
            <a:tailEnd/>
          </a:ln>
        </p:spPr>
        <p:txBody>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eaLnBrk="1" hangingPunct="1">
              <a:lnSpc>
                <a:spcPct val="80000"/>
              </a:lnSpc>
              <a:spcBef>
                <a:spcPct val="10000"/>
              </a:spcBef>
              <a:buClrTx/>
              <a:buFontTx/>
              <a:buNone/>
            </a:pPr>
            <a:r>
              <a:rPr kumimoji="0" lang="en-US" altLang="en-US" sz="3200">
                <a:cs typeface="Arial" panose="020B0604020202020204" pitchFamily="34" charset="0"/>
              </a:rPr>
              <a:t>He created schools to train future priests </a:t>
            </a:r>
            <a:endParaRPr kumimoji="0" lang="en-US" altLang="en-US" sz="1600">
              <a:cs typeface="Arial" panose="020B0604020202020204" pitchFamily="34" charset="0"/>
            </a:endParaRPr>
          </a:p>
        </p:txBody>
      </p:sp>
    </p:spTree>
    <p:extLst>
      <p:ext uri="{BB962C8B-B14F-4D97-AF65-F5344CB8AC3E}">
        <p14:creationId xmlns:p14="http://schemas.microsoft.com/office/powerpoint/2010/main" val="24919299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0" grpId="0" animBg="1"/>
      <p:bldP spid="1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524000" y="0"/>
            <a:ext cx="9144000" cy="685800"/>
          </a:xfrm>
        </p:spPr>
        <p:txBody>
          <a:bodyPr/>
          <a:lstStyle/>
          <a:p>
            <a:pPr eaLnBrk="1" hangingPunct="1"/>
            <a:r>
              <a:rPr lang="en-US" altLang="en-US" sz="4000"/>
              <a:t>Charlemagne &amp; The Holy Roman Empire</a:t>
            </a:r>
          </a:p>
        </p:txBody>
      </p:sp>
      <p:pic>
        <p:nvPicPr>
          <p:cNvPr id="307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7620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838200"/>
            <a:ext cx="2971800" cy="43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ular Callout 11"/>
          <p:cNvSpPr>
            <a:spLocks noChangeArrowheads="1"/>
          </p:cNvSpPr>
          <p:nvPr/>
        </p:nvSpPr>
        <p:spPr bwMode="auto">
          <a:xfrm>
            <a:off x="1524000" y="5486400"/>
            <a:ext cx="4648200" cy="1295400"/>
          </a:xfrm>
          <a:prstGeom prst="wedgeRectCallout">
            <a:avLst>
              <a:gd name="adj1" fmla="val 56611"/>
              <a:gd name="adj2" fmla="val -152685"/>
            </a:avLst>
          </a:prstGeom>
          <a:solidFill>
            <a:srgbClr val="CCECFF"/>
          </a:solidFill>
          <a:ln w="9525" algn="ctr">
            <a:solidFill>
              <a:schemeClr val="tx1"/>
            </a:solidFill>
            <a:round/>
            <a:headEnd/>
            <a:tailEnd/>
          </a:ln>
        </p:spPr>
        <p:txBody>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eaLnBrk="1" hangingPunct="1">
              <a:lnSpc>
                <a:spcPct val="85000"/>
              </a:lnSpc>
              <a:spcBef>
                <a:spcPct val="0"/>
              </a:spcBef>
              <a:buClrTx/>
              <a:buFontTx/>
              <a:buNone/>
            </a:pPr>
            <a:r>
              <a:rPr kumimoji="0" lang="en-US" altLang="en-US" sz="3200">
                <a:cs typeface="Arial" panose="020B0604020202020204" pitchFamily="34" charset="0"/>
              </a:rPr>
              <a:t>After Charlemagne’s death in 814, his Frankish Empire was divided &amp; lost power… </a:t>
            </a:r>
          </a:p>
        </p:txBody>
      </p:sp>
      <p:sp>
        <p:nvSpPr>
          <p:cNvPr id="13" name="Rectangular Callout 12"/>
          <p:cNvSpPr>
            <a:spLocks noChangeArrowheads="1"/>
          </p:cNvSpPr>
          <p:nvPr/>
        </p:nvSpPr>
        <p:spPr bwMode="auto">
          <a:xfrm>
            <a:off x="6324600" y="5486400"/>
            <a:ext cx="4343400" cy="1295400"/>
          </a:xfrm>
          <a:prstGeom prst="wedgeRectCallout">
            <a:avLst>
              <a:gd name="adj1" fmla="val -33912"/>
              <a:gd name="adj2" fmla="val -144130"/>
            </a:avLst>
          </a:prstGeom>
          <a:solidFill>
            <a:srgbClr val="FFCCFF"/>
          </a:solidFill>
          <a:ln w="9525" algn="ctr">
            <a:solidFill>
              <a:schemeClr val="tx1"/>
            </a:solidFill>
            <a:round/>
            <a:headEnd/>
            <a:tailEnd/>
          </a:ln>
        </p:spPr>
        <p:txBody>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eaLnBrk="1" hangingPunct="1">
              <a:lnSpc>
                <a:spcPct val="85000"/>
              </a:lnSpc>
              <a:spcBef>
                <a:spcPct val="0"/>
              </a:spcBef>
              <a:buClrTx/>
              <a:buFontTx/>
              <a:buNone/>
            </a:pPr>
            <a:r>
              <a:rPr kumimoji="0" lang="en-US" altLang="en-US" sz="3200">
                <a:cs typeface="Arial" panose="020B0604020202020204" pitchFamily="34" charset="0"/>
              </a:rPr>
              <a:t>…This was the last opportunity to provide unity in medieval Europe</a:t>
            </a:r>
          </a:p>
        </p:txBody>
      </p:sp>
    </p:spTree>
    <p:extLst>
      <p:ext uri="{BB962C8B-B14F-4D97-AF65-F5344CB8AC3E}">
        <p14:creationId xmlns:p14="http://schemas.microsoft.com/office/powerpoint/2010/main" val="30834960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endParaRPr lang="en-US" altLang="en-US" smtClean="0"/>
          </a:p>
        </p:txBody>
      </p:sp>
      <p:sp>
        <p:nvSpPr>
          <p:cNvPr id="31747" name="Rectangle 2"/>
          <p:cNvSpPr>
            <a:spLocks noChangeArrowheads="1"/>
          </p:cNvSpPr>
          <p:nvPr/>
        </p:nvSpPr>
        <p:spPr bwMode="auto">
          <a:xfrm>
            <a:off x="4191000" y="2027238"/>
            <a:ext cx="4572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spcBef>
                <a:spcPct val="0"/>
              </a:spcBef>
              <a:buClrTx/>
              <a:buFontTx/>
              <a:buNone/>
            </a:pPr>
            <a:r>
              <a:rPr kumimoji="0" lang="en-US" altLang="en-US" sz="3200">
                <a:cs typeface="Arial" panose="020B0604020202020204" pitchFamily="34" charset="0"/>
                <a:hlinkClick r:id="rId2"/>
              </a:rPr>
              <a:t>http://www.youtube.com/watch?v=cTTaVnZyG2g</a:t>
            </a:r>
            <a:r>
              <a:rPr kumimoji="0" lang="en-US" altLang="en-US" sz="3200">
                <a:cs typeface="Arial" panose="020B0604020202020204" pitchFamily="34" charset="0"/>
              </a:rPr>
              <a:t> </a:t>
            </a:r>
          </a:p>
        </p:txBody>
      </p:sp>
    </p:spTree>
    <p:extLst>
      <p:ext uri="{BB962C8B-B14F-4D97-AF65-F5344CB8AC3E}">
        <p14:creationId xmlns:p14="http://schemas.microsoft.com/office/powerpoint/2010/main" val="32202035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mtClean="0"/>
              <a:t>Franks &amp; Spread of Christianity </a:t>
            </a:r>
          </a:p>
        </p:txBody>
      </p:sp>
      <p:graphicFrame>
        <p:nvGraphicFramePr>
          <p:cNvPr id="3" name="Table 2"/>
          <p:cNvGraphicFramePr>
            <a:graphicFrameLocks noGrp="1"/>
          </p:cNvGraphicFramePr>
          <p:nvPr/>
        </p:nvGraphicFramePr>
        <p:xfrm>
          <a:off x="3048000" y="1397001"/>
          <a:ext cx="6096000" cy="2494033"/>
        </p:xfrm>
        <a:graphic>
          <a:graphicData uri="http://schemas.openxmlformats.org/drawingml/2006/table">
            <a:tbl>
              <a:tblPr firstRow="1" bandRow="1">
                <a:tableStyleId>{5C22544A-7EE6-4342-B048-85BDC9FD1C3A}</a:tableStyleId>
              </a:tblPr>
              <a:tblGrid>
                <a:gridCol w="3048000"/>
                <a:gridCol w="3048000"/>
              </a:tblGrid>
              <a:tr h="639999">
                <a:tc>
                  <a:txBody>
                    <a:bodyPr/>
                    <a:lstStyle/>
                    <a:p>
                      <a:pPr algn="ctr"/>
                      <a:r>
                        <a:rPr lang="en-US" sz="1800" dirty="0" smtClean="0"/>
                        <a:t>Person</a:t>
                      </a:r>
                      <a:endParaRPr lang="en-US" sz="1800" dirty="0"/>
                    </a:p>
                  </a:txBody>
                  <a:tcPr marT="45714" marB="45714" anchor="ctr"/>
                </a:tc>
                <a:tc>
                  <a:txBody>
                    <a:bodyPr/>
                    <a:lstStyle/>
                    <a:p>
                      <a:pPr algn="ctr"/>
                      <a:r>
                        <a:rPr lang="en-US" sz="1800" dirty="0" smtClean="0"/>
                        <a:t>Method</a:t>
                      </a:r>
                      <a:r>
                        <a:rPr lang="en-US" sz="1800" baseline="0" dirty="0" smtClean="0"/>
                        <a:t> of Spreading Christianity </a:t>
                      </a:r>
                      <a:endParaRPr lang="en-US" sz="1800" dirty="0"/>
                    </a:p>
                  </a:txBody>
                  <a:tcPr marT="45714" marB="45714" anchor="ctr"/>
                </a:tc>
              </a:tr>
              <a:tr h="370793">
                <a:tc>
                  <a:txBody>
                    <a:bodyPr/>
                    <a:lstStyle/>
                    <a:p>
                      <a:r>
                        <a:rPr lang="en-US" sz="1800" dirty="0" smtClean="0"/>
                        <a:t>Clovis</a:t>
                      </a:r>
                      <a:endParaRPr lang="en-US" sz="1800" dirty="0"/>
                    </a:p>
                  </a:txBody>
                  <a:tcPr marT="45714" marB="45714"/>
                </a:tc>
                <a:tc>
                  <a:txBody>
                    <a:bodyPr/>
                    <a:lstStyle/>
                    <a:p>
                      <a:endParaRPr lang="en-US" sz="1800" dirty="0"/>
                    </a:p>
                  </a:txBody>
                  <a:tcPr marT="45714" marB="45714"/>
                </a:tc>
              </a:tr>
              <a:tr h="370793">
                <a:tc>
                  <a:txBody>
                    <a:bodyPr/>
                    <a:lstStyle/>
                    <a:p>
                      <a:r>
                        <a:rPr lang="en-US" sz="1800" dirty="0" smtClean="0"/>
                        <a:t>Benedict</a:t>
                      </a:r>
                      <a:endParaRPr lang="en-US" sz="1800" dirty="0"/>
                    </a:p>
                  </a:txBody>
                  <a:tcPr marT="45714" marB="45714"/>
                </a:tc>
                <a:tc>
                  <a:txBody>
                    <a:bodyPr/>
                    <a:lstStyle/>
                    <a:p>
                      <a:endParaRPr lang="en-US" sz="1800" dirty="0"/>
                    </a:p>
                  </a:txBody>
                  <a:tcPr marT="45714" marB="45714"/>
                </a:tc>
              </a:tr>
              <a:tr h="370793">
                <a:tc>
                  <a:txBody>
                    <a:bodyPr/>
                    <a:lstStyle/>
                    <a:p>
                      <a:r>
                        <a:rPr lang="en-US" sz="1800" dirty="0" smtClean="0"/>
                        <a:t>Gregory I</a:t>
                      </a:r>
                      <a:endParaRPr lang="en-US" sz="1800" dirty="0"/>
                    </a:p>
                  </a:txBody>
                  <a:tcPr marT="45714" marB="45714"/>
                </a:tc>
                <a:tc>
                  <a:txBody>
                    <a:bodyPr/>
                    <a:lstStyle/>
                    <a:p>
                      <a:endParaRPr lang="en-US" sz="1800" dirty="0"/>
                    </a:p>
                  </a:txBody>
                  <a:tcPr marT="45714" marB="45714"/>
                </a:tc>
              </a:tr>
              <a:tr h="370793">
                <a:tc>
                  <a:txBody>
                    <a:bodyPr/>
                    <a:lstStyle/>
                    <a:p>
                      <a:r>
                        <a:rPr lang="en-US" sz="1800" dirty="0" smtClean="0"/>
                        <a:t>Charles Martel</a:t>
                      </a:r>
                      <a:endParaRPr lang="en-US" sz="1800" dirty="0"/>
                    </a:p>
                  </a:txBody>
                  <a:tcPr marT="45714" marB="45714"/>
                </a:tc>
                <a:tc>
                  <a:txBody>
                    <a:bodyPr/>
                    <a:lstStyle/>
                    <a:p>
                      <a:endParaRPr lang="en-US" sz="1800" dirty="0"/>
                    </a:p>
                  </a:txBody>
                  <a:tcPr marT="45714" marB="45714"/>
                </a:tc>
              </a:tr>
              <a:tr h="370793">
                <a:tc>
                  <a:txBody>
                    <a:bodyPr/>
                    <a:lstStyle/>
                    <a:p>
                      <a:r>
                        <a:rPr lang="en-US" sz="1800" dirty="0" smtClean="0"/>
                        <a:t>Charlemagne</a:t>
                      </a:r>
                      <a:endParaRPr lang="en-US" sz="1800" dirty="0"/>
                    </a:p>
                  </a:txBody>
                  <a:tcPr marT="45714" marB="45714"/>
                </a:tc>
                <a:tc>
                  <a:txBody>
                    <a:bodyPr/>
                    <a:lstStyle/>
                    <a:p>
                      <a:endParaRPr lang="en-US" sz="1800" dirty="0"/>
                    </a:p>
                  </a:txBody>
                  <a:tcPr marT="45714" marB="45714"/>
                </a:tc>
              </a:tr>
            </a:tbl>
          </a:graphicData>
        </a:graphic>
      </p:graphicFrame>
      <p:sp>
        <p:nvSpPr>
          <p:cNvPr id="32794" name="TextBox 3"/>
          <p:cNvSpPr txBox="1">
            <a:spLocks noChangeArrowheads="1"/>
          </p:cNvSpPr>
          <p:nvPr/>
        </p:nvSpPr>
        <p:spPr bwMode="auto">
          <a:xfrm>
            <a:off x="2743200" y="4267200"/>
            <a:ext cx="7315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2000"/>
              <a:t>Using the book. Pg. 318-321. </a:t>
            </a:r>
          </a:p>
          <a:p>
            <a:endParaRPr lang="en-US" altLang="en-US" sz="2000"/>
          </a:p>
          <a:p>
            <a:r>
              <a:rPr lang="en-US" altLang="en-US" sz="2000"/>
              <a:t>Glue into spiral.</a:t>
            </a:r>
          </a:p>
        </p:txBody>
      </p:sp>
    </p:spTree>
    <p:extLst>
      <p:ext uri="{BB962C8B-B14F-4D97-AF65-F5344CB8AC3E}">
        <p14:creationId xmlns:p14="http://schemas.microsoft.com/office/powerpoint/2010/main" val="40954370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idx="1"/>
          </p:nvPr>
        </p:nvSpPr>
        <p:spPr>
          <a:xfrm>
            <a:off x="1524000" y="990600"/>
            <a:ext cx="9144000" cy="5867400"/>
          </a:xfrm>
        </p:spPr>
        <p:txBody>
          <a:bodyPr/>
          <a:lstStyle/>
          <a:p>
            <a:pPr eaLnBrk="1" hangingPunct="1">
              <a:lnSpc>
                <a:spcPct val="90000"/>
              </a:lnSpc>
              <a:spcBef>
                <a:spcPct val="0"/>
              </a:spcBef>
            </a:pPr>
            <a:r>
              <a:rPr lang="en-US" altLang="en-US" sz="3900"/>
              <a:t> Text </a:t>
            </a:r>
            <a:endParaRPr lang="en-US" altLang="en-US" sz="3900">
              <a:solidFill>
                <a:schemeClr val="folHlink"/>
              </a:solidFill>
            </a:endParaRPr>
          </a:p>
        </p:txBody>
      </p:sp>
      <p:pic>
        <p:nvPicPr>
          <p:cNvPr id="3379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81001"/>
            <a:ext cx="9144000" cy="650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ular Callout 6"/>
          <p:cNvSpPr>
            <a:spLocks noChangeArrowheads="1"/>
          </p:cNvSpPr>
          <p:nvPr/>
        </p:nvSpPr>
        <p:spPr bwMode="auto">
          <a:xfrm>
            <a:off x="1676400" y="0"/>
            <a:ext cx="8763000" cy="914400"/>
          </a:xfrm>
          <a:prstGeom prst="wedgeRectCallout">
            <a:avLst>
              <a:gd name="adj1" fmla="val -56"/>
              <a:gd name="adj2" fmla="val 29134"/>
            </a:avLst>
          </a:prstGeom>
          <a:solidFill>
            <a:srgbClr val="FFFFCC"/>
          </a:solidFill>
          <a:ln w="9525" algn="ctr">
            <a:solidFill>
              <a:schemeClr val="tx1"/>
            </a:solidFill>
            <a:round/>
            <a:headEnd/>
            <a:tailEnd/>
          </a:ln>
        </p:spPr>
        <p:txBody>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eaLnBrk="1" hangingPunct="1">
              <a:lnSpc>
                <a:spcPct val="85000"/>
              </a:lnSpc>
              <a:spcBef>
                <a:spcPct val="0"/>
              </a:spcBef>
              <a:buClrTx/>
              <a:buFontTx/>
              <a:buNone/>
            </a:pPr>
            <a:r>
              <a:rPr kumimoji="0" lang="en-US" altLang="en-US" sz="3200">
                <a:cs typeface="Arial" panose="020B0604020202020204" pitchFamily="34" charset="0"/>
              </a:rPr>
              <a:t>From 800 to 1000, a 2</a:t>
            </a:r>
            <a:r>
              <a:rPr kumimoji="0" lang="en-US" altLang="en-US" sz="3200" baseline="30000">
                <a:cs typeface="Arial" panose="020B0604020202020204" pitchFamily="34" charset="0"/>
              </a:rPr>
              <a:t>nd</a:t>
            </a:r>
            <a:r>
              <a:rPr kumimoji="0" lang="en-US" altLang="en-US" sz="3200">
                <a:cs typeface="Arial" panose="020B0604020202020204" pitchFamily="34" charset="0"/>
              </a:rPr>
              <a:t> major wave of invasions </a:t>
            </a:r>
            <a:br>
              <a:rPr kumimoji="0" lang="en-US" altLang="en-US" sz="3200">
                <a:cs typeface="Arial" panose="020B0604020202020204" pitchFamily="34" charset="0"/>
              </a:rPr>
            </a:br>
            <a:r>
              <a:rPr kumimoji="0" lang="en-US" altLang="en-US" sz="3200">
                <a:cs typeface="Arial" panose="020B0604020202020204" pitchFamily="34" charset="0"/>
              </a:rPr>
              <a:t>struck Europe led by Vikings, Muslims &amp;Magyars</a:t>
            </a:r>
          </a:p>
        </p:txBody>
      </p:sp>
      <p:sp>
        <p:nvSpPr>
          <p:cNvPr id="8" name="Rectangular Callout 7"/>
          <p:cNvSpPr>
            <a:spLocks noChangeArrowheads="1"/>
          </p:cNvSpPr>
          <p:nvPr/>
        </p:nvSpPr>
        <p:spPr bwMode="auto">
          <a:xfrm>
            <a:off x="7010400" y="1371600"/>
            <a:ext cx="3581400" cy="1295400"/>
          </a:xfrm>
          <a:prstGeom prst="wedgeRectCallout">
            <a:avLst>
              <a:gd name="adj1" fmla="val -109144"/>
              <a:gd name="adj2" fmla="val 155338"/>
            </a:avLst>
          </a:prstGeom>
          <a:solidFill>
            <a:srgbClr val="CCFFFF"/>
          </a:solidFill>
          <a:ln w="9525" algn="ctr">
            <a:solidFill>
              <a:schemeClr val="tx1"/>
            </a:solidFill>
            <a:round/>
            <a:headEnd/>
            <a:tailEnd/>
          </a:ln>
        </p:spPr>
        <p:txBody>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eaLnBrk="1" hangingPunct="1">
              <a:lnSpc>
                <a:spcPct val="85000"/>
              </a:lnSpc>
              <a:spcBef>
                <a:spcPct val="0"/>
              </a:spcBef>
              <a:buClrTx/>
              <a:buFontTx/>
              <a:buNone/>
            </a:pPr>
            <a:r>
              <a:rPr kumimoji="0" lang="en-US" altLang="en-US" sz="3200">
                <a:cs typeface="Arial" panose="020B0604020202020204" pitchFamily="34" charset="0"/>
              </a:rPr>
              <a:t>These invasions caused widespread fear &amp; suffering</a:t>
            </a:r>
          </a:p>
        </p:txBody>
      </p:sp>
      <p:sp>
        <p:nvSpPr>
          <p:cNvPr id="9" name="Rectangular Callout 8"/>
          <p:cNvSpPr>
            <a:spLocks noChangeArrowheads="1"/>
          </p:cNvSpPr>
          <p:nvPr/>
        </p:nvSpPr>
        <p:spPr bwMode="auto">
          <a:xfrm>
            <a:off x="7467600" y="2743200"/>
            <a:ext cx="2971800" cy="1295400"/>
          </a:xfrm>
          <a:prstGeom prst="wedgeRectCallout">
            <a:avLst>
              <a:gd name="adj1" fmla="val -132588"/>
              <a:gd name="adj2" fmla="val 63356"/>
            </a:avLst>
          </a:prstGeom>
          <a:solidFill>
            <a:srgbClr val="FFCCFF"/>
          </a:solidFill>
          <a:ln w="9525" algn="ctr">
            <a:solidFill>
              <a:schemeClr val="tx1"/>
            </a:solidFill>
            <a:round/>
            <a:headEnd/>
            <a:tailEnd/>
          </a:ln>
        </p:spPr>
        <p:txBody>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eaLnBrk="1" hangingPunct="1">
              <a:lnSpc>
                <a:spcPct val="85000"/>
              </a:lnSpc>
              <a:spcBef>
                <a:spcPct val="0"/>
              </a:spcBef>
              <a:buClrTx/>
              <a:buFontTx/>
              <a:buNone/>
            </a:pPr>
            <a:r>
              <a:rPr kumimoji="0" lang="en-US" altLang="en-US" sz="3200">
                <a:cs typeface="Arial" panose="020B0604020202020204" pitchFamily="34" charset="0"/>
              </a:rPr>
              <a:t>Kings could not defend against invasion</a:t>
            </a:r>
          </a:p>
        </p:txBody>
      </p:sp>
      <p:sp>
        <p:nvSpPr>
          <p:cNvPr id="10" name="Rectangular Callout 9"/>
          <p:cNvSpPr>
            <a:spLocks noChangeArrowheads="1"/>
          </p:cNvSpPr>
          <p:nvPr/>
        </p:nvSpPr>
        <p:spPr bwMode="auto">
          <a:xfrm>
            <a:off x="7467600" y="4114800"/>
            <a:ext cx="3048000" cy="1295400"/>
          </a:xfrm>
          <a:prstGeom prst="wedgeRectCallout">
            <a:avLst>
              <a:gd name="adj1" fmla="val -129926"/>
              <a:gd name="adj2" fmla="val -13648"/>
            </a:avLst>
          </a:prstGeom>
          <a:solidFill>
            <a:srgbClr val="CCCCFF"/>
          </a:solidFill>
          <a:ln w="9525" algn="ctr">
            <a:solidFill>
              <a:schemeClr val="tx1"/>
            </a:solidFill>
            <a:round/>
            <a:headEnd/>
            <a:tailEnd/>
          </a:ln>
        </p:spPr>
        <p:txBody>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eaLnBrk="1" hangingPunct="1">
              <a:lnSpc>
                <a:spcPct val="85000"/>
              </a:lnSpc>
              <a:spcBef>
                <a:spcPct val="0"/>
              </a:spcBef>
              <a:buClrTx/>
              <a:buFontTx/>
              <a:buNone/>
            </a:pPr>
            <a:r>
              <a:rPr kumimoji="0" lang="en-US" altLang="en-US" sz="3200">
                <a:cs typeface="Arial" panose="020B0604020202020204" pitchFamily="34" charset="0"/>
              </a:rPr>
              <a:t>People stopped looking to kings for protection</a:t>
            </a:r>
          </a:p>
        </p:txBody>
      </p:sp>
      <p:pic>
        <p:nvPicPr>
          <p:cNvPr id="12301" name="Picture 13" descr="http://lib.lbcc.edu/handouts/images/Vikings/vikings3.jpg">
            <a:hlinkClick r:id="rId4" action="ppaction://hlinkfi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914400"/>
            <a:ext cx="4478338"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62779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3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8" grpId="0" animBg="1" autoUpdateAnimBg="0"/>
      <p:bldP spid="9" grpId="0" animBg="1" autoUpdateAnimBg="0"/>
      <p:bldP spid="10" grpId="0" animBg="1"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524000" y="0"/>
            <a:ext cx="9144000" cy="685800"/>
          </a:xfrm>
        </p:spPr>
        <p:txBody>
          <a:bodyPr>
            <a:normAutofit fontScale="90000"/>
          </a:bodyPr>
          <a:lstStyle/>
          <a:p>
            <a:pPr eaLnBrk="1" hangingPunct="1"/>
            <a:r>
              <a:rPr lang="en-US" altLang="en-US" smtClean="0"/>
              <a:t>Feudalism</a:t>
            </a:r>
          </a:p>
        </p:txBody>
      </p:sp>
      <p:sp>
        <p:nvSpPr>
          <p:cNvPr id="9" name="Rectangle 3"/>
          <p:cNvSpPr txBox="1">
            <a:spLocks noChangeArrowheads="1"/>
          </p:cNvSpPr>
          <p:nvPr/>
        </p:nvSpPr>
        <p:spPr bwMode="auto">
          <a:xfrm>
            <a:off x="1524000" y="609600"/>
            <a:ext cx="4419600" cy="6248400"/>
          </a:xfrm>
          <a:prstGeom prst="rect">
            <a:avLst/>
          </a:prstGeom>
          <a:noFill/>
          <a:ln w="9525">
            <a:noFill/>
            <a:miter lim="800000"/>
            <a:headEnd/>
            <a:tailEnd/>
          </a:ln>
        </p:spPr>
        <p:txBody>
          <a:bodyPr lIns="90488" tIns="44450" rIns="90488" bIns="44450"/>
          <a:lstStyle/>
          <a:p>
            <a:pPr marL="342900" indent="-342900">
              <a:lnSpc>
                <a:spcPct val="90000"/>
              </a:lnSpc>
              <a:buClr>
                <a:schemeClr val="accent2">
                  <a:lumMod val="60000"/>
                  <a:lumOff val="40000"/>
                </a:schemeClr>
              </a:buClr>
              <a:buFont typeface="Arial" pitchFamily="34" charset="0"/>
              <a:buChar char="•"/>
              <a:defRPr/>
            </a:pPr>
            <a:r>
              <a:rPr kumimoji="1" lang="en-US" sz="3200" kern="0" dirty="0">
                <a:cs typeface="Calibri" pitchFamily="34" charset="0"/>
              </a:rPr>
              <a:t>Feudalism began in Europe as a way to offer protection</a:t>
            </a:r>
          </a:p>
          <a:p>
            <a:pPr marL="285750" indent="-285750">
              <a:lnSpc>
                <a:spcPct val="90000"/>
              </a:lnSpc>
              <a:buClr>
                <a:schemeClr val="accent2">
                  <a:lumMod val="60000"/>
                  <a:lumOff val="40000"/>
                </a:schemeClr>
              </a:buClr>
              <a:buFont typeface="Arial" pitchFamily="34" charset="0"/>
              <a:buChar char="•"/>
              <a:defRPr/>
            </a:pPr>
            <a:r>
              <a:rPr kumimoji="1" lang="en-US" sz="3200" kern="0" dirty="0">
                <a:cs typeface="Calibri" pitchFamily="34" charset="0"/>
              </a:rPr>
              <a:t>Feudalism is based on land &amp; loyalty</a:t>
            </a:r>
          </a:p>
          <a:p>
            <a:pPr marL="285750" indent="-285750">
              <a:lnSpc>
                <a:spcPct val="90000"/>
              </a:lnSpc>
              <a:buClr>
                <a:schemeClr val="accent2">
                  <a:lumMod val="60000"/>
                  <a:lumOff val="40000"/>
                </a:schemeClr>
              </a:buClr>
              <a:buFont typeface="Arial" pitchFamily="34" charset="0"/>
              <a:buChar char="•"/>
              <a:defRPr/>
            </a:pPr>
            <a:r>
              <a:rPr kumimoji="1" lang="en-US" sz="3200" kern="0" dirty="0">
                <a:cs typeface="Calibri" pitchFamily="34" charset="0"/>
              </a:rPr>
              <a:t>Land-owning lords offer land (called a fief) to knights in exchange for their loyalty &amp; promise to protect the lord’s land</a:t>
            </a:r>
          </a:p>
          <a:p>
            <a:pPr marL="285750" indent="-285750">
              <a:lnSpc>
                <a:spcPct val="90000"/>
              </a:lnSpc>
              <a:buClr>
                <a:schemeClr val="accent2">
                  <a:lumMod val="60000"/>
                  <a:lumOff val="40000"/>
                </a:schemeClr>
              </a:buClr>
              <a:buFont typeface="Arial" pitchFamily="34" charset="0"/>
              <a:buChar char="•"/>
              <a:defRPr/>
            </a:pPr>
            <a:r>
              <a:rPr kumimoji="1" lang="en-US" sz="3200" kern="0" dirty="0">
                <a:cs typeface="Calibri" pitchFamily="34" charset="0"/>
              </a:rPr>
              <a:t>Feudalism came to England with Norman Invasion in 1066</a:t>
            </a:r>
          </a:p>
        </p:txBody>
      </p:sp>
      <p:pic>
        <p:nvPicPr>
          <p:cNvPr id="34820" name="Picture 2" descr="http://www.buzzle.com/img/articleImages/283809-267-3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050" y="1143001"/>
            <a:ext cx="4552950"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http://upload.wikimedia.org/wikipedia/commons/thumb/9/96/Bayeux_Tapestry_WillelmDux.jpg/300px-Bayeux_Tapestry_WillelmDux.jpg">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6314" y="2514600"/>
            <a:ext cx="4611687" cy="3581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8515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 calcmode="lin" valueType="num">
                                      <p:cBhvr additive="base">
                                        <p:cTn id="1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anim calcmode="lin" valueType="num">
                                      <p:cBhvr additive="base">
                                        <p:cTn id="2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9">
                                            <p:txEl>
                                              <p:pRg st="3" end="3"/>
                                            </p:txEl>
                                          </p:spTgt>
                                        </p:tgtEl>
                                        <p:attrNameLst>
                                          <p:attrName>style.visibility</p:attrName>
                                        </p:attrNameLst>
                                      </p:cBhvr>
                                      <p:to>
                                        <p:strVal val="visible"/>
                                      </p:to>
                                    </p:set>
                                    <p:anim calcmode="lin" valueType="num">
                                      <p:cBhvr additive="base">
                                        <p:cTn id="29"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524000" y="0"/>
            <a:ext cx="8915400" cy="762000"/>
          </a:xfrm>
        </p:spPr>
        <p:txBody>
          <a:bodyPr/>
          <a:lstStyle/>
          <a:p>
            <a:r>
              <a:rPr lang="en-US" altLang="en-US" smtClean="0"/>
              <a:t>Feudal Structure</a:t>
            </a:r>
          </a:p>
        </p:txBody>
      </p:sp>
      <p:pic>
        <p:nvPicPr>
          <p:cNvPr id="3789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85801"/>
            <a:ext cx="9144000" cy="619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0663" name="AutoShape 7"/>
          <p:cNvSpPr>
            <a:spLocks noChangeArrowheads="1"/>
          </p:cNvSpPr>
          <p:nvPr/>
        </p:nvSpPr>
        <p:spPr bwMode="auto">
          <a:xfrm>
            <a:off x="2286000" y="3657600"/>
            <a:ext cx="3733800" cy="914400"/>
          </a:xfrm>
          <a:prstGeom prst="wedgeRectCallout">
            <a:avLst>
              <a:gd name="adj1" fmla="val 46755"/>
              <a:gd name="adj2" fmla="val -282310"/>
            </a:avLst>
          </a:prstGeom>
          <a:solidFill>
            <a:srgbClr val="FFFF99"/>
          </a:solidFill>
          <a:ln w="12700">
            <a:solidFill>
              <a:schemeClr val="tx1"/>
            </a:solidFill>
            <a:miter lim="800000"/>
            <a:headEnd/>
            <a:tailEnd/>
          </a:ln>
        </p:spPr>
        <p:txBody>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eaLnBrk="1" hangingPunct="1">
              <a:lnSpc>
                <a:spcPct val="80000"/>
              </a:lnSpc>
              <a:spcBef>
                <a:spcPct val="10000"/>
              </a:spcBef>
              <a:buSzPct val="80000"/>
              <a:buFont typeface="Wingdings" panose="05000000000000000000" pitchFamily="2" charset="2"/>
              <a:buNone/>
            </a:pPr>
            <a:r>
              <a:rPr kumimoji="0" lang="en-US" altLang="en-US" sz="3600">
                <a:cs typeface="Arial" panose="020B0604020202020204" pitchFamily="34" charset="0"/>
              </a:rPr>
              <a:t>Kings had land but very little power</a:t>
            </a:r>
          </a:p>
        </p:txBody>
      </p:sp>
      <p:sp>
        <p:nvSpPr>
          <p:cNvPr id="70664" name="AutoShape 8"/>
          <p:cNvSpPr>
            <a:spLocks noChangeArrowheads="1"/>
          </p:cNvSpPr>
          <p:nvPr/>
        </p:nvSpPr>
        <p:spPr bwMode="auto">
          <a:xfrm>
            <a:off x="2209800" y="5029200"/>
            <a:ext cx="7696200" cy="1447800"/>
          </a:xfrm>
          <a:prstGeom prst="wedgeRectCallout">
            <a:avLst>
              <a:gd name="adj1" fmla="val 18106"/>
              <a:gd name="adj2" fmla="val -211838"/>
            </a:avLst>
          </a:prstGeom>
          <a:solidFill>
            <a:srgbClr val="CCFFCC"/>
          </a:solidFill>
          <a:ln w="12700">
            <a:solidFill>
              <a:schemeClr val="tx1"/>
            </a:solidFill>
            <a:miter lim="800000"/>
            <a:headEnd/>
            <a:tailEnd/>
          </a:ln>
        </p:spPr>
        <p:txBody>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eaLnBrk="1" hangingPunct="1">
              <a:lnSpc>
                <a:spcPct val="80000"/>
              </a:lnSpc>
              <a:spcBef>
                <a:spcPct val="10000"/>
              </a:spcBef>
              <a:buSzPct val="80000"/>
              <a:buFont typeface="Wingdings" panose="05000000000000000000" pitchFamily="2" charset="2"/>
              <a:buNone/>
            </a:pPr>
            <a:r>
              <a:rPr kumimoji="0" lang="en-US" altLang="en-US" sz="3600">
                <a:cs typeface="Arial" panose="020B0604020202020204" pitchFamily="34" charset="0"/>
              </a:rPr>
              <a:t>Lords (also called Nobles) were the upper-class landowners; they had inherited titles (“Duke,” “Earl,” “Sir”)</a:t>
            </a:r>
          </a:p>
        </p:txBody>
      </p:sp>
      <p:sp>
        <p:nvSpPr>
          <p:cNvPr id="70665" name="AutoShape 9"/>
          <p:cNvSpPr>
            <a:spLocks noChangeArrowheads="1"/>
          </p:cNvSpPr>
          <p:nvPr/>
        </p:nvSpPr>
        <p:spPr bwMode="auto">
          <a:xfrm>
            <a:off x="2362200" y="457200"/>
            <a:ext cx="7391400" cy="1447800"/>
          </a:xfrm>
          <a:prstGeom prst="wedgeRectCallout">
            <a:avLst>
              <a:gd name="adj1" fmla="val 35310"/>
              <a:gd name="adj2" fmla="val 151444"/>
            </a:avLst>
          </a:prstGeom>
          <a:solidFill>
            <a:srgbClr val="CCCCFF"/>
          </a:solidFill>
          <a:ln w="12700">
            <a:solidFill>
              <a:schemeClr val="tx1"/>
            </a:solidFill>
            <a:miter lim="800000"/>
            <a:headEnd/>
            <a:tailEnd/>
          </a:ln>
        </p:spPr>
        <p:txBody>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eaLnBrk="1" hangingPunct="1">
              <a:lnSpc>
                <a:spcPct val="80000"/>
              </a:lnSpc>
              <a:spcBef>
                <a:spcPct val="10000"/>
              </a:spcBef>
              <a:buSzPct val="80000"/>
              <a:buFont typeface="Wingdings" panose="05000000000000000000" pitchFamily="2" charset="2"/>
              <a:buNone/>
            </a:pPr>
            <a:r>
              <a:rPr kumimoji="0" lang="en-US" altLang="en-US" sz="3600">
                <a:cs typeface="Arial" panose="020B0604020202020204" pitchFamily="34" charset="0"/>
              </a:rPr>
              <a:t>Knights were specially trained soldiers who protected the lords &amp; peasants – vassals took an oath of fealty (loyalty)</a:t>
            </a:r>
          </a:p>
        </p:txBody>
      </p:sp>
      <p:sp>
        <p:nvSpPr>
          <p:cNvPr id="70666" name="AutoShape 10">
            <a:hlinkClick r:id="rId3" action="ppaction://hlinkfile"/>
          </p:cNvPr>
          <p:cNvSpPr>
            <a:spLocks noChangeArrowheads="1"/>
          </p:cNvSpPr>
          <p:nvPr/>
        </p:nvSpPr>
        <p:spPr bwMode="auto">
          <a:xfrm>
            <a:off x="2971800" y="2286000"/>
            <a:ext cx="6248400" cy="990600"/>
          </a:xfrm>
          <a:prstGeom prst="wedgeRectCallout">
            <a:avLst>
              <a:gd name="adj1" fmla="val 49185"/>
              <a:gd name="adj2" fmla="val 171796"/>
            </a:avLst>
          </a:prstGeom>
          <a:solidFill>
            <a:srgbClr val="CCFFFF"/>
          </a:solidFill>
          <a:ln w="12700">
            <a:solidFill>
              <a:schemeClr val="tx1"/>
            </a:solidFill>
            <a:miter lim="800000"/>
            <a:headEnd/>
            <a:tailEnd/>
          </a:ln>
        </p:spPr>
        <p:txBody>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eaLnBrk="1" hangingPunct="1">
              <a:lnSpc>
                <a:spcPct val="80000"/>
              </a:lnSpc>
              <a:spcBef>
                <a:spcPct val="10000"/>
              </a:spcBef>
              <a:buSzPct val="80000"/>
              <a:buFont typeface="Wingdings" panose="05000000000000000000" pitchFamily="2" charset="2"/>
              <a:buNone/>
            </a:pPr>
            <a:r>
              <a:rPr kumimoji="0" lang="en-US" altLang="en-US" sz="3600">
                <a:cs typeface="Arial" panose="020B0604020202020204" pitchFamily="34" charset="0"/>
              </a:rPr>
              <a:t>Some peasants were serfs &amp; could not leave the lord’s estate</a:t>
            </a:r>
          </a:p>
        </p:txBody>
      </p:sp>
    </p:spTree>
    <p:extLst>
      <p:ext uri="{BB962C8B-B14F-4D97-AF65-F5344CB8AC3E}">
        <p14:creationId xmlns:p14="http://schemas.microsoft.com/office/powerpoint/2010/main" val="15019282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0663"/>
                                        </p:tgtEl>
                                        <p:attrNameLst>
                                          <p:attrName>style.visibility</p:attrName>
                                        </p:attrNameLst>
                                      </p:cBhvr>
                                      <p:to>
                                        <p:strVal val="visible"/>
                                      </p:to>
                                    </p:set>
                                    <p:anim calcmode="lin" valueType="num">
                                      <p:cBhvr>
                                        <p:cTn id="7" dur="500" fill="hold"/>
                                        <p:tgtEl>
                                          <p:spTgt spid="70663"/>
                                        </p:tgtEl>
                                        <p:attrNameLst>
                                          <p:attrName>ppt_w</p:attrName>
                                        </p:attrNameLst>
                                      </p:cBhvr>
                                      <p:tavLst>
                                        <p:tav tm="0">
                                          <p:val>
                                            <p:fltVal val="0"/>
                                          </p:val>
                                        </p:tav>
                                        <p:tav tm="100000">
                                          <p:val>
                                            <p:strVal val="#ppt_w"/>
                                          </p:val>
                                        </p:tav>
                                      </p:tavLst>
                                    </p:anim>
                                    <p:anim calcmode="lin" valueType="num">
                                      <p:cBhvr>
                                        <p:cTn id="8" dur="500" fill="hold"/>
                                        <p:tgtEl>
                                          <p:spTgt spid="70663"/>
                                        </p:tgtEl>
                                        <p:attrNameLst>
                                          <p:attrName>ppt_h</p:attrName>
                                        </p:attrNameLst>
                                      </p:cBhvr>
                                      <p:tavLst>
                                        <p:tav tm="0">
                                          <p:val>
                                            <p:fltVal val="0"/>
                                          </p:val>
                                        </p:tav>
                                        <p:tav tm="100000">
                                          <p:val>
                                            <p:strVal val="#ppt_h"/>
                                          </p:val>
                                        </p:tav>
                                      </p:tavLst>
                                    </p:anim>
                                    <p:animEffect transition="in" filter="fade">
                                      <p:cBhvr>
                                        <p:cTn id="9" dur="500"/>
                                        <p:tgtEl>
                                          <p:spTgt spid="7066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grpId="1" nodeType="clickEffect">
                                  <p:stCondLst>
                                    <p:cond delay="0"/>
                                  </p:stCondLst>
                                  <p:childTnLst>
                                    <p:anim calcmode="lin" valueType="num">
                                      <p:cBhvr>
                                        <p:cTn id="13" dur="500"/>
                                        <p:tgtEl>
                                          <p:spTgt spid="70663"/>
                                        </p:tgtEl>
                                        <p:attrNameLst>
                                          <p:attrName>ppt_w</p:attrName>
                                        </p:attrNameLst>
                                      </p:cBhvr>
                                      <p:tavLst>
                                        <p:tav tm="0">
                                          <p:val>
                                            <p:strVal val="ppt_w"/>
                                          </p:val>
                                        </p:tav>
                                        <p:tav tm="100000">
                                          <p:val>
                                            <p:fltVal val="0"/>
                                          </p:val>
                                        </p:tav>
                                      </p:tavLst>
                                    </p:anim>
                                    <p:anim calcmode="lin" valueType="num">
                                      <p:cBhvr>
                                        <p:cTn id="14" dur="500"/>
                                        <p:tgtEl>
                                          <p:spTgt spid="70663"/>
                                        </p:tgtEl>
                                        <p:attrNameLst>
                                          <p:attrName>ppt_h</p:attrName>
                                        </p:attrNameLst>
                                      </p:cBhvr>
                                      <p:tavLst>
                                        <p:tav tm="0">
                                          <p:val>
                                            <p:strVal val="ppt_h"/>
                                          </p:val>
                                        </p:tav>
                                        <p:tav tm="100000">
                                          <p:val>
                                            <p:fltVal val="0"/>
                                          </p:val>
                                        </p:tav>
                                      </p:tavLst>
                                    </p:anim>
                                    <p:animEffect transition="out" filter="fade">
                                      <p:cBhvr>
                                        <p:cTn id="15" dur="500"/>
                                        <p:tgtEl>
                                          <p:spTgt spid="70663"/>
                                        </p:tgtEl>
                                      </p:cBhvr>
                                    </p:animEffect>
                                    <p:set>
                                      <p:cBhvr>
                                        <p:cTn id="16" dur="1" fill="hold">
                                          <p:stCondLst>
                                            <p:cond delay="499"/>
                                          </p:stCondLst>
                                        </p:cTn>
                                        <p:tgtEl>
                                          <p:spTgt spid="70663"/>
                                        </p:tgtEl>
                                        <p:attrNameLst>
                                          <p:attrName>style.visibility</p:attrName>
                                        </p:attrNameLst>
                                      </p:cBhvr>
                                      <p:to>
                                        <p:strVal val="hidden"/>
                                      </p:to>
                                    </p:set>
                                  </p:childTnLst>
                                </p:cTn>
                              </p:par>
                              <p:par>
                                <p:cTn id="17" presetID="53" presetClass="entr" presetSubtype="0" fill="hold" grpId="0" nodeType="withEffect">
                                  <p:stCondLst>
                                    <p:cond delay="0"/>
                                  </p:stCondLst>
                                  <p:childTnLst>
                                    <p:set>
                                      <p:cBhvr>
                                        <p:cTn id="18" dur="1" fill="hold">
                                          <p:stCondLst>
                                            <p:cond delay="0"/>
                                          </p:stCondLst>
                                        </p:cTn>
                                        <p:tgtEl>
                                          <p:spTgt spid="70664"/>
                                        </p:tgtEl>
                                        <p:attrNameLst>
                                          <p:attrName>style.visibility</p:attrName>
                                        </p:attrNameLst>
                                      </p:cBhvr>
                                      <p:to>
                                        <p:strVal val="visible"/>
                                      </p:to>
                                    </p:set>
                                    <p:anim calcmode="lin" valueType="num">
                                      <p:cBhvr>
                                        <p:cTn id="19" dur="500" fill="hold"/>
                                        <p:tgtEl>
                                          <p:spTgt spid="70664"/>
                                        </p:tgtEl>
                                        <p:attrNameLst>
                                          <p:attrName>ppt_w</p:attrName>
                                        </p:attrNameLst>
                                      </p:cBhvr>
                                      <p:tavLst>
                                        <p:tav tm="0">
                                          <p:val>
                                            <p:fltVal val="0"/>
                                          </p:val>
                                        </p:tav>
                                        <p:tav tm="100000">
                                          <p:val>
                                            <p:strVal val="#ppt_w"/>
                                          </p:val>
                                        </p:tav>
                                      </p:tavLst>
                                    </p:anim>
                                    <p:anim calcmode="lin" valueType="num">
                                      <p:cBhvr>
                                        <p:cTn id="20" dur="500" fill="hold"/>
                                        <p:tgtEl>
                                          <p:spTgt spid="70664"/>
                                        </p:tgtEl>
                                        <p:attrNameLst>
                                          <p:attrName>ppt_h</p:attrName>
                                        </p:attrNameLst>
                                      </p:cBhvr>
                                      <p:tavLst>
                                        <p:tav tm="0">
                                          <p:val>
                                            <p:fltVal val="0"/>
                                          </p:val>
                                        </p:tav>
                                        <p:tav tm="100000">
                                          <p:val>
                                            <p:strVal val="#ppt_h"/>
                                          </p:val>
                                        </p:tav>
                                      </p:tavLst>
                                    </p:anim>
                                    <p:animEffect transition="in" filter="fade">
                                      <p:cBhvr>
                                        <p:cTn id="21" dur="500"/>
                                        <p:tgtEl>
                                          <p:spTgt spid="7066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xit" presetSubtype="0" fill="hold" grpId="1" nodeType="clickEffect">
                                  <p:stCondLst>
                                    <p:cond delay="0"/>
                                  </p:stCondLst>
                                  <p:childTnLst>
                                    <p:anim calcmode="lin" valueType="num">
                                      <p:cBhvr>
                                        <p:cTn id="25" dur="500"/>
                                        <p:tgtEl>
                                          <p:spTgt spid="70664"/>
                                        </p:tgtEl>
                                        <p:attrNameLst>
                                          <p:attrName>ppt_w</p:attrName>
                                        </p:attrNameLst>
                                      </p:cBhvr>
                                      <p:tavLst>
                                        <p:tav tm="0">
                                          <p:val>
                                            <p:strVal val="ppt_w"/>
                                          </p:val>
                                        </p:tav>
                                        <p:tav tm="100000">
                                          <p:val>
                                            <p:fltVal val="0"/>
                                          </p:val>
                                        </p:tav>
                                      </p:tavLst>
                                    </p:anim>
                                    <p:anim calcmode="lin" valueType="num">
                                      <p:cBhvr>
                                        <p:cTn id="26" dur="500"/>
                                        <p:tgtEl>
                                          <p:spTgt spid="70664"/>
                                        </p:tgtEl>
                                        <p:attrNameLst>
                                          <p:attrName>ppt_h</p:attrName>
                                        </p:attrNameLst>
                                      </p:cBhvr>
                                      <p:tavLst>
                                        <p:tav tm="0">
                                          <p:val>
                                            <p:strVal val="ppt_h"/>
                                          </p:val>
                                        </p:tav>
                                        <p:tav tm="100000">
                                          <p:val>
                                            <p:fltVal val="0"/>
                                          </p:val>
                                        </p:tav>
                                      </p:tavLst>
                                    </p:anim>
                                    <p:animEffect transition="out" filter="fade">
                                      <p:cBhvr>
                                        <p:cTn id="27" dur="500"/>
                                        <p:tgtEl>
                                          <p:spTgt spid="70664"/>
                                        </p:tgtEl>
                                      </p:cBhvr>
                                    </p:animEffect>
                                    <p:set>
                                      <p:cBhvr>
                                        <p:cTn id="28" dur="1" fill="hold">
                                          <p:stCondLst>
                                            <p:cond delay="499"/>
                                          </p:stCondLst>
                                        </p:cTn>
                                        <p:tgtEl>
                                          <p:spTgt spid="70664"/>
                                        </p:tgtEl>
                                        <p:attrNameLst>
                                          <p:attrName>style.visibility</p:attrName>
                                        </p:attrNameLst>
                                      </p:cBhvr>
                                      <p:to>
                                        <p:strVal val="hidden"/>
                                      </p:to>
                                    </p:set>
                                  </p:childTnLst>
                                </p:cTn>
                              </p:par>
                              <p:par>
                                <p:cTn id="29" presetID="53" presetClass="entr" presetSubtype="0" fill="hold" grpId="0" nodeType="withEffect">
                                  <p:stCondLst>
                                    <p:cond delay="0"/>
                                  </p:stCondLst>
                                  <p:childTnLst>
                                    <p:set>
                                      <p:cBhvr>
                                        <p:cTn id="30" dur="1" fill="hold">
                                          <p:stCondLst>
                                            <p:cond delay="0"/>
                                          </p:stCondLst>
                                        </p:cTn>
                                        <p:tgtEl>
                                          <p:spTgt spid="70665"/>
                                        </p:tgtEl>
                                        <p:attrNameLst>
                                          <p:attrName>style.visibility</p:attrName>
                                        </p:attrNameLst>
                                      </p:cBhvr>
                                      <p:to>
                                        <p:strVal val="visible"/>
                                      </p:to>
                                    </p:set>
                                    <p:anim calcmode="lin" valueType="num">
                                      <p:cBhvr>
                                        <p:cTn id="31" dur="500" fill="hold"/>
                                        <p:tgtEl>
                                          <p:spTgt spid="70665"/>
                                        </p:tgtEl>
                                        <p:attrNameLst>
                                          <p:attrName>ppt_w</p:attrName>
                                        </p:attrNameLst>
                                      </p:cBhvr>
                                      <p:tavLst>
                                        <p:tav tm="0">
                                          <p:val>
                                            <p:fltVal val="0"/>
                                          </p:val>
                                        </p:tav>
                                        <p:tav tm="100000">
                                          <p:val>
                                            <p:strVal val="#ppt_w"/>
                                          </p:val>
                                        </p:tav>
                                      </p:tavLst>
                                    </p:anim>
                                    <p:anim calcmode="lin" valueType="num">
                                      <p:cBhvr>
                                        <p:cTn id="32" dur="500" fill="hold"/>
                                        <p:tgtEl>
                                          <p:spTgt spid="70665"/>
                                        </p:tgtEl>
                                        <p:attrNameLst>
                                          <p:attrName>ppt_h</p:attrName>
                                        </p:attrNameLst>
                                      </p:cBhvr>
                                      <p:tavLst>
                                        <p:tav tm="0">
                                          <p:val>
                                            <p:fltVal val="0"/>
                                          </p:val>
                                        </p:tav>
                                        <p:tav tm="100000">
                                          <p:val>
                                            <p:strVal val="#ppt_h"/>
                                          </p:val>
                                        </p:tav>
                                      </p:tavLst>
                                    </p:anim>
                                    <p:animEffect transition="in" filter="fade">
                                      <p:cBhvr>
                                        <p:cTn id="33" dur="500"/>
                                        <p:tgtEl>
                                          <p:spTgt spid="70665"/>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xit" presetSubtype="0" fill="hold" grpId="1" nodeType="clickEffect">
                                  <p:stCondLst>
                                    <p:cond delay="0"/>
                                  </p:stCondLst>
                                  <p:childTnLst>
                                    <p:anim calcmode="lin" valueType="num">
                                      <p:cBhvr>
                                        <p:cTn id="37" dur="500"/>
                                        <p:tgtEl>
                                          <p:spTgt spid="70665"/>
                                        </p:tgtEl>
                                        <p:attrNameLst>
                                          <p:attrName>ppt_w</p:attrName>
                                        </p:attrNameLst>
                                      </p:cBhvr>
                                      <p:tavLst>
                                        <p:tav tm="0">
                                          <p:val>
                                            <p:strVal val="ppt_w"/>
                                          </p:val>
                                        </p:tav>
                                        <p:tav tm="100000">
                                          <p:val>
                                            <p:fltVal val="0"/>
                                          </p:val>
                                        </p:tav>
                                      </p:tavLst>
                                    </p:anim>
                                    <p:anim calcmode="lin" valueType="num">
                                      <p:cBhvr>
                                        <p:cTn id="38" dur="500"/>
                                        <p:tgtEl>
                                          <p:spTgt spid="70665"/>
                                        </p:tgtEl>
                                        <p:attrNameLst>
                                          <p:attrName>ppt_h</p:attrName>
                                        </p:attrNameLst>
                                      </p:cBhvr>
                                      <p:tavLst>
                                        <p:tav tm="0">
                                          <p:val>
                                            <p:strVal val="ppt_h"/>
                                          </p:val>
                                        </p:tav>
                                        <p:tav tm="100000">
                                          <p:val>
                                            <p:fltVal val="0"/>
                                          </p:val>
                                        </p:tav>
                                      </p:tavLst>
                                    </p:anim>
                                    <p:animEffect transition="out" filter="fade">
                                      <p:cBhvr>
                                        <p:cTn id="39" dur="500"/>
                                        <p:tgtEl>
                                          <p:spTgt spid="70665"/>
                                        </p:tgtEl>
                                      </p:cBhvr>
                                    </p:animEffect>
                                    <p:set>
                                      <p:cBhvr>
                                        <p:cTn id="40" dur="1" fill="hold">
                                          <p:stCondLst>
                                            <p:cond delay="499"/>
                                          </p:stCondLst>
                                        </p:cTn>
                                        <p:tgtEl>
                                          <p:spTgt spid="70665"/>
                                        </p:tgtEl>
                                        <p:attrNameLst>
                                          <p:attrName>style.visibility</p:attrName>
                                        </p:attrNameLst>
                                      </p:cBhvr>
                                      <p:to>
                                        <p:strVal val="hidden"/>
                                      </p:to>
                                    </p:set>
                                  </p:childTnLst>
                                </p:cTn>
                              </p:par>
                              <p:par>
                                <p:cTn id="41" presetID="53" presetClass="entr" presetSubtype="0" fill="hold" grpId="0" nodeType="withEffect">
                                  <p:stCondLst>
                                    <p:cond delay="0"/>
                                  </p:stCondLst>
                                  <p:childTnLst>
                                    <p:set>
                                      <p:cBhvr>
                                        <p:cTn id="42" dur="1" fill="hold">
                                          <p:stCondLst>
                                            <p:cond delay="0"/>
                                          </p:stCondLst>
                                        </p:cTn>
                                        <p:tgtEl>
                                          <p:spTgt spid="70666"/>
                                        </p:tgtEl>
                                        <p:attrNameLst>
                                          <p:attrName>style.visibility</p:attrName>
                                        </p:attrNameLst>
                                      </p:cBhvr>
                                      <p:to>
                                        <p:strVal val="visible"/>
                                      </p:to>
                                    </p:set>
                                    <p:anim calcmode="lin" valueType="num">
                                      <p:cBhvr>
                                        <p:cTn id="43" dur="500" fill="hold"/>
                                        <p:tgtEl>
                                          <p:spTgt spid="70666"/>
                                        </p:tgtEl>
                                        <p:attrNameLst>
                                          <p:attrName>ppt_w</p:attrName>
                                        </p:attrNameLst>
                                      </p:cBhvr>
                                      <p:tavLst>
                                        <p:tav tm="0">
                                          <p:val>
                                            <p:fltVal val="0"/>
                                          </p:val>
                                        </p:tav>
                                        <p:tav tm="100000">
                                          <p:val>
                                            <p:strVal val="#ppt_w"/>
                                          </p:val>
                                        </p:tav>
                                      </p:tavLst>
                                    </p:anim>
                                    <p:anim calcmode="lin" valueType="num">
                                      <p:cBhvr>
                                        <p:cTn id="44" dur="500" fill="hold"/>
                                        <p:tgtEl>
                                          <p:spTgt spid="70666"/>
                                        </p:tgtEl>
                                        <p:attrNameLst>
                                          <p:attrName>ppt_h</p:attrName>
                                        </p:attrNameLst>
                                      </p:cBhvr>
                                      <p:tavLst>
                                        <p:tav tm="0">
                                          <p:val>
                                            <p:fltVal val="0"/>
                                          </p:val>
                                        </p:tav>
                                        <p:tav tm="100000">
                                          <p:val>
                                            <p:strVal val="#ppt_h"/>
                                          </p:val>
                                        </p:tav>
                                      </p:tavLst>
                                    </p:anim>
                                    <p:animEffect transition="in" filter="fade">
                                      <p:cBhvr>
                                        <p:cTn id="45" dur="500"/>
                                        <p:tgtEl>
                                          <p:spTgt spid="70666"/>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3" presetClass="exit" presetSubtype="0" fill="hold" grpId="1" nodeType="clickEffect">
                                  <p:stCondLst>
                                    <p:cond delay="0"/>
                                  </p:stCondLst>
                                  <p:childTnLst>
                                    <p:anim calcmode="lin" valueType="num">
                                      <p:cBhvr>
                                        <p:cTn id="49" dur="500"/>
                                        <p:tgtEl>
                                          <p:spTgt spid="70666"/>
                                        </p:tgtEl>
                                        <p:attrNameLst>
                                          <p:attrName>ppt_w</p:attrName>
                                        </p:attrNameLst>
                                      </p:cBhvr>
                                      <p:tavLst>
                                        <p:tav tm="0">
                                          <p:val>
                                            <p:strVal val="ppt_w"/>
                                          </p:val>
                                        </p:tav>
                                        <p:tav tm="100000">
                                          <p:val>
                                            <p:fltVal val="0"/>
                                          </p:val>
                                        </p:tav>
                                      </p:tavLst>
                                    </p:anim>
                                    <p:anim calcmode="lin" valueType="num">
                                      <p:cBhvr>
                                        <p:cTn id="50" dur="500"/>
                                        <p:tgtEl>
                                          <p:spTgt spid="70666"/>
                                        </p:tgtEl>
                                        <p:attrNameLst>
                                          <p:attrName>ppt_h</p:attrName>
                                        </p:attrNameLst>
                                      </p:cBhvr>
                                      <p:tavLst>
                                        <p:tav tm="0">
                                          <p:val>
                                            <p:strVal val="ppt_h"/>
                                          </p:val>
                                        </p:tav>
                                        <p:tav tm="100000">
                                          <p:val>
                                            <p:fltVal val="0"/>
                                          </p:val>
                                        </p:tav>
                                      </p:tavLst>
                                    </p:anim>
                                    <p:animEffect transition="out" filter="fade">
                                      <p:cBhvr>
                                        <p:cTn id="51" dur="500"/>
                                        <p:tgtEl>
                                          <p:spTgt spid="70666"/>
                                        </p:tgtEl>
                                      </p:cBhvr>
                                    </p:animEffect>
                                    <p:set>
                                      <p:cBhvr>
                                        <p:cTn id="52" dur="1" fill="hold">
                                          <p:stCondLst>
                                            <p:cond delay="499"/>
                                          </p:stCondLst>
                                        </p:cTn>
                                        <p:tgtEl>
                                          <p:spTgt spid="706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3" grpId="0" animBg="1"/>
      <p:bldP spid="70663" grpId="1" animBg="1"/>
      <p:bldP spid="70664" grpId="0" animBg="1"/>
      <p:bldP spid="70664" grpId="1" animBg="1"/>
      <p:bldP spid="70665" grpId="0" animBg="1"/>
      <p:bldP spid="70665" grpId="1" animBg="1"/>
      <p:bldP spid="70666" grpId="0" animBg="1"/>
      <p:bldP spid="70666"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body" idx="1"/>
          </p:nvPr>
        </p:nvSpPr>
        <p:spPr>
          <a:xfrm>
            <a:off x="1524000" y="0"/>
            <a:ext cx="9144000" cy="6858000"/>
          </a:xfrm>
        </p:spPr>
        <p:txBody>
          <a:bodyPr/>
          <a:lstStyle/>
          <a:p>
            <a:pPr marL="71438" indent="-14288" algn="ctr">
              <a:lnSpc>
                <a:spcPct val="85000"/>
              </a:lnSpc>
              <a:spcBef>
                <a:spcPct val="0"/>
              </a:spcBef>
              <a:buNone/>
            </a:pPr>
            <a:r>
              <a:rPr lang="en-US" altLang="en-US" sz="3800"/>
              <a:t>Lords built castles to protect their territory from outside invasions</a:t>
            </a:r>
          </a:p>
        </p:txBody>
      </p:sp>
      <p:pic>
        <p:nvPicPr>
          <p:cNvPr id="38915" name="Picture 9" descr="http://home.comcast.net/~DiazStudents/MiddleAgesCastle1.jpg"/>
          <p:cNvPicPr>
            <a:picLocks noChangeAspect="1" noChangeArrowheads="1"/>
          </p:cNvPicPr>
          <p:nvPr/>
        </p:nvPicPr>
        <p:blipFill>
          <a:blip r:embed="rId3">
            <a:extLst>
              <a:ext uri="{28A0092B-C50C-407E-A947-70E740481C1C}">
                <a14:useLocalDpi xmlns:a14="http://schemas.microsoft.com/office/drawing/2010/main" val="0"/>
              </a:ext>
            </a:extLst>
          </a:blip>
          <a:srcRect t="2563"/>
          <a:stretch>
            <a:fillRect/>
          </a:stretch>
        </p:blipFill>
        <p:spPr bwMode="auto">
          <a:xfrm>
            <a:off x="1524000" y="1066800"/>
            <a:ext cx="9144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0">
            <a:hlinkClick r:id="rId4" action="ppaction://hlinkfi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1" y="0"/>
            <a:ext cx="58213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6822145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609600"/>
            <a:ext cx="91186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itle 2"/>
          <p:cNvSpPr>
            <a:spLocks noGrp="1"/>
          </p:cNvSpPr>
          <p:nvPr>
            <p:ph type="title"/>
          </p:nvPr>
        </p:nvSpPr>
        <p:spPr>
          <a:xfrm>
            <a:off x="1524000" y="0"/>
            <a:ext cx="9144000" cy="609600"/>
          </a:xfrm>
        </p:spPr>
        <p:txBody>
          <a:bodyPr>
            <a:normAutofit fontScale="90000"/>
          </a:bodyPr>
          <a:lstStyle/>
          <a:p>
            <a:r>
              <a:rPr lang="en-US" altLang="en-US" smtClean="0"/>
              <a:t>The Manorial System </a:t>
            </a:r>
          </a:p>
        </p:txBody>
      </p:sp>
      <p:sp>
        <p:nvSpPr>
          <p:cNvPr id="4" name="Rectangular Callout 3"/>
          <p:cNvSpPr>
            <a:spLocks noChangeArrowheads="1"/>
          </p:cNvSpPr>
          <p:nvPr/>
        </p:nvSpPr>
        <p:spPr bwMode="auto">
          <a:xfrm>
            <a:off x="6781800" y="762000"/>
            <a:ext cx="3505200" cy="990600"/>
          </a:xfrm>
          <a:prstGeom prst="wedgeRectCallout">
            <a:avLst>
              <a:gd name="adj1" fmla="val 13727"/>
              <a:gd name="adj2" fmla="val -8884"/>
            </a:avLst>
          </a:prstGeom>
          <a:solidFill>
            <a:srgbClr val="FFCCFF"/>
          </a:solidFill>
          <a:ln w="9525" algn="ctr">
            <a:solidFill>
              <a:schemeClr val="tx1"/>
            </a:solidFill>
            <a:round/>
            <a:headEnd/>
            <a:tailEnd/>
          </a:ln>
        </p:spPr>
        <p:txBody>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eaLnBrk="1" hangingPunct="1">
              <a:lnSpc>
                <a:spcPct val="85000"/>
              </a:lnSpc>
              <a:spcBef>
                <a:spcPct val="0"/>
              </a:spcBef>
              <a:buClrTx/>
              <a:buFontTx/>
              <a:buNone/>
            </a:pPr>
            <a:r>
              <a:rPr kumimoji="0" lang="en-US" altLang="en-US" sz="3200">
                <a:cs typeface="Arial" panose="020B0604020202020204" pitchFamily="34" charset="0"/>
              </a:rPr>
              <a:t>The lord’s land was called a manor</a:t>
            </a:r>
          </a:p>
        </p:txBody>
      </p:sp>
      <p:sp>
        <p:nvSpPr>
          <p:cNvPr id="5" name="Rectangular Callout 4"/>
          <p:cNvSpPr>
            <a:spLocks noChangeArrowheads="1"/>
          </p:cNvSpPr>
          <p:nvPr/>
        </p:nvSpPr>
        <p:spPr bwMode="auto">
          <a:xfrm>
            <a:off x="1524000" y="609600"/>
            <a:ext cx="5257800" cy="1524000"/>
          </a:xfrm>
          <a:prstGeom prst="wedgeRectCallout">
            <a:avLst>
              <a:gd name="adj1" fmla="val 10958"/>
              <a:gd name="adj2" fmla="val -13019"/>
            </a:avLst>
          </a:prstGeom>
          <a:solidFill>
            <a:srgbClr val="CCECFF"/>
          </a:solidFill>
          <a:ln w="9525" algn="ctr">
            <a:solidFill>
              <a:schemeClr val="tx1"/>
            </a:solidFill>
            <a:round/>
            <a:headEnd/>
            <a:tailEnd/>
          </a:ln>
        </p:spPr>
        <p:txBody>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eaLnBrk="1" hangingPunct="1">
              <a:lnSpc>
                <a:spcPct val="85000"/>
              </a:lnSpc>
              <a:spcBef>
                <a:spcPct val="0"/>
              </a:spcBef>
              <a:buClrTx/>
              <a:buFontTx/>
              <a:buNone/>
            </a:pPr>
            <a:r>
              <a:rPr kumimoji="0" lang="en-US" altLang="en-US" sz="3200">
                <a:cs typeface="Arial" panose="020B0604020202020204" pitchFamily="34" charset="0"/>
              </a:rPr>
              <a:t>During the Middle Ages, the manorial system was the way in which people survived </a:t>
            </a:r>
          </a:p>
        </p:txBody>
      </p:sp>
      <p:sp>
        <p:nvSpPr>
          <p:cNvPr id="6" name="Rectangular Callout 5"/>
          <p:cNvSpPr>
            <a:spLocks noChangeArrowheads="1"/>
          </p:cNvSpPr>
          <p:nvPr/>
        </p:nvSpPr>
        <p:spPr bwMode="auto">
          <a:xfrm>
            <a:off x="6553200" y="2209800"/>
            <a:ext cx="4114800" cy="1371600"/>
          </a:xfrm>
          <a:prstGeom prst="wedgeRectCallout">
            <a:avLst>
              <a:gd name="adj1" fmla="val -85792"/>
              <a:gd name="adj2" fmla="val 127347"/>
            </a:avLst>
          </a:prstGeom>
          <a:solidFill>
            <a:srgbClr val="FFFFCC"/>
          </a:solidFill>
          <a:ln w="9525" algn="ctr">
            <a:solidFill>
              <a:schemeClr val="tx1"/>
            </a:solidFill>
            <a:round/>
            <a:headEnd/>
            <a:tailEnd/>
          </a:ln>
        </p:spPr>
        <p:txBody>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eaLnBrk="1" hangingPunct="1">
              <a:lnSpc>
                <a:spcPct val="85000"/>
              </a:lnSpc>
              <a:spcBef>
                <a:spcPct val="0"/>
              </a:spcBef>
              <a:buClrTx/>
              <a:buFontTx/>
              <a:buNone/>
            </a:pPr>
            <a:r>
              <a:rPr kumimoji="0" lang="en-US" altLang="en-US" sz="3200">
                <a:cs typeface="Arial" panose="020B0604020202020204" pitchFamily="34" charset="0"/>
              </a:rPr>
              <a:t>The lord provided peasants with housing, farmland, &amp; protection</a:t>
            </a:r>
          </a:p>
        </p:txBody>
      </p:sp>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139950"/>
            <a:ext cx="4572000"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ular Callout 8"/>
          <p:cNvSpPr>
            <a:spLocks noChangeArrowheads="1"/>
          </p:cNvSpPr>
          <p:nvPr/>
        </p:nvSpPr>
        <p:spPr bwMode="auto">
          <a:xfrm>
            <a:off x="6553200" y="3733800"/>
            <a:ext cx="4114800" cy="2286000"/>
          </a:xfrm>
          <a:prstGeom prst="wedgeRectCallout">
            <a:avLst>
              <a:gd name="adj1" fmla="val -73824"/>
              <a:gd name="adj2" fmla="val 33500"/>
            </a:avLst>
          </a:prstGeom>
          <a:solidFill>
            <a:srgbClr val="FFCC99"/>
          </a:solidFill>
          <a:ln w="9525" algn="ctr">
            <a:solidFill>
              <a:schemeClr val="tx1"/>
            </a:solidFill>
            <a:round/>
            <a:headEnd/>
            <a:tailEnd/>
          </a:ln>
        </p:spPr>
        <p:txBody>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eaLnBrk="1" hangingPunct="1">
              <a:lnSpc>
                <a:spcPct val="85000"/>
              </a:lnSpc>
              <a:spcBef>
                <a:spcPct val="0"/>
              </a:spcBef>
              <a:buClrTx/>
              <a:buFontTx/>
              <a:buNone/>
            </a:pPr>
            <a:r>
              <a:rPr kumimoji="0" lang="en-US" altLang="en-US" sz="3200">
                <a:cs typeface="Arial" panose="020B0604020202020204" pitchFamily="34" charset="0"/>
              </a:rPr>
              <a:t>In exchange, peasants repaid the lord by working his land &amp; providing a portion of the food they produced </a:t>
            </a:r>
          </a:p>
        </p:txBody>
      </p:sp>
    </p:spTree>
    <p:extLst>
      <p:ext uri="{BB962C8B-B14F-4D97-AF65-F5344CB8AC3E}">
        <p14:creationId xmlns:p14="http://schemas.microsoft.com/office/powerpoint/2010/main" val="16818279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524000" y="0"/>
            <a:ext cx="9144000" cy="1066800"/>
          </a:xfrm>
        </p:spPr>
        <p:txBody>
          <a:bodyPr/>
          <a:lstStyle/>
          <a:p>
            <a:pPr eaLnBrk="1" hangingPunct="1">
              <a:lnSpc>
                <a:spcPct val="85000"/>
              </a:lnSpc>
            </a:pPr>
            <a:r>
              <a:rPr lang="en-US" altLang="en-US" sz="4000"/>
              <a:t>The Fall of the Roman Empire </a:t>
            </a:r>
          </a:p>
        </p:txBody>
      </p:sp>
      <p:pic>
        <p:nvPicPr>
          <p:cNvPr id="1945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066800"/>
            <a:ext cx="9144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ular Callout 3"/>
          <p:cNvSpPr>
            <a:spLocks noChangeArrowheads="1"/>
          </p:cNvSpPr>
          <p:nvPr/>
        </p:nvSpPr>
        <p:spPr bwMode="auto">
          <a:xfrm>
            <a:off x="1676400" y="152400"/>
            <a:ext cx="5257800" cy="990600"/>
          </a:xfrm>
          <a:prstGeom prst="wedgeRectCallout">
            <a:avLst>
              <a:gd name="adj1" fmla="val 4042"/>
              <a:gd name="adj2" fmla="val 228736"/>
            </a:avLst>
          </a:prstGeom>
          <a:solidFill>
            <a:srgbClr val="CCCCFF"/>
          </a:solidFill>
          <a:ln w="28575" algn="ctr">
            <a:solidFill>
              <a:schemeClr val="tx1"/>
            </a:solidFill>
            <a:round/>
            <a:headEnd/>
            <a:tailEnd/>
          </a:ln>
        </p:spPr>
        <p:txBody>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a:lnSpc>
                <a:spcPct val="85000"/>
              </a:lnSpc>
              <a:spcBef>
                <a:spcPct val="0"/>
              </a:spcBef>
              <a:buClrTx/>
              <a:buFontTx/>
              <a:buNone/>
            </a:pPr>
            <a:r>
              <a:rPr kumimoji="0" lang="en-US" altLang="en-US" sz="3200">
                <a:cs typeface="Arial" panose="020B0604020202020204" pitchFamily="34" charset="0"/>
              </a:rPr>
              <a:t>By 476, barbarians conquered the Western Roman Empire</a:t>
            </a:r>
          </a:p>
        </p:txBody>
      </p:sp>
      <p:sp>
        <p:nvSpPr>
          <p:cNvPr id="6" name="Rectangular Callout 5"/>
          <p:cNvSpPr>
            <a:spLocks noChangeArrowheads="1"/>
          </p:cNvSpPr>
          <p:nvPr/>
        </p:nvSpPr>
        <p:spPr bwMode="auto">
          <a:xfrm>
            <a:off x="1676400" y="5334000"/>
            <a:ext cx="6248400" cy="1371600"/>
          </a:xfrm>
          <a:prstGeom prst="wedgeRectCallout">
            <a:avLst>
              <a:gd name="adj1" fmla="val -3903"/>
              <a:gd name="adj2" fmla="val -162292"/>
            </a:avLst>
          </a:prstGeom>
          <a:solidFill>
            <a:srgbClr val="FFCCFF"/>
          </a:solidFill>
          <a:ln w="28575" algn="ctr">
            <a:solidFill>
              <a:schemeClr val="tx1"/>
            </a:solidFill>
            <a:round/>
            <a:headEnd/>
            <a:tailEnd/>
          </a:ln>
        </p:spPr>
        <p:txBody>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a:lnSpc>
                <a:spcPct val="85000"/>
              </a:lnSpc>
              <a:spcBef>
                <a:spcPct val="0"/>
              </a:spcBef>
              <a:buClrTx/>
              <a:buFontTx/>
              <a:buNone/>
            </a:pPr>
            <a:r>
              <a:rPr kumimoji="0" lang="en-US" altLang="en-US" sz="3200">
                <a:cs typeface="Arial" panose="020B0604020202020204" pitchFamily="34" charset="0"/>
              </a:rPr>
              <a:t>The Western Roman Empire </a:t>
            </a:r>
            <a:br>
              <a:rPr kumimoji="0" lang="en-US" altLang="en-US" sz="3200">
                <a:cs typeface="Arial" panose="020B0604020202020204" pitchFamily="34" charset="0"/>
              </a:rPr>
            </a:br>
            <a:r>
              <a:rPr kumimoji="0" lang="en-US" altLang="en-US" sz="3200">
                <a:cs typeface="Arial" panose="020B0604020202020204" pitchFamily="34" charset="0"/>
              </a:rPr>
              <a:t>fell into the Middle Ages</a:t>
            </a:r>
            <a:br>
              <a:rPr kumimoji="0" lang="en-US" altLang="en-US" sz="3200">
                <a:cs typeface="Arial" panose="020B0604020202020204" pitchFamily="34" charset="0"/>
              </a:rPr>
            </a:br>
            <a:r>
              <a:rPr kumimoji="0" lang="en-US" altLang="en-US" sz="3200">
                <a:cs typeface="Arial" panose="020B0604020202020204" pitchFamily="34" charset="0"/>
              </a:rPr>
              <a:t>(“Dark Ages”) from 500 to 1300 A.D.  </a:t>
            </a:r>
          </a:p>
        </p:txBody>
      </p:sp>
      <p:pic>
        <p:nvPicPr>
          <p:cNvPr id="7" name="Picture 8" descr="Horigen"/>
          <p:cNvPicPr>
            <a:picLocks noChangeAspect="1" noChangeArrowheads="1"/>
          </p:cNvPicPr>
          <p:nvPr/>
        </p:nvPicPr>
        <p:blipFill>
          <a:blip r:embed="rId3">
            <a:extLst>
              <a:ext uri="{28A0092B-C50C-407E-A947-70E740481C1C}">
                <a14:useLocalDpi xmlns:a14="http://schemas.microsoft.com/office/drawing/2010/main" val="0"/>
              </a:ext>
            </a:extLst>
          </a:blip>
          <a:srcRect t="6818" b="17601"/>
          <a:stretch>
            <a:fillRect/>
          </a:stretch>
        </p:blipFill>
        <p:spPr bwMode="auto">
          <a:xfrm>
            <a:off x="5799138" y="1219200"/>
            <a:ext cx="4868862" cy="403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46595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par>
                          <p:cTn id="13" fill="hold" nodeType="afterGroup">
                            <p:stCondLst>
                              <p:cond delay="1000"/>
                            </p:stCondLst>
                            <p:childTnLst>
                              <p:par>
                                <p:cTn id="14" presetID="10"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 descr="a_medieval_manor"/>
          <p:cNvPicPr>
            <a:picLocks noChangeAspect="1" noChangeArrowheads="1"/>
          </p:cNvPicPr>
          <p:nvPr/>
        </p:nvPicPr>
        <p:blipFill>
          <a:blip r:embed="rId3">
            <a:lum contrast="40000"/>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8" descr="Horigen"/>
          <p:cNvPicPr>
            <a:picLocks noChangeAspect="1" noChangeArrowheads="1"/>
          </p:cNvPicPr>
          <p:nvPr/>
        </p:nvPicPr>
        <p:blipFill>
          <a:blip r:embed="rId4">
            <a:extLst>
              <a:ext uri="{28A0092B-C50C-407E-A947-70E740481C1C}">
                <a14:useLocalDpi xmlns:a14="http://schemas.microsoft.com/office/drawing/2010/main" val="0"/>
              </a:ext>
            </a:extLst>
          </a:blip>
          <a:srcRect t="5556" b="3560"/>
          <a:stretch>
            <a:fillRect/>
          </a:stretch>
        </p:blipFill>
        <p:spPr bwMode="auto">
          <a:xfrm>
            <a:off x="1665288" y="1295400"/>
            <a:ext cx="4506912" cy="4495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Rectangular Callout 5"/>
          <p:cNvSpPr>
            <a:spLocks noChangeArrowheads="1"/>
          </p:cNvSpPr>
          <p:nvPr/>
        </p:nvSpPr>
        <p:spPr bwMode="auto">
          <a:xfrm>
            <a:off x="1524000" y="5867400"/>
            <a:ext cx="9144000" cy="914400"/>
          </a:xfrm>
          <a:prstGeom prst="wedgeRectCallout">
            <a:avLst>
              <a:gd name="adj1" fmla="val -21519"/>
              <a:gd name="adj2" fmla="val -12653"/>
            </a:avLst>
          </a:prstGeom>
          <a:solidFill>
            <a:srgbClr val="FFCC99"/>
          </a:solidFill>
          <a:ln w="9525" algn="ctr">
            <a:solidFill>
              <a:schemeClr val="tx1"/>
            </a:solidFill>
            <a:round/>
            <a:headEnd/>
            <a:tailEnd/>
          </a:ln>
        </p:spPr>
        <p:txBody>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eaLnBrk="1" hangingPunct="1">
              <a:lnSpc>
                <a:spcPct val="85000"/>
              </a:lnSpc>
              <a:spcBef>
                <a:spcPct val="0"/>
              </a:spcBef>
              <a:buClrTx/>
              <a:buFontTx/>
              <a:buNone/>
            </a:pPr>
            <a:r>
              <a:rPr kumimoji="0" lang="en-US" altLang="en-US" sz="3200">
                <a:cs typeface="Arial" panose="020B0604020202020204" pitchFamily="34" charset="0"/>
              </a:rPr>
              <a:t>Manors were self-sufficient communities; Everything that was needed was produced on the manor </a:t>
            </a:r>
          </a:p>
        </p:txBody>
      </p:sp>
      <p:sp>
        <p:nvSpPr>
          <p:cNvPr id="7" name="Rectangular Callout 6"/>
          <p:cNvSpPr>
            <a:spLocks noChangeArrowheads="1"/>
          </p:cNvSpPr>
          <p:nvPr/>
        </p:nvSpPr>
        <p:spPr bwMode="auto">
          <a:xfrm>
            <a:off x="1981200" y="76200"/>
            <a:ext cx="8382000" cy="1371600"/>
          </a:xfrm>
          <a:prstGeom prst="wedgeRectCallout">
            <a:avLst>
              <a:gd name="adj1" fmla="val -44176"/>
              <a:gd name="adj2" fmla="val 148884"/>
            </a:avLst>
          </a:prstGeom>
          <a:solidFill>
            <a:srgbClr val="CCFFFF"/>
          </a:solidFill>
          <a:ln w="9525" algn="ctr">
            <a:solidFill>
              <a:schemeClr val="tx1"/>
            </a:solidFill>
            <a:round/>
            <a:headEnd/>
            <a:tailEnd/>
          </a:ln>
        </p:spPr>
        <p:txBody>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eaLnBrk="1" hangingPunct="1">
              <a:lnSpc>
                <a:spcPct val="85000"/>
              </a:lnSpc>
              <a:spcBef>
                <a:spcPct val="0"/>
              </a:spcBef>
              <a:buClrTx/>
              <a:buFontTx/>
              <a:buNone/>
            </a:pPr>
            <a:r>
              <a:rPr kumimoji="0" lang="en-US" altLang="en-US" sz="3200">
                <a:cs typeface="Arial" panose="020B0604020202020204" pitchFamily="34" charset="0"/>
              </a:rPr>
              <a:t>Peasant life was hard: They paid taxes to use the lord’s mill, had to get permission to get married, &amp; life expectancy was about 35 years old  </a:t>
            </a:r>
          </a:p>
        </p:txBody>
      </p:sp>
    </p:spTree>
    <p:extLst>
      <p:ext uri="{BB962C8B-B14F-4D97-AF65-F5344CB8AC3E}">
        <p14:creationId xmlns:p14="http://schemas.microsoft.com/office/powerpoint/2010/main" val="3277819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38920"/>
                                        </p:tgtEl>
                                        <p:attrNameLst>
                                          <p:attrName>style.visibility</p:attrName>
                                        </p:attrNameLst>
                                      </p:cBhvr>
                                      <p:to>
                                        <p:strVal val="visible"/>
                                      </p:to>
                                    </p:set>
                                    <p:animEffect transition="in" filter="fade">
                                      <p:cBhvr>
                                        <p:cTn id="15" dur="2000"/>
                                        <p:tgtEl>
                                          <p:spTgt spid="389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590800" y="0"/>
            <a:ext cx="7772400" cy="1143000"/>
          </a:xfrm>
        </p:spPr>
        <p:txBody>
          <a:bodyPr/>
          <a:lstStyle/>
          <a:p>
            <a:pPr eaLnBrk="1" hangingPunct="1"/>
            <a:r>
              <a:rPr lang="en-US" altLang="en-US" smtClean="0"/>
              <a:t>High Middle Ages—Crusades </a:t>
            </a:r>
          </a:p>
        </p:txBody>
      </p:sp>
      <p:pic>
        <p:nvPicPr>
          <p:cNvPr id="25603" name="Picture 4" descr="fai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038601"/>
            <a:ext cx="4267200" cy="216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6" descr="flor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962401"/>
            <a:ext cx="4191000"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AutoShape 7"/>
          <p:cNvSpPr>
            <a:spLocks noChangeArrowheads="1"/>
          </p:cNvSpPr>
          <p:nvPr/>
        </p:nvSpPr>
        <p:spPr bwMode="auto">
          <a:xfrm>
            <a:off x="5562600" y="4114800"/>
            <a:ext cx="1219200" cy="2133600"/>
          </a:xfrm>
          <a:prstGeom prst="rightArrow">
            <a:avLst>
              <a:gd name="adj1" fmla="val 50000"/>
              <a:gd name="adj2" fmla="val 62944"/>
            </a:avLst>
          </a:prstGeom>
          <a:solidFill>
            <a:srgbClr val="CCFFCC"/>
          </a:solidFill>
          <a:ln w="57150">
            <a:solidFill>
              <a:schemeClr val="tx1"/>
            </a:solidFill>
            <a:miter lim="800000"/>
            <a:headEnd/>
            <a:tailEnd/>
          </a:ln>
        </p:spPr>
        <p:txBody>
          <a:bodyPr wrap="none" anchor="ct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eaLnBrk="1" hangingPunct="1">
              <a:spcBef>
                <a:spcPct val="0"/>
              </a:spcBef>
              <a:buClrTx/>
              <a:buFontTx/>
              <a:buNone/>
            </a:pPr>
            <a:endParaRPr kumimoji="0" lang="en-US" altLang="en-US" sz="1800">
              <a:cs typeface="Arial" panose="020B0604020202020204" pitchFamily="34" charset="0"/>
            </a:endParaRPr>
          </a:p>
        </p:txBody>
      </p:sp>
      <p:pic>
        <p:nvPicPr>
          <p:cNvPr id="25606" name="Picture 9" descr="ME%20Markt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6350"/>
            <a:ext cx="9144000" cy="6851650"/>
          </a:xfrm>
          <a:prstGeom prst="rect">
            <a:avLst/>
          </a:prstGeom>
          <a:solidFill>
            <a:srgbClr val="CCFFFF"/>
          </a:solidFill>
          <a:ln w="28575">
            <a:solidFill>
              <a:schemeClr val="tx1"/>
            </a:solidFill>
            <a:miter lim="800000"/>
            <a:headEnd/>
            <a:tailEnd/>
          </a:ln>
        </p:spPr>
      </p:pic>
      <p:sp>
        <p:nvSpPr>
          <p:cNvPr id="25607" name="Text Box 10"/>
          <p:cNvSpPr txBox="1">
            <a:spLocks noChangeArrowheads="1"/>
          </p:cNvSpPr>
          <p:nvPr/>
        </p:nvSpPr>
        <p:spPr bwMode="auto">
          <a:xfrm>
            <a:off x="2819400" y="228600"/>
            <a:ext cx="6934200" cy="1582738"/>
          </a:xfrm>
          <a:prstGeom prst="rect">
            <a:avLst/>
          </a:prstGeom>
          <a:solidFill>
            <a:srgbClr val="CCFFFF"/>
          </a:solidFill>
          <a:ln w="28575">
            <a:solidFill>
              <a:schemeClr val="tx1"/>
            </a:solidFill>
            <a:miter lim="800000"/>
            <a:headEnd/>
            <a:tailEnd/>
          </a:ln>
        </p:spPr>
        <p:txBody>
          <a:bodyPr>
            <a:spAutoFit/>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eaLnBrk="1" hangingPunct="1">
              <a:lnSpc>
                <a:spcPct val="80000"/>
              </a:lnSpc>
              <a:spcBef>
                <a:spcPct val="10000"/>
              </a:spcBef>
              <a:buClrTx/>
              <a:buFontTx/>
              <a:buNone/>
            </a:pPr>
            <a:r>
              <a:rPr kumimoji="0" lang="en-US" altLang="en-US">
                <a:cs typeface="Arial" panose="020B0604020202020204" pitchFamily="34" charset="0"/>
              </a:rPr>
              <a:t>Medieval </a:t>
            </a:r>
            <a:r>
              <a:rPr kumimoji="0" lang="en-US" altLang="en-US" u="sng">
                <a:cs typeface="Arial" panose="020B0604020202020204" pitchFamily="34" charset="0"/>
              </a:rPr>
              <a:t>fairs</a:t>
            </a:r>
            <a:r>
              <a:rPr kumimoji="0" lang="en-US" altLang="en-US">
                <a:cs typeface="Arial" panose="020B0604020202020204" pitchFamily="34" charset="0"/>
              </a:rPr>
              <a:t> brought              iron &amp; salt to the feudal manors; this was a very rare thing</a:t>
            </a:r>
          </a:p>
        </p:txBody>
      </p:sp>
      <p:pic>
        <p:nvPicPr>
          <p:cNvPr id="44044" name="Picture 12" descr="Lakenmarkt"/>
          <p:cNvPicPr>
            <a:picLocks noChangeAspect="1" noChangeArrowheads="1"/>
          </p:cNvPicPr>
          <p:nvPr/>
        </p:nvPicPr>
        <p:blipFill>
          <a:blip r:embed="rId5">
            <a:lum bright="-6000"/>
            <a:extLst>
              <a:ext uri="{28A0092B-C50C-407E-A947-70E740481C1C}">
                <a14:useLocalDpi xmlns:a14="http://schemas.microsoft.com/office/drawing/2010/main" val="0"/>
              </a:ext>
            </a:extLst>
          </a:blip>
          <a:srcRect/>
          <a:stretch>
            <a:fillRect/>
          </a:stretch>
        </p:blipFill>
        <p:spPr bwMode="auto">
          <a:xfrm>
            <a:off x="3200400" y="0"/>
            <a:ext cx="64404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8" name="Text Box 16"/>
          <p:cNvSpPr txBox="1">
            <a:spLocks noChangeArrowheads="1"/>
          </p:cNvSpPr>
          <p:nvPr/>
        </p:nvSpPr>
        <p:spPr bwMode="auto">
          <a:xfrm>
            <a:off x="2667000" y="1"/>
            <a:ext cx="7696200" cy="1095375"/>
          </a:xfrm>
          <a:prstGeom prst="rect">
            <a:avLst/>
          </a:prstGeom>
          <a:solidFill>
            <a:srgbClr val="FFCC99"/>
          </a:solidFill>
          <a:ln w="28575">
            <a:solidFill>
              <a:schemeClr val="tx1"/>
            </a:solidFill>
            <a:miter lim="800000"/>
            <a:headEnd/>
            <a:tailEnd/>
          </a:ln>
        </p:spPr>
        <p:txBody>
          <a:bodyPr>
            <a:spAutoFit/>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eaLnBrk="1" hangingPunct="1">
              <a:lnSpc>
                <a:spcPct val="80000"/>
              </a:lnSpc>
              <a:spcBef>
                <a:spcPct val="10000"/>
              </a:spcBef>
              <a:buClrTx/>
              <a:buFontTx/>
              <a:buNone/>
            </a:pPr>
            <a:r>
              <a:rPr kumimoji="0" lang="en-US" altLang="en-US">
                <a:cs typeface="Arial" panose="020B0604020202020204" pitchFamily="34" charset="0"/>
              </a:rPr>
              <a:t>After the Crusades, people wanted more luxury goods &amp; began to trade</a:t>
            </a:r>
          </a:p>
        </p:txBody>
      </p:sp>
      <p:pic>
        <p:nvPicPr>
          <p:cNvPr id="44050" name="Picture 18" descr="carniva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51" name="Text Box 19"/>
          <p:cNvSpPr txBox="1">
            <a:spLocks noChangeArrowheads="1"/>
          </p:cNvSpPr>
          <p:nvPr/>
        </p:nvSpPr>
        <p:spPr bwMode="auto">
          <a:xfrm>
            <a:off x="2667000" y="228601"/>
            <a:ext cx="6858000" cy="608013"/>
          </a:xfrm>
          <a:prstGeom prst="rect">
            <a:avLst/>
          </a:prstGeom>
          <a:solidFill>
            <a:srgbClr val="CCCCFF"/>
          </a:solidFill>
          <a:ln w="28575">
            <a:solidFill>
              <a:schemeClr val="tx1"/>
            </a:solidFill>
            <a:miter lim="800000"/>
            <a:headEnd/>
            <a:tailEnd/>
          </a:ln>
        </p:spPr>
        <p:txBody>
          <a:bodyPr>
            <a:spAutoFit/>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eaLnBrk="1" hangingPunct="1">
              <a:lnSpc>
                <a:spcPct val="80000"/>
              </a:lnSpc>
              <a:spcBef>
                <a:spcPct val="10000"/>
              </a:spcBef>
              <a:buClrTx/>
              <a:buFontTx/>
              <a:buNone/>
            </a:pPr>
            <a:r>
              <a:rPr kumimoji="0" lang="en-US" altLang="en-US">
                <a:cs typeface="Arial" panose="020B0604020202020204" pitchFamily="34" charset="0"/>
              </a:rPr>
              <a:t>Trade led to the growth of cities</a:t>
            </a:r>
          </a:p>
        </p:txBody>
      </p:sp>
    </p:spTree>
    <p:extLst>
      <p:ext uri="{BB962C8B-B14F-4D97-AF65-F5344CB8AC3E}">
        <p14:creationId xmlns:p14="http://schemas.microsoft.com/office/powerpoint/2010/main" val="24297963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44044"/>
                                        </p:tgtEl>
                                        <p:attrNameLst>
                                          <p:attrName>style.visibility</p:attrName>
                                        </p:attrNameLst>
                                      </p:cBhvr>
                                      <p:to>
                                        <p:strVal val="visible"/>
                                      </p:to>
                                    </p:set>
                                    <p:anim calcmode="lin" valueType="num">
                                      <p:cBhvr>
                                        <p:cTn id="7" dur="500" fill="hold"/>
                                        <p:tgtEl>
                                          <p:spTgt spid="44044"/>
                                        </p:tgtEl>
                                        <p:attrNameLst>
                                          <p:attrName>ppt_w</p:attrName>
                                        </p:attrNameLst>
                                      </p:cBhvr>
                                      <p:tavLst>
                                        <p:tav tm="0">
                                          <p:val>
                                            <p:fltVal val="0"/>
                                          </p:val>
                                        </p:tav>
                                        <p:tav tm="100000">
                                          <p:val>
                                            <p:strVal val="#ppt_w"/>
                                          </p:val>
                                        </p:tav>
                                      </p:tavLst>
                                    </p:anim>
                                    <p:anim calcmode="lin" valueType="num">
                                      <p:cBhvr>
                                        <p:cTn id="8" dur="500" fill="hold"/>
                                        <p:tgtEl>
                                          <p:spTgt spid="44044"/>
                                        </p:tgtEl>
                                        <p:attrNameLst>
                                          <p:attrName>ppt_h</p:attrName>
                                        </p:attrNameLst>
                                      </p:cBhvr>
                                      <p:tavLst>
                                        <p:tav tm="0">
                                          <p:val>
                                            <p:fltVal val="0"/>
                                          </p:val>
                                        </p:tav>
                                        <p:tav tm="100000">
                                          <p:val>
                                            <p:strVal val="#ppt_h"/>
                                          </p:val>
                                        </p:tav>
                                      </p:tavLst>
                                    </p:anim>
                                    <p:animEffect transition="in" filter="fade">
                                      <p:cBhvr>
                                        <p:cTn id="9" dur="500"/>
                                        <p:tgtEl>
                                          <p:spTgt spid="44044"/>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44048"/>
                                        </p:tgtEl>
                                        <p:attrNameLst>
                                          <p:attrName>style.visibility</p:attrName>
                                        </p:attrNameLst>
                                      </p:cBhvr>
                                      <p:to>
                                        <p:strVal val="visible"/>
                                      </p:to>
                                    </p:set>
                                    <p:anim calcmode="lin" valueType="num">
                                      <p:cBhvr>
                                        <p:cTn id="12" dur="500" fill="hold"/>
                                        <p:tgtEl>
                                          <p:spTgt spid="44048"/>
                                        </p:tgtEl>
                                        <p:attrNameLst>
                                          <p:attrName>ppt_w</p:attrName>
                                        </p:attrNameLst>
                                      </p:cBhvr>
                                      <p:tavLst>
                                        <p:tav tm="0">
                                          <p:val>
                                            <p:fltVal val="0"/>
                                          </p:val>
                                        </p:tav>
                                        <p:tav tm="100000">
                                          <p:val>
                                            <p:strVal val="#ppt_w"/>
                                          </p:val>
                                        </p:tav>
                                      </p:tavLst>
                                    </p:anim>
                                    <p:anim calcmode="lin" valueType="num">
                                      <p:cBhvr>
                                        <p:cTn id="13" dur="500" fill="hold"/>
                                        <p:tgtEl>
                                          <p:spTgt spid="44048"/>
                                        </p:tgtEl>
                                        <p:attrNameLst>
                                          <p:attrName>ppt_h</p:attrName>
                                        </p:attrNameLst>
                                      </p:cBhvr>
                                      <p:tavLst>
                                        <p:tav tm="0">
                                          <p:val>
                                            <p:fltVal val="0"/>
                                          </p:val>
                                        </p:tav>
                                        <p:tav tm="100000">
                                          <p:val>
                                            <p:strVal val="#ppt_h"/>
                                          </p:val>
                                        </p:tav>
                                      </p:tavLst>
                                    </p:anim>
                                    <p:animEffect transition="in" filter="fade">
                                      <p:cBhvr>
                                        <p:cTn id="14" dur="500"/>
                                        <p:tgtEl>
                                          <p:spTgt spid="4404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44050"/>
                                        </p:tgtEl>
                                        <p:attrNameLst>
                                          <p:attrName>style.visibility</p:attrName>
                                        </p:attrNameLst>
                                      </p:cBhvr>
                                      <p:to>
                                        <p:strVal val="visible"/>
                                      </p:to>
                                    </p:set>
                                    <p:anim calcmode="lin" valueType="num">
                                      <p:cBhvr>
                                        <p:cTn id="19" dur="500" fill="hold"/>
                                        <p:tgtEl>
                                          <p:spTgt spid="44050"/>
                                        </p:tgtEl>
                                        <p:attrNameLst>
                                          <p:attrName>ppt_w</p:attrName>
                                        </p:attrNameLst>
                                      </p:cBhvr>
                                      <p:tavLst>
                                        <p:tav tm="0">
                                          <p:val>
                                            <p:fltVal val="0"/>
                                          </p:val>
                                        </p:tav>
                                        <p:tav tm="100000">
                                          <p:val>
                                            <p:strVal val="#ppt_w"/>
                                          </p:val>
                                        </p:tav>
                                      </p:tavLst>
                                    </p:anim>
                                    <p:anim calcmode="lin" valueType="num">
                                      <p:cBhvr>
                                        <p:cTn id="20" dur="500" fill="hold"/>
                                        <p:tgtEl>
                                          <p:spTgt spid="44050"/>
                                        </p:tgtEl>
                                        <p:attrNameLst>
                                          <p:attrName>ppt_h</p:attrName>
                                        </p:attrNameLst>
                                      </p:cBhvr>
                                      <p:tavLst>
                                        <p:tav tm="0">
                                          <p:val>
                                            <p:fltVal val="0"/>
                                          </p:val>
                                        </p:tav>
                                        <p:tav tm="100000">
                                          <p:val>
                                            <p:strVal val="#ppt_h"/>
                                          </p:val>
                                        </p:tav>
                                      </p:tavLst>
                                    </p:anim>
                                    <p:animEffect transition="in" filter="fade">
                                      <p:cBhvr>
                                        <p:cTn id="21" dur="500"/>
                                        <p:tgtEl>
                                          <p:spTgt spid="44050"/>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44051"/>
                                        </p:tgtEl>
                                        <p:attrNameLst>
                                          <p:attrName>style.visibility</p:attrName>
                                        </p:attrNameLst>
                                      </p:cBhvr>
                                      <p:to>
                                        <p:strVal val="visible"/>
                                      </p:to>
                                    </p:set>
                                    <p:anim calcmode="lin" valueType="num">
                                      <p:cBhvr>
                                        <p:cTn id="24" dur="500" fill="hold"/>
                                        <p:tgtEl>
                                          <p:spTgt spid="44051"/>
                                        </p:tgtEl>
                                        <p:attrNameLst>
                                          <p:attrName>ppt_w</p:attrName>
                                        </p:attrNameLst>
                                      </p:cBhvr>
                                      <p:tavLst>
                                        <p:tav tm="0">
                                          <p:val>
                                            <p:fltVal val="0"/>
                                          </p:val>
                                        </p:tav>
                                        <p:tav tm="100000">
                                          <p:val>
                                            <p:strVal val="#ppt_w"/>
                                          </p:val>
                                        </p:tav>
                                      </p:tavLst>
                                    </p:anim>
                                    <p:anim calcmode="lin" valueType="num">
                                      <p:cBhvr>
                                        <p:cTn id="25" dur="500" fill="hold"/>
                                        <p:tgtEl>
                                          <p:spTgt spid="44051"/>
                                        </p:tgtEl>
                                        <p:attrNameLst>
                                          <p:attrName>ppt_h</p:attrName>
                                        </p:attrNameLst>
                                      </p:cBhvr>
                                      <p:tavLst>
                                        <p:tav tm="0">
                                          <p:val>
                                            <p:fltVal val="0"/>
                                          </p:val>
                                        </p:tav>
                                        <p:tav tm="100000">
                                          <p:val>
                                            <p:strVal val="#ppt_h"/>
                                          </p:val>
                                        </p:tav>
                                      </p:tavLst>
                                    </p:anim>
                                    <p:animEffect transition="in" filter="fade">
                                      <p:cBhvr>
                                        <p:cTn id="26" dur="500"/>
                                        <p:tgtEl>
                                          <p:spTgt spid="44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8" grpId="0" animBg="1"/>
      <p:bldP spid="4405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044576"/>
            <a:ext cx="9144000" cy="581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ular Callout 7"/>
          <p:cNvSpPr>
            <a:spLocks noChangeArrowheads="1"/>
          </p:cNvSpPr>
          <p:nvPr/>
        </p:nvSpPr>
        <p:spPr bwMode="auto">
          <a:xfrm>
            <a:off x="1828800" y="76200"/>
            <a:ext cx="8686800" cy="914400"/>
          </a:xfrm>
          <a:prstGeom prst="wedgeRectCallout">
            <a:avLst>
              <a:gd name="adj1" fmla="val -18236"/>
              <a:gd name="adj2" fmla="val -14880"/>
            </a:avLst>
          </a:prstGeom>
          <a:solidFill>
            <a:srgbClr val="FFCCFF"/>
          </a:solidFill>
          <a:ln w="12700" algn="ctr">
            <a:solidFill>
              <a:schemeClr val="tx1"/>
            </a:solidFill>
            <a:round/>
            <a:headEnd/>
            <a:tailEnd/>
          </a:ln>
        </p:spPr>
        <p:txBody>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a:lnSpc>
                <a:spcPct val="80000"/>
              </a:lnSpc>
              <a:spcBef>
                <a:spcPct val="0"/>
              </a:spcBef>
              <a:buClrTx/>
              <a:buFontTx/>
              <a:buNone/>
            </a:pPr>
            <a:r>
              <a:rPr kumimoji="0" lang="en-US" altLang="en-US" sz="3200">
                <a:solidFill>
                  <a:srgbClr val="FF0000"/>
                </a:solidFill>
                <a:cs typeface="Arial" panose="020B0604020202020204" pitchFamily="34" charset="0"/>
              </a:rPr>
              <a:t>One reason for decline of manorial system was the Black Death</a:t>
            </a:r>
          </a:p>
        </p:txBody>
      </p:sp>
      <p:sp>
        <p:nvSpPr>
          <p:cNvPr id="9" name="Rectangular Callout 8"/>
          <p:cNvSpPr>
            <a:spLocks noChangeArrowheads="1"/>
          </p:cNvSpPr>
          <p:nvPr/>
        </p:nvSpPr>
        <p:spPr bwMode="auto">
          <a:xfrm>
            <a:off x="1676400" y="5486400"/>
            <a:ext cx="4191000" cy="1295400"/>
          </a:xfrm>
          <a:prstGeom prst="wedgeRectCallout">
            <a:avLst>
              <a:gd name="adj1" fmla="val -18236"/>
              <a:gd name="adj2" fmla="val -14880"/>
            </a:avLst>
          </a:prstGeom>
          <a:solidFill>
            <a:srgbClr val="FFFFCC"/>
          </a:solidFill>
          <a:ln w="12700" algn="ctr">
            <a:solidFill>
              <a:schemeClr val="tx1"/>
            </a:solidFill>
            <a:round/>
            <a:headEnd/>
            <a:tailEnd/>
          </a:ln>
        </p:spPr>
        <p:txBody>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a:lnSpc>
                <a:spcPct val="80000"/>
              </a:lnSpc>
              <a:spcBef>
                <a:spcPct val="0"/>
              </a:spcBef>
              <a:buClrTx/>
              <a:buFontTx/>
              <a:buNone/>
            </a:pPr>
            <a:r>
              <a:rPr kumimoji="0" lang="en-US" altLang="en-US" sz="3200">
                <a:cs typeface="Arial" panose="020B0604020202020204" pitchFamily="34" charset="0"/>
              </a:rPr>
              <a:t>In 1347, a trade ship arrived in Italy carrying plague-infested rats</a:t>
            </a:r>
          </a:p>
        </p:txBody>
      </p:sp>
      <p:sp>
        <p:nvSpPr>
          <p:cNvPr id="10" name="Rectangular Callout 9"/>
          <p:cNvSpPr>
            <a:spLocks noChangeArrowheads="1"/>
          </p:cNvSpPr>
          <p:nvPr/>
        </p:nvSpPr>
        <p:spPr bwMode="auto">
          <a:xfrm>
            <a:off x="6019800" y="5486400"/>
            <a:ext cx="4495800" cy="1295400"/>
          </a:xfrm>
          <a:prstGeom prst="wedgeRectCallout">
            <a:avLst>
              <a:gd name="adj1" fmla="val -18236"/>
              <a:gd name="adj2" fmla="val -14880"/>
            </a:avLst>
          </a:prstGeom>
          <a:solidFill>
            <a:srgbClr val="CCCCFF"/>
          </a:solidFill>
          <a:ln w="12700" algn="ctr">
            <a:solidFill>
              <a:schemeClr val="tx1"/>
            </a:solidFill>
            <a:round/>
            <a:headEnd/>
            <a:tailEnd/>
          </a:ln>
        </p:spPr>
        <p:txBody>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a:lnSpc>
                <a:spcPct val="80000"/>
              </a:lnSpc>
              <a:spcBef>
                <a:spcPct val="0"/>
              </a:spcBef>
              <a:buClrTx/>
              <a:buFontTx/>
              <a:buNone/>
            </a:pPr>
            <a:r>
              <a:rPr kumimoji="0" lang="en-US" altLang="en-US" sz="3200">
                <a:cs typeface="Arial" panose="020B0604020202020204" pitchFamily="34" charset="0"/>
              </a:rPr>
              <a:t>The plague swept quickly throughout Europe along trade routes</a:t>
            </a:r>
          </a:p>
        </p:txBody>
      </p:sp>
      <p:pic>
        <p:nvPicPr>
          <p:cNvPr id="64518" name="Picture 6" descr="http://www.brown.edu/Departments/Italian_Studies/dweb/plague/images/ra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1" y="1447801"/>
            <a:ext cx="1566863" cy="1057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4520" name="Picture 8" descr="http://static.howstuffworks.com/gif/plague-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9200" y="1371601"/>
            <a:ext cx="16002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55089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childTnLst>
                                </p:cTn>
                              </p:par>
                              <p:par>
                                <p:cTn id="12" presetID="10" presetClass="entr" presetSubtype="0" fill="hold" nodeType="withEffect">
                                  <p:stCondLst>
                                    <p:cond delay="0"/>
                                  </p:stCondLst>
                                  <p:childTnLst>
                                    <p:set>
                                      <p:cBhvr>
                                        <p:cTn id="13" dur="1" fill="hold">
                                          <p:stCondLst>
                                            <p:cond delay="0"/>
                                          </p:stCondLst>
                                        </p:cTn>
                                        <p:tgtEl>
                                          <p:spTgt spid="64518"/>
                                        </p:tgtEl>
                                        <p:attrNameLst>
                                          <p:attrName>style.visibility</p:attrName>
                                        </p:attrNameLst>
                                      </p:cBhvr>
                                      <p:to>
                                        <p:strVal val="visible"/>
                                      </p:to>
                                    </p:set>
                                    <p:animEffect transition="in" filter="fade">
                                      <p:cBhvr>
                                        <p:cTn id="14" dur="1000"/>
                                        <p:tgtEl>
                                          <p:spTgt spid="64518"/>
                                        </p:tgtEl>
                                      </p:cBhvr>
                                    </p:animEffect>
                                  </p:childTnLst>
                                </p:cTn>
                              </p:par>
                              <p:par>
                                <p:cTn id="15" presetID="10" presetClass="entr" presetSubtype="0" fill="hold" nodeType="withEffect">
                                  <p:stCondLst>
                                    <p:cond delay="0"/>
                                  </p:stCondLst>
                                  <p:childTnLst>
                                    <p:set>
                                      <p:cBhvr>
                                        <p:cTn id="16" dur="1" fill="hold">
                                          <p:stCondLst>
                                            <p:cond delay="0"/>
                                          </p:stCondLst>
                                        </p:cTn>
                                        <p:tgtEl>
                                          <p:spTgt spid="64520"/>
                                        </p:tgtEl>
                                        <p:attrNameLst>
                                          <p:attrName>style.visibility</p:attrName>
                                        </p:attrNameLst>
                                      </p:cBhvr>
                                      <p:to>
                                        <p:strVal val="visible"/>
                                      </p:to>
                                    </p:set>
                                    <p:animEffect transition="in" filter="fade">
                                      <p:cBhvr>
                                        <p:cTn id="17" dur="1000"/>
                                        <p:tgtEl>
                                          <p:spTgt spid="64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p:txBody>
          <a:bodyPr/>
          <a:lstStyle/>
          <a:p>
            <a:pPr eaLnBrk="1" hangingPunct="1"/>
            <a:endParaRPr lang="en-US" altLang="en-US" smtClean="0"/>
          </a:p>
        </p:txBody>
      </p:sp>
      <p:sp>
        <p:nvSpPr>
          <p:cNvPr id="29699" name="Rectangle 3"/>
          <p:cNvSpPr>
            <a:spLocks noGrp="1" noChangeArrowheads="1"/>
          </p:cNvSpPr>
          <p:nvPr>
            <p:ph idx="4294967295"/>
          </p:nvPr>
        </p:nvSpPr>
        <p:spPr/>
        <p:txBody>
          <a:bodyPr/>
          <a:lstStyle/>
          <a:p>
            <a:pPr eaLnBrk="1" hangingPunct="1"/>
            <a:endParaRPr lang="en-US" altLang="en-US" smtClean="0"/>
          </a:p>
        </p:txBody>
      </p:sp>
      <p:sp>
        <p:nvSpPr>
          <p:cNvPr id="29700" name="Text Box 8"/>
          <p:cNvSpPr txBox="1">
            <a:spLocks noChangeArrowheads="1"/>
          </p:cNvSpPr>
          <p:nvPr/>
        </p:nvSpPr>
        <p:spPr bwMode="auto">
          <a:xfrm>
            <a:off x="1524000" y="0"/>
            <a:ext cx="9144000" cy="10668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eaLnBrk="1" hangingPunct="1">
              <a:lnSpc>
                <a:spcPct val="80000"/>
              </a:lnSpc>
              <a:spcBef>
                <a:spcPct val="0"/>
              </a:spcBef>
              <a:buClrTx/>
              <a:buFontTx/>
              <a:buNone/>
            </a:pPr>
            <a:r>
              <a:rPr kumimoji="0" lang="en-US" altLang="en-US" sz="8000">
                <a:solidFill>
                  <a:srgbClr val="C00000"/>
                </a:solidFill>
                <a:cs typeface="Arial" panose="020B0604020202020204" pitchFamily="34" charset="0"/>
              </a:rPr>
              <a:t>The Black Death</a:t>
            </a:r>
          </a:p>
        </p:txBody>
      </p:sp>
      <p:pic>
        <p:nvPicPr>
          <p:cNvPr id="11" name="Picture 11" descr="Bieter Bruegel the Elder-The Triumph of Death-1562"/>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1524001" y="990600"/>
            <a:ext cx="13134975" cy="586740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3191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path" presetSubtype="0" accel="50000" decel="50000" fill="hold" nodeType="withEffect">
                                  <p:stCondLst>
                                    <p:cond delay="0"/>
                                  </p:stCondLst>
                                  <p:childTnLst>
                                    <p:animMotion origin="layout" path="M 8.33333E-7 1.42857E-6 L -0.4349 -0.00555 " pathEditMode="relative" rAng="0" ptsTypes="AA">
                                      <p:cBhvr>
                                        <p:cTn id="6" dur="5000" fill="hold"/>
                                        <p:tgtEl>
                                          <p:spTgt spid="11"/>
                                        </p:tgtEl>
                                        <p:attrNameLst>
                                          <p:attrName>ppt_x</p:attrName>
                                          <p:attrName>ppt_y</p:attrName>
                                        </p:attrNameLst>
                                      </p:cBhvr>
                                      <p:rCtr x="-21753" y="-27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30"/>
          <p:cNvSpPr txBox="1">
            <a:spLocks noChangeArrowheads="1"/>
          </p:cNvSpPr>
          <p:nvPr/>
        </p:nvSpPr>
        <p:spPr bwMode="auto">
          <a:xfrm>
            <a:off x="7010400" y="3657601"/>
            <a:ext cx="3657600" cy="341313"/>
          </a:xfrm>
          <a:prstGeom prst="rect">
            <a:avLst/>
          </a:prstGeom>
          <a:noFill/>
          <a:ln w="9525">
            <a:noFill/>
            <a:miter lim="800000"/>
            <a:headEnd/>
            <a:tailEnd/>
          </a:ln>
          <a:effectLst/>
        </p:spPr>
        <p:txBody>
          <a:bodyPr>
            <a:spAutoFit/>
          </a:bodyPr>
          <a:lstStyle/>
          <a:p>
            <a:pPr>
              <a:lnSpc>
                <a:spcPct val="90000"/>
              </a:lnSpc>
              <a:defRPr/>
            </a:pPr>
            <a:endParaRPr lang="en-US">
              <a:effectLst>
                <a:outerShdw blurRad="38100" dist="38100" dir="2700000" algn="tl">
                  <a:srgbClr val="000000">
                    <a:alpha val="43137"/>
                  </a:srgbClr>
                </a:outerShdw>
              </a:effectLst>
              <a:cs typeface="Calibri" pitchFamily="34" charset="0"/>
            </a:endParaRPr>
          </a:p>
        </p:txBody>
      </p:sp>
      <p:pic>
        <p:nvPicPr>
          <p:cNvPr id="31747" name="Picture 2" descr="http://static.howstuffworks.com/gif/black-death-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48974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6" descr="http://upload.wikimedia.org/wikipedia/commons/5/54/Symptoms_of_bubonic_plagu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1" y="228600"/>
            <a:ext cx="4246563"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220872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1524000" y="0"/>
            <a:ext cx="9144000" cy="762000"/>
          </a:xfrm>
        </p:spPr>
        <p:txBody>
          <a:bodyPr/>
          <a:lstStyle/>
          <a:p>
            <a:pPr>
              <a:tabLst>
                <a:tab pos="106363" algn="l"/>
              </a:tabLst>
            </a:pPr>
            <a:r>
              <a:rPr lang="en-US" altLang="en-US" sz="3600"/>
              <a:t>Attempted “cures” for the plague</a:t>
            </a:r>
          </a:p>
        </p:txBody>
      </p:sp>
      <p:sp>
        <p:nvSpPr>
          <p:cNvPr id="33795" name="Rectangle 3"/>
          <p:cNvSpPr>
            <a:spLocks noGrp="1" noChangeArrowheads="1"/>
          </p:cNvSpPr>
          <p:nvPr>
            <p:ph type="body" idx="4294967295"/>
          </p:nvPr>
        </p:nvSpPr>
        <p:spPr/>
        <p:txBody>
          <a:bodyPr/>
          <a:lstStyle/>
          <a:p>
            <a:pPr eaLnBrk="1" hangingPunct="1"/>
            <a:endParaRPr lang="en-US" altLang="en-US" smtClean="0"/>
          </a:p>
        </p:txBody>
      </p:sp>
      <p:pic>
        <p:nvPicPr>
          <p:cNvPr id="33796" name="Picture 4" descr="http://www.medievalists.net/wp-content/uploads/2010/05/Black-Dea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1" y="762000"/>
            <a:ext cx="8410575"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auto">
          <a:xfrm>
            <a:off x="1752600" y="914400"/>
            <a:ext cx="1752600" cy="533400"/>
          </a:xfrm>
          <a:prstGeom prst="rect">
            <a:avLst/>
          </a:prstGeom>
          <a:solidFill>
            <a:srgbClr val="FFCCFF"/>
          </a:solidFill>
          <a:ln w="9525">
            <a:solidFill>
              <a:schemeClr val="tx1"/>
            </a:solidFill>
            <a:miter lim="800000"/>
            <a:headEnd/>
            <a:tailEnd/>
          </a:ln>
        </p:spPr>
        <p:txBody>
          <a:bodyPr/>
          <a:lstStyle/>
          <a:p>
            <a:pPr algn="ctr">
              <a:lnSpc>
                <a:spcPct val="80000"/>
              </a:lnSpc>
              <a:buClr>
                <a:schemeClr val="accent1"/>
              </a:buClr>
              <a:defRPr/>
            </a:pPr>
            <a:r>
              <a:rPr kumimoji="1" lang="en-US" sz="3600" kern="0" dirty="0">
                <a:cs typeface="Calibri" pitchFamily="34" charset="0"/>
              </a:rPr>
              <a:t>Prayer </a:t>
            </a:r>
            <a:endParaRPr kumimoji="1" lang="en-US" sz="3200" kern="0" dirty="0">
              <a:cs typeface="Calibri" pitchFamily="34" charset="0"/>
            </a:endParaRPr>
          </a:p>
        </p:txBody>
      </p:sp>
      <p:sp>
        <p:nvSpPr>
          <p:cNvPr id="9" name="Rectangle 3"/>
          <p:cNvSpPr txBox="1">
            <a:spLocks noChangeArrowheads="1"/>
          </p:cNvSpPr>
          <p:nvPr/>
        </p:nvSpPr>
        <p:spPr bwMode="auto">
          <a:xfrm>
            <a:off x="6400800" y="685800"/>
            <a:ext cx="1981200" cy="533400"/>
          </a:xfrm>
          <a:prstGeom prst="rect">
            <a:avLst/>
          </a:prstGeom>
          <a:solidFill>
            <a:srgbClr val="FFFFCC"/>
          </a:solidFill>
          <a:ln w="9525">
            <a:solidFill>
              <a:schemeClr val="tx1"/>
            </a:solidFill>
            <a:miter lim="800000"/>
            <a:headEnd/>
            <a:tailEnd/>
          </a:ln>
        </p:spPr>
        <p:txBody>
          <a:bodyPr/>
          <a:lstStyle/>
          <a:p>
            <a:pPr algn="ctr">
              <a:lnSpc>
                <a:spcPct val="80000"/>
              </a:lnSpc>
              <a:buClr>
                <a:schemeClr val="accent1"/>
              </a:buClr>
              <a:defRPr/>
            </a:pPr>
            <a:r>
              <a:rPr kumimoji="1" lang="en-US" sz="3600" kern="0" dirty="0">
                <a:cs typeface="Calibri" pitchFamily="34" charset="0"/>
              </a:rPr>
              <a:t>Isolation</a:t>
            </a:r>
            <a:endParaRPr kumimoji="1" lang="en-US" sz="3200" kern="0" dirty="0">
              <a:cs typeface="Calibri" pitchFamily="34" charset="0"/>
            </a:endParaRPr>
          </a:p>
        </p:txBody>
      </p:sp>
      <p:sp>
        <p:nvSpPr>
          <p:cNvPr id="10" name="Rectangle 3"/>
          <p:cNvSpPr txBox="1">
            <a:spLocks noChangeArrowheads="1"/>
          </p:cNvSpPr>
          <p:nvPr/>
        </p:nvSpPr>
        <p:spPr bwMode="auto">
          <a:xfrm>
            <a:off x="3657600" y="609600"/>
            <a:ext cx="2590800" cy="990600"/>
          </a:xfrm>
          <a:prstGeom prst="rect">
            <a:avLst/>
          </a:prstGeom>
          <a:solidFill>
            <a:srgbClr val="CCFFFF"/>
          </a:solidFill>
          <a:ln w="9525">
            <a:solidFill>
              <a:schemeClr val="tx1"/>
            </a:solidFill>
            <a:miter lim="800000"/>
            <a:headEnd/>
            <a:tailEnd/>
          </a:ln>
        </p:spPr>
        <p:txBody>
          <a:bodyPr/>
          <a:lstStyle/>
          <a:p>
            <a:pPr algn="ctr">
              <a:lnSpc>
                <a:spcPct val="80000"/>
              </a:lnSpc>
              <a:buClr>
                <a:schemeClr val="accent1"/>
              </a:buClr>
              <a:defRPr/>
            </a:pPr>
            <a:r>
              <a:rPr kumimoji="1" lang="en-US" sz="3600" kern="0" dirty="0">
                <a:cs typeface="Calibri" pitchFamily="34" charset="0"/>
              </a:rPr>
              <a:t>Bathing in urine</a:t>
            </a:r>
            <a:endParaRPr kumimoji="1" lang="en-US" sz="3200" kern="0" dirty="0">
              <a:cs typeface="Calibri" pitchFamily="34" charset="0"/>
            </a:endParaRPr>
          </a:p>
        </p:txBody>
      </p:sp>
      <p:sp>
        <p:nvSpPr>
          <p:cNvPr id="11" name="Rectangle 3"/>
          <p:cNvSpPr txBox="1">
            <a:spLocks noChangeArrowheads="1"/>
          </p:cNvSpPr>
          <p:nvPr/>
        </p:nvSpPr>
        <p:spPr bwMode="auto">
          <a:xfrm>
            <a:off x="8534400" y="762000"/>
            <a:ext cx="2057400" cy="609600"/>
          </a:xfrm>
          <a:prstGeom prst="rect">
            <a:avLst/>
          </a:prstGeom>
          <a:solidFill>
            <a:srgbClr val="CCCCFF"/>
          </a:solidFill>
          <a:ln w="9525">
            <a:solidFill>
              <a:schemeClr val="tx1"/>
            </a:solidFill>
            <a:miter lim="800000"/>
            <a:headEnd/>
            <a:tailEnd/>
          </a:ln>
        </p:spPr>
        <p:txBody>
          <a:bodyPr/>
          <a:lstStyle/>
          <a:p>
            <a:pPr algn="ctr">
              <a:lnSpc>
                <a:spcPct val="80000"/>
              </a:lnSpc>
              <a:buClr>
                <a:schemeClr val="accent1"/>
              </a:buClr>
              <a:defRPr/>
            </a:pPr>
            <a:r>
              <a:rPr kumimoji="1" lang="en-US" sz="3600" kern="0" dirty="0">
                <a:cs typeface="Calibri" pitchFamily="34" charset="0"/>
              </a:rPr>
              <a:t>Leaches</a:t>
            </a:r>
            <a:endParaRPr kumimoji="1" lang="en-US" sz="3200" kern="0" dirty="0">
              <a:cs typeface="Calibri" pitchFamily="34" charset="0"/>
            </a:endParaRPr>
          </a:p>
        </p:txBody>
      </p:sp>
      <p:sp>
        <p:nvSpPr>
          <p:cNvPr id="12" name="Rectangle 3"/>
          <p:cNvSpPr txBox="1">
            <a:spLocks noChangeArrowheads="1"/>
          </p:cNvSpPr>
          <p:nvPr/>
        </p:nvSpPr>
        <p:spPr bwMode="auto">
          <a:xfrm>
            <a:off x="1905000" y="5867400"/>
            <a:ext cx="4495800" cy="914400"/>
          </a:xfrm>
          <a:prstGeom prst="rect">
            <a:avLst/>
          </a:prstGeom>
          <a:solidFill>
            <a:srgbClr val="FFCC99"/>
          </a:solidFill>
          <a:ln w="9525">
            <a:solidFill>
              <a:schemeClr val="tx1"/>
            </a:solidFill>
            <a:miter lim="800000"/>
            <a:headEnd/>
            <a:tailEnd/>
          </a:ln>
        </p:spPr>
        <p:txBody>
          <a:bodyPr/>
          <a:lstStyle/>
          <a:p>
            <a:pPr algn="ctr">
              <a:lnSpc>
                <a:spcPct val="80000"/>
              </a:lnSpc>
              <a:buClr>
                <a:schemeClr val="accent1"/>
              </a:buClr>
              <a:defRPr/>
            </a:pPr>
            <a:r>
              <a:rPr kumimoji="1" lang="en-US" sz="3600" kern="0" dirty="0">
                <a:cs typeface="Calibri" pitchFamily="34" charset="0"/>
              </a:rPr>
              <a:t>Placing dead animals in the home</a:t>
            </a:r>
            <a:endParaRPr kumimoji="1" lang="en-US" sz="3200" kern="0" dirty="0">
              <a:cs typeface="Calibri" pitchFamily="34" charset="0"/>
            </a:endParaRPr>
          </a:p>
        </p:txBody>
      </p:sp>
      <p:sp>
        <p:nvSpPr>
          <p:cNvPr id="13" name="Rectangle 3"/>
          <p:cNvSpPr txBox="1">
            <a:spLocks noChangeArrowheads="1"/>
          </p:cNvSpPr>
          <p:nvPr/>
        </p:nvSpPr>
        <p:spPr bwMode="auto">
          <a:xfrm>
            <a:off x="6934200" y="6248400"/>
            <a:ext cx="2819400" cy="533400"/>
          </a:xfrm>
          <a:prstGeom prst="rect">
            <a:avLst/>
          </a:prstGeom>
          <a:solidFill>
            <a:schemeClr val="accent6">
              <a:lumMod val="20000"/>
              <a:lumOff val="80000"/>
            </a:schemeClr>
          </a:solidFill>
          <a:ln w="9525">
            <a:solidFill>
              <a:schemeClr val="tx1"/>
            </a:solidFill>
            <a:miter lim="800000"/>
            <a:headEnd/>
            <a:tailEnd/>
          </a:ln>
        </p:spPr>
        <p:txBody>
          <a:bodyPr/>
          <a:lstStyle/>
          <a:p>
            <a:pPr algn="ctr">
              <a:lnSpc>
                <a:spcPct val="80000"/>
              </a:lnSpc>
              <a:buClr>
                <a:schemeClr val="accent1"/>
              </a:buClr>
              <a:defRPr/>
            </a:pPr>
            <a:r>
              <a:rPr kumimoji="1" lang="en-US" sz="3600" kern="0" dirty="0">
                <a:cs typeface="Calibri" pitchFamily="34" charset="0"/>
              </a:rPr>
              <a:t>Pomanders  </a:t>
            </a:r>
            <a:endParaRPr kumimoji="1" lang="en-US" sz="3200" kern="0" dirty="0">
              <a:cs typeface="Calibri" pitchFamily="34" charset="0"/>
            </a:endParaRPr>
          </a:p>
        </p:txBody>
      </p:sp>
    </p:spTree>
    <p:extLst>
      <p:ext uri="{BB962C8B-B14F-4D97-AF65-F5344CB8AC3E}">
        <p14:creationId xmlns:p14="http://schemas.microsoft.com/office/powerpoint/2010/main" val="34418209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childTnLst>
                                </p:cTn>
                              </p:par>
                            </p:childTnLst>
                          </p:cTn>
                        </p:par>
                        <p:par>
                          <p:cTn id="12" fill="hold" nodeType="afterGroup">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childTnLst>
                          </p:cTn>
                        </p:par>
                        <p:par>
                          <p:cTn id="16" fill="hold" nodeType="afterGroup">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childTnLst>
                                </p:cTn>
                              </p:par>
                            </p:childTnLst>
                          </p:cTn>
                        </p:par>
                        <p:par>
                          <p:cTn id="20" fill="hold" nodeType="afterGroup">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childTnLst>
                                </p:cTn>
                              </p:par>
                            </p:childTnLst>
                          </p:cTn>
                        </p:par>
                        <p:par>
                          <p:cTn id="24" fill="hold" nodeType="afterGroup">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2" grpId="0" animBg="1"/>
      <p:bldP spid="1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p:txBody>
          <a:bodyPr/>
          <a:lstStyle/>
          <a:p>
            <a:pPr eaLnBrk="1" hangingPunct="1"/>
            <a:endParaRPr lang="en-US" altLang="en-US" smtClean="0"/>
          </a:p>
        </p:txBody>
      </p:sp>
      <p:sp>
        <p:nvSpPr>
          <p:cNvPr id="34819" name="Rectangle 3"/>
          <p:cNvSpPr>
            <a:spLocks noGrp="1" noChangeArrowheads="1"/>
          </p:cNvSpPr>
          <p:nvPr>
            <p:ph type="body" idx="4294967295"/>
          </p:nvPr>
        </p:nvSpPr>
        <p:spPr/>
        <p:txBody>
          <a:bodyPr/>
          <a:lstStyle/>
          <a:p>
            <a:pPr eaLnBrk="1" hangingPunct="1"/>
            <a:endParaRPr lang="en-US" altLang="en-US" smtClean="0"/>
          </a:p>
        </p:txBody>
      </p:sp>
      <p:pic>
        <p:nvPicPr>
          <p:cNvPr id="34820" name="Picture 1030" descr="http://www.flatrock.org.nz/topics/history/assets/black_death.jpg">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2133600" y="152400"/>
            <a:ext cx="7924800" cy="539750"/>
          </a:xfrm>
          <a:prstGeom prst="rect">
            <a:avLst/>
          </a:prstGeom>
          <a:solidFill>
            <a:srgbClr val="FFFFCC"/>
          </a:solidFill>
          <a:ln w="9525">
            <a:solidFill>
              <a:schemeClr val="tx1"/>
            </a:solidFill>
            <a:miter lim="800000"/>
            <a:headEnd/>
            <a:tailEnd/>
          </a:ln>
        </p:spPr>
        <p:txBody>
          <a:bodyPr>
            <a:spAutoFit/>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eaLnBrk="1" hangingPunct="1">
              <a:lnSpc>
                <a:spcPct val="90000"/>
              </a:lnSpc>
              <a:spcBef>
                <a:spcPct val="0"/>
              </a:spcBef>
              <a:buClrTx/>
              <a:buFontTx/>
              <a:buNone/>
            </a:pPr>
            <a:r>
              <a:rPr kumimoji="0" lang="en-US" altLang="en-US" sz="3200">
                <a:cs typeface="Arial" panose="020B0604020202020204" pitchFamily="34" charset="0"/>
              </a:rPr>
              <a:t>The plague killed 25 million people in 5 years </a:t>
            </a:r>
          </a:p>
        </p:txBody>
      </p:sp>
      <p:sp>
        <p:nvSpPr>
          <p:cNvPr id="6" name="Rectangle 5"/>
          <p:cNvSpPr>
            <a:spLocks noChangeArrowheads="1"/>
          </p:cNvSpPr>
          <p:nvPr/>
        </p:nvSpPr>
        <p:spPr bwMode="auto">
          <a:xfrm>
            <a:off x="1676400" y="5715000"/>
            <a:ext cx="8839200" cy="979488"/>
          </a:xfrm>
          <a:prstGeom prst="rect">
            <a:avLst/>
          </a:prstGeom>
          <a:solidFill>
            <a:srgbClr val="CCFFFF"/>
          </a:solidFill>
          <a:ln w="9525">
            <a:solidFill>
              <a:schemeClr val="tx1"/>
            </a:solidFill>
            <a:miter lim="800000"/>
            <a:headEnd/>
            <a:tailEnd/>
          </a:ln>
        </p:spPr>
        <p:txBody>
          <a:bodyPr>
            <a:spAutoFit/>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eaLnBrk="1" hangingPunct="1">
              <a:lnSpc>
                <a:spcPct val="90000"/>
              </a:lnSpc>
              <a:spcBef>
                <a:spcPct val="0"/>
              </a:spcBef>
              <a:buClrTx/>
              <a:buFontTx/>
              <a:buNone/>
            </a:pPr>
            <a:r>
              <a:rPr kumimoji="0" lang="en-US" altLang="en-US" sz="3200">
                <a:cs typeface="Arial" panose="020B0604020202020204" pitchFamily="34" charset="0"/>
              </a:rPr>
              <a:t>The plague caused a labor shortage; those that survived could demand higher wages &amp; more rights</a:t>
            </a:r>
          </a:p>
        </p:txBody>
      </p:sp>
    </p:spTree>
    <p:extLst>
      <p:ext uri="{BB962C8B-B14F-4D97-AF65-F5344CB8AC3E}">
        <p14:creationId xmlns:p14="http://schemas.microsoft.com/office/powerpoint/2010/main" val="24715136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1524000" y="0"/>
            <a:ext cx="9144000" cy="762000"/>
          </a:xfrm>
        </p:spPr>
        <p:txBody>
          <a:bodyPr/>
          <a:lstStyle/>
          <a:p>
            <a:pPr eaLnBrk="1" hangingPunct="1"/>
            <a:r>
              <a:rPr lang="en-US" altLang="en-US" smtClean="0"/>
              <a:t>Conclusions </a:t>
            </a:r>
          </a:p>
        </p:txBody>
      </p:sp>
      <p:sp>
        <p:nvSpPr>
          <p:cNvPr id="54275" name="Content Placeholder 2"/>
          <p:cNvSpPr>
            <a:spLocks noGrp="1"/>
          </p:cNvSpPr>
          <p:nvPr>
            <p:ph idx="1"/>
          </p:nvPr>
        </p:nvSpPr>
        <p:spPr>
          <a:xfrm>
            <a:off x="1524000" y="685800"/>
            <a:ext cx="9144000" cy="6172200"/>
          </a:xfrm>
        </p:spPr>
        <p:txBody>
          <a:bodyPr/>
          <a:lstStyle/>
          <a:p>
            <a:pPr eaLnBrk="1" hangingPunct="1">
              <a:lnSpc>
                <a:spcPct val="95000"/>
              </a:lnSpc>
              <a:spcBef>
                <a:spcPct val="0"/>
              </a:spcBef>
            </a:pPr>
            <a:r>
              <a:rPr lang="en-US" altLang="en-US" sz="3800"/>
              <a:t>The role of religion in the Middle Ages:</a:t>
            </a:r>
          </a:p>
          <a:p>
            <a:pPr lvl="1" eaLnBrk="1" hangingPunct="1">
              <a:lnSpc>
                <a:spcPct val="95000"/>
              </a:lnSpc>
              <a:spcBef>
                <a:spcPct val="0"/>
              </a:spcBef>
            </a:pPr>
            <a:r>
              <a:rPr lang="en-US" altLang="en-US" sz="3800"/>
              <a:t>The Roman Catholic Church played an </a:t>
            </a:r>
            <a:br>
              <a:rPr lang="en-US" altLang="en-US" sz="3800"/>
            </a:br>
            <a:r>
              <a:rPr lang="en-US" altLang="en-US" sz="3800"/>
              <a:t>important role in the lives </a:t>
            </a:r>
            <a:br>
              <a:rPr lang="en-US" altLang="en-US" sz="3800"/>
            </a:br>
            <a:r>
              <a:rPr lang="en-US" altLang="en-US" sz="3800"/>
              <a:t>of Europeans both before </a:t>
            </a:r>
            <a:br>
              <a:rPr lang="en-US" altLang="en-US" sz="3800"/>
            </a:br>
            <a:r>
              <a:rPr lang="en-US" altLang="en-US" sz="3800"/>
              <a:t>&amp; after the Middle Ages</a:t>
            </a:r>
          </a:p>
          <a:p>
            <a:pPr lvl="1" eaLnBrk="1" hangingPunct="1">
              <a:lnSpc>
                <a:spcPct val="95000"/>
              </a:lnSpc>
              <a:spcBef>
                <a:spcPct val="0"/>
              </a:spcBef>
            </a:pPr>
            <a:r>
              <a:rPr lang="en-US" altLang="en-US" sz="3800"/>
              <a:t>The Crusades failed to </a:t>
            </a:r>
            <a:br>
              <a:rPr lang="en-US" altLang="en-US" sz="3800"/>
            </a:br>
            <a:r>
              <a:rPr lang="en-US" altLang="en-US" sz="3800"/>
              <a:t>secure Jerusalem from </a:t>
            </a:r>
            <a:br>
              <a:rPr lang="en-US" altLang="en-US" sz="3800"/>
            </a:br>
            <a:r>
              <a:rPr lang="en-US" altLang="en-US" sz="3800"/>
              <a:t>the Islamic Empire, but </a:t>
            </a:r>
            <a:br>
              <a:rPr lang="en-US" altLang="en-US" sz="3800"/>
            </a:br>
            <a:r>
              <a:rPr lang="en-US" altLang="en-US" sz="3800"/>
              <a:t>these holy wars increased </a:t>
            </a:r>
            <a:br>
              <a:rPr lang="en-US" altLang="en-US" sz="3800"/>
            </a:br>
            <a:r>
              <a:rPr lang="en-US" altLang="en-US" sz="3800"/>
              <a:t>cultural diffusion &amp; </a:t>
            </a:r>
            <a:br>
              <a:rPr lang="en-US" altLang="en-US" sz="3800"/>
            </a:br>
            <a:r>
              <a:rPr lang="en-US" altLang="en-US" sz="3800"/>
              <a:t>helped bring an end to the Middle Ages</a:t>
            </a:r>
          </a:p>
        </p:txBody>
      </p:sp>
      <p:pic>
        <p:nvPicPr>
          <p:cNvPr id="36868" name="Picture 2" descr="http://t2.gstatic.com/images?q=tbn:47LCnlZGGhVsfM:http://www.kidspast.com/images/medieval-priest.jpg&amp;t=1"/>
          <p:cNvPicPr>
            <a:picLocks noChangeAspect="1" noChangeArrowheads="1"/>
          </p:cNvPicPr>
          <p:nvPr/>
        </p:nvPicPr>
        <p:blipFill>
          <a:blip r:embed="rId2">
            <a:extLst>
              <a:ext uri="{28A0092B-C50C-407E-A947-70E740481C1C}">
                <a14:useLocalDpi xmlns:a14="http://schemas.microsoft.com/office/drawing/2010/main" val="0"/>
              </a:ext>
            </a:extLst>
          </a:blip>
          <a:srcRect t="1666" b="3333"/>
          <a:stretch>
            <a:fillRect/>
          </a:stretch>
        </p:blipFill>
        <p:spPr bwMode="auto">
          <a:xfrm>
            <a:off x="7586664" y="1828800"/>
            <a:ext cx="3081337"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70780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calcmode="lin" valueType="num">
                                      <p:cBhvr additive="base">
                                        <p:cTn id="7" dur="500" fill="hold"/>
                                        <p:tgtEl>
                                          <p:spTgt spid="542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42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4275">
                                            <p:txEl>
                                              <p:pRg st="1" end="1"/>
                                            </p:txEl>
                                          </p:spTgt>
                                        </p:tgtEl>
                                        <p:attrNameLst>
                                          <p:attrName>style.visibility</p:attrName>
                                        </p:attrNameLst>
                                      </p:cBhvr>
                                      <p:to>
                                        <p:strVal val="visible"/>
                                      </p:to>
                                    </p:set>
                                    <p:anim calcmode="lin" valueType="num">
                                      <p:cBhvr additive="base">
                                        <p:cTn id="13" dur="500" fill="hold"/>
                                        <p:tgtEl>
                                          <p:spTgt spid="542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42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4275">
                                            <p:txEl>
                                              <p:pRg st="2" end="2"/>
                                            </p:txEl>
                                          </p:spTgt>
                                        </p:tgtEl>
                                        <p:attrNameLst>
                                          <p:attrName>style.visibility</p:attrName>
                                        </p:attrNameLst>
                                      </p:cBhvr>
                                      <p:to>
                                        <p:strVal val="visible"/>
                                      </p:to>
                                    </p:set>
                                    <p:anim calcmode="lin" valueType="num">
                                      <p:cBhvr additive="base">
                                        <p:cTn id="19" dur="500" fill="hold"/>
                                        <p:tgtEl>
                                          <p:spTgt spid="542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427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524000" y="0"/>
            <a:ext cx="9144000" cy="990600"/>
          </a:xfrm>
        </p:spPr>
        <p:txBody>
          <a:bodyPr/>
          <a:lstStyle/>
          <a:p>
            <a:pPr eaLnBrk="1" hangingPunct="1"/>
            <a:r>
              <a:rPr lang="en-US" altLang="en-US" sz="3600">
                <a:solidFill>
                  <a:srgbClr val="C00000"/>
                </a:solidFill>
              </a:rPr>
              <a:t> What happened in the Eastern Roman Empire? </a:t>
            </a:r>
          </a:p>
        </p:txBody>
      </p:sp>
      <p:pic>
        <p:nvPicPr>
          <p:cNvPr id="20483" name="Picture 6" descr="http://media.thestar.topscms.com/images/11/57/65c0c2fb48ea8cf896253ada4f35.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914400"/>
            <a:ext cx="75438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61881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524000" y="0"/>
            <a:ext cx="9144000" cy="1066800"/>
          </a:xfrm>
        </p:spPr>
        <p:txBody>
          <a:bodyPr/>
          <a:lstStyle/>
          <a:p>
            <a:pPr eaLnBrk="1" hangingPunct="1">
              <a:lnSpc>
                <a:spcPct val="85000"/>
              </a:lnSpc>
            </a:pPr>
            <a:endParaRPr lang="en-US" altLang="en-US" sz="4000"/>
          </a:p>
        </p:txBody>
      </p:sp>
      <p:pic>
        <p:nvPicPr>
          <p:cNvPr id="215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09600"/>
            <a:ext cx="9144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65218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524000" y="0"/>
            <a:ext cx="9144000" cy="914400"/>
          </a:xfrm>
        </p:spPr>
        <p:txBody>
          <a:bodyPr/>
          <a:lstStyle/>
          <a:p>
            <a:pPr eaLnBrk="1" hangingPunct="1"/>
            <a:r>
              <a:rPr lang="en-US" altLang="en-US" smtClean="0"/>
              <a:t>The Byzantine Empire</a:t>
            </a:r>
          </a:p>
        </p:txBody>
      </p:sp>
      <p:sp>
        <p:nvSpPr>
          <p:cNvPr id="15" name="Rectangle 3"/>
          <p:cNvSpPr txBox="1">
            <a:spLocks noChangeArrowheads="1"/>
          </p:cNvSpPr>
          <p:nvPr/>
        </p:nvSpPr>
        <p:spPr bwMode="auto">
          <a:xfrm>
            <a:off x="1524000" y="838200"/>
            <a:ext cx="9144000" cy="6019800"/>
          </a:xfrm>
          <a:prstGeom prst="rect">
            <a:avLst/>
          </a:prstGeom>
          <a:noFill/>
          <a:ln w="9525">
            <a:noFill/>
            <a:miter lim="800000"/>
            <a:headEnd/>
            <a:tailEnd/>
          </a:ln>
        </p:spPr>
        <p:txBody>
          <a:bodyPr/>
          <a:lstStyle/>
          <a:p>
            <a:pPr marL="342900" indent="-342900">
              <a:lnSpc>
                <a:spcPct val="90000"/>
              </a:lnSpc>
              <a:buClr>
                <a:schemeClr val="accent1"/>
              </a:buClr>
              <a:buFont typeface="Arial" charset="0"/>
              <a:buChar char="■"/>
              <a:defRPr/>
            </a:pPr>
            <a:r>
              <a:rPr kumimoji="1" lang="en-US" sz="3900" kern="0" dirty="0">
                <a:solidFill>
                  <a:srgbClr val="FF0000"/>
                </a:solidFill>
                <a:cs typeface="Calibri" pitchFamily="34" charset="0"/>
              </a:rPr>
              <a:t>Byzantines thought of themselves as Romans </a:t>
            </a:r>
            <a:r>
              <a:rPr kumimoji="1" lang="en-US" sz="3900" kern="0" dirty="0">
                <a:cs typeface="Calibri" pitchFamily="34" charset="0"/>
              </a:rPr>
              <a:t>&amp; shared some similarities with the Roman Empire:</a:t>
            </a:r>
          </a:p>
          <a:p>
            <a:pPr marL="742950" lvl="1" indent="-285750">
              <a:lnSpc>
                <a:spcPct val="90000"/>
              </a:lnSpc>
              <a:buFont typeface="Arial" charset="0"/>
              <a:buChar char="–"/>
              <a:defRPr/>
            </a:pPr>
            <a:endParaRPr kumimoji="1" lang="en-US" sz="3600" kern="0" dirty="0">
              <a:solidFill>
                <a:srgbClr val="FF0000"/>
              </a:solidFill>
              <a:cs typeface="Calibri" pitchFamily="34" charset="0"/>
            </a:endParaRPr>
          </a:p>
          <a:p>
            <a:pPr marL="742950" lvl="1" indent="-285750">
              <a:lnSpc>
                <a:spcPct val="90000"/>
              </a:lnSpc>
              <a:buFont typeface="Arial" charset="0"/>
              <a:buChar char="–"/>
              <a:defRPr/>
            </a:pPr>
            <a:r>
              <a:rPr kumimoji="1" lang="en-US" sz="3600" kern="0" dirty="0">
                <a:solidFill>
                  <a:srgbClr val="FF0000"/>
                </a:solidFill>
                <a:cs typeface="Calibri" pitchFamily="34" charset="0"/>
              </a:rPr>
              <a:t>kept alive</a:t>
            </a:r>
          </a:p>
          <a:p>
            <a:pPr lvl="1" eaLnBrk="1" hangingPunct="1">
              <a:lnSpc>
                <a:spcPct val="90000"/>
              </a:lnSpc>
              <a:defRPr/>
            </a:pPr>
            <a:r>
              <a:rPr kumimoji="1" lang="en-US" sz="3600" kern="0" dirty="0">
                <a:solidFill>
                  <a:srgbClr val="FF0000"/>
                </a:solidFill>
                <a:cs typeface="Calibri" pitchFamily="34" charset="0"/>
              </a:rPr>
              <a:t>    Greco-Roman culture</a:t>
            </a:r>
          </a:p>
          <a:p>
            <a:pPr marL="742950" lvl="1" indent="-285750">
              <a:lnSpc>
                <a:spcPct val="90000"/>
              </a:lnSpc>
              <a:buFont typeface="Arial" charset="0"/>
              <a:buChar char="–"/>
              <a:defRPr/>
            </a:pPr>
            <a:endParaRPr kumimoji="1" lang="en-US" kern="0" dirty="0">
              <a:cs typeface="Calibri" pitchFamily="34" charset="0"/>
            </a:endParaRPr>
          </a:p>
          <a:p>
            <a:pPr marL="742950" lvl="1" indent="-285750">
              <a:lnSpc>
                <a:spcPct val="90000"/>
              </a:lnSpc>
              <a:buFont typeface="Arial" charset="0"/>
              <a:buChar char="–"/>
              <a:defRPr/>
            </a:pPr>
            <a:r>
              <a:rPr kumimoji="1" lang="en-US" sz="3600" kern="0" dirty="0">
                <a:solidFill>
                  <a:srgbClr val="FF0000"/>
                </a:solidFill>
                <a:cs typeface="Calibri" pitchFamily="34" charset="0"/>
              </a:rPr>
              <a:t>Constantinople was a </a:t>
            </a:r>
            <a:br>
              <a:rPr kumimoji="1" lang="en-US" sz="3600" kern="0" dirty="0">
                <a:solidFill>
                  <a:srgbClr val="FF0000"/>
                </a:solidFill>
                <a:cs typeface="Calibri" pitchFamily="34" charset="0"/>
              </a:rPr>
            </a:br>
            <a:r>
              <a:rPr kumimoji="1" lang="en-US" sz="3600" kern="0" dirty="0">
                <a:solidFill>
                  <a:srgbClr val="FF0000"/>
                </a:solidFill>
                <a:cs typeface="Calibri" pitchFamily="34" charset="0"/>
              </a:rPr>
              <a:t>center for learning: </a:t>
            </a:r>
            <a:r>
              <a:rPr kumimoji="1" lang="en-US" sz="3600" kern="0" dirty="0">
                <a:cs typeface="Calibri" pitchFamily="34" charset="0"/>
              </a:rPr>
              <a:t/>
            </a:r>
            <a:br>
              <a:rPr kumimoji="1" lang="en-US" sz="3600" kern="0" dirty="0">
                <a:cs typeface="Calibri" pitchFamily="34" charset="0"/>
              </a:rPr>
            </a:br>
            <a:r>
              <a:rPr kumimoji="1" lang="en-US" sz="3600" kern="0" dirty="0">
                <a:cs typeface="Calibri" pitchFamily="34" charset="0"/>
              </a:rPr>
              <a:t>philosophy, medicine,</a:t>
            </a:r>
            <a:br>
              <a:rPr kumimoji="1" lang="en-US" sz="3600" kern="0" dirty="0">
                <a:cs typeface="Calibri" pitchFamily="34" charset="0"/>
              </a:rPr>
            </a:br>
            <a:r>
              <a:rPr kumimoji="1" lang="en-US" sz="3600" kern="0" dirty="0">
                <a:cs typeface="Calibri" pitchFamily="34" charset="0"/>
              </a:rPr>
              <a:t> Greek and Latin </a:t>
            </a:r>
            <a:br>
              <a:rPr kumimoji="1" lang="en-US" sz="3600" kern="0" dirty="0">
                <a:cs typeface="Calibri" pitchFamily="34" charset="0"/>
              </a:rPr>
            </a:br>
            <a:r>
              <a:rPr kumimoji="1" lang="en-US" sz="3600" kern="0" dirty="0">
                <a:cs typeface="Calibri" pitchFamily="34" charset="0"/>
              </a:rPr>
              <a:t>grammar, geometry</a:t>
            </a:r>
            <a:r>
              <a:rPr kumimoji="1" lang="en-US" sz="3900" kern="0" dirty="0">
                <a:cs typeface="Calibri" pitchFamily="34" charset="0"/>
              </a:rPr>
              <a:t/>
            </a:r>
            <a:br>
              <a:rPr kumimoji="1" lang="en-US" sz="3900" kern="0" dirty="0">
                <a:cs typeface="Calibri" pitchFamily="34" charset="0"/>
              </a:rPr>
            </a:br>
            <a:endParaRPr kumimoji="1" lang="en-US" sz="3900" kern="0" dirty="0">
              <a:cs typeface="Calibri" pitchFamily="34" charset="0"/>
            </a:endParaRPr>
          </a:p>
          <a:p>
            <a:pPr marL="742950" lvl="1" indent="-285750">
              <a:lnSpc>
                <a:spcPct val="90000"/>
              </a:lnSpc>
              <a:buFont typeface="Arial" charset="0"/>
              <a:buChar char="–"/>
              <a:defRPr/>
            </a:pPr>
            <a:endParaRPr kumimoji="1" lang="en-US" sz="3900" kern="0" dirty="0">
              <a:solidFill>
                <a:schemeClr val="folHlink"/>
              </a:solidFill>
              <a:cs typeface="Calibri" pitchFamily="34" charset="0"/>
            </a:endParaRPr>
          </a:p>
        </p:txBody>
      </p:sp>
      <p:pic>
        <p:nvPicPr>
          <p:cNvPr id="24580" name="Picture 4" descr="http://www.mlahanas.de/Hellas/Byzanz/Bio/KyrillMethodi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1488" y="3048000"/>
            <a:ext cx="3846512"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09967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
                                            <p:txEl>
                                              <p:pRg st="2" end="2"/>
                                            </p:txEl>
                                          </p:spTgt>
                                        </p:tgtEl>
                                        <p:attrNameLst>
                                          <p:attrName>style.visibility</p:attrName>
                                        </p:attrNameLst>
                                      </p:cBhvr>
                                      <p:to>
                                        <p:strVal val="visible"/>
                                      </p:to>
                                    </p:set>
                                    <p:anim calcmode="lin" valueType="num">
                                      <p:cBhvr additive="base">
                                        <p:cTn id="13"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5">
                                            <p:txEl>
                                              <p:pRg st="3" end="3"/>
                                            </p:txEl>
                                          </p:spTgt>
                                        </p:tgtEl>
                                        <p:attrNameLst>
                                          <p:attrName>style.visibility</p:attrName>
                                        </p:attrNameLst>
                                      </p:cBhvr>
                                      <p:to>
                                        <p:strVal val="visible"/>
                                      </p:to>
                                    </p:set>
                                    <p:anim calcmode="lin" valueType="num">
                                      <p:cBhvr additive="base">
                                        <p:cTn id="17"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5">
                                            <p:txEl>
                                              <p:pRg st="5" end="5"/>
                                            </p:txEl>
                                          </p:spTgt>
                                        </p:tgtEl>
                                        <p:attrNameLst>
                                          <p:attrName>style.visibility</p:attrName>
                                        </p:attrNameLst>
                                      </p:cBhvr>
                                      <p:to>
                                        <p:strVal val="visible"/>
                                      </p:to>
                                    </p:set>
                                    <p:anim calcmode="lin" valueType="num">
                                      <p:cBhvr additive="base">
                                        <p:cTn id="23"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524000" y="0"/>
            <a:ext cx="9144000" cy="914400"/>
          </a:xfrm>
        </p:spPr>
        <p:txBody>
          <a:bodyPr/>
          <a:lstStyle/>
          <a:p>
            <a:pPr eaLnBrk="1" hangingPunct="1"/>
            <a:r>
              <a:rPr lang="en-US" altLang="en-US" smtClean="0"/>
              <a:t>The Byzantine Empire</a:t>
            </a:r>
          </a:p>
        </p:txBody>
      </p:sp>
      <p:sp>
        <p:nvSpPr>
          <p:cNvPr id="15" name="Rectangle 3"/>
          <p:cNvSpPr txBox="1">
            <a:spLocks noChangeArrowheads="1"/>
          </p:cNvSpPr>
          <p:nvPr/>
        </p:nvSpPr>
        <p:spPr bwMode="auto">
          <a:xfrm>
            <a:off x="1524000" y="838200"/>
            <a:ext cx="9144000" cy="6019800"/>
          </a:xfrm>
          <a:prstGeom prst="rect">
            <a:avLst/>
          </a:prstGeom>
          <a:noFill/>
          <a:ln w="9525">
            <a:noFill/>
            <a:miter lim="800000"/>
            <a:headEnd/>
            <a:tailEnd/>
          </a:ln>
        </p:spPr>
        <p:txBody>
          <a:bodyPr/>
          <a:lstStyle/>
          <a:p>
            <a:pPr marL="342900" indent="-342900">
              <a:lnSpc>
                <a:spcPct val="90000"/>
              </a:lnSpc>
              <a:buClr>
                <a:schemeClr val="accent1"/>
              </a:buClr>
              <a:buFont typeface="Arial" charset="0"/>
              <a:buChar char="■"/>
              <a:defRPr/>
            </a:pPr>
            <a:r>
              <a:rPr kumimoji="1" lang="en-US" sz="3900" kern="0" dirty="0">
                <a:cs typeface="Calibri" pitchFamily="34" charset="0"/>
              </a:rPr>
              <a:t>Citizens in the Byzantine Empire thought of themselves as Romans &amp; shared some similarities with the Roman Empire:</a:t>
            </a:r>
          </a:p>
        </p:txBody>
      </p:sp>
      <p:pic>
        <p:nvPicPr>
          <p:cNvPr id="25604" name="Picture 5" descr="pantheon"/>
          <p:cNvPicPr>
            <a:picLocks noChangeAspect="1" noChangeArrowheads="1"/>
          </p:cNvPicPr>
          <p:nvPr/>
        </p:nvPicPr>
        <p:blipFill>
          <a:blip r:embed="rId3">
            <a:extLst>
              <a:ext uri="{28A0092B-C50C-407E-A947-70E740481C1C}">
                <a14:useLocalDpi xmlns:a14="http://schemas.microsoft.com/office/drawing/2010/main" val="0"/>
              </a:ext>
            </a:extLst>
          </a:blip>
          <a:srcRect l="10570" t="5556" b="8771"/>
          <a:stretch>
            <a:fillRect/>
          </a:stretch>
        </p:blipFill>
        <p:spPr bwMode="auto">
          <a:xfrm>
            <a:off x="1524001" y="3194050"/>
            <a:ext cx="4513263"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Box 10"/>
          <p:cNvSpPr txBox="1">
            <a:spLocks noChangeArrowheads="1"/>
          </p:cNvSpPr>
          <p:nvPr/>
        </p:nvSpPr>
        <p:spPr bwMode="auto">
          <a:xfrm>
            <a:off x="7010400" y="2438401"/>
            <a:ext cx="3657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eaLnBrk="1" hangingPunct="1">
              <a:spcBef>
                <a:spcPct val="0"/>
              </a:spcBef>
              <a:buClrTx/>
              <a:buFontTx/>
              <a:buNone/>
            </a:pPr>
            <a:r>
              <a:rPr kumimoji="0" lang="en-US" altLang="en-US" sz="2800">
                <a:solidFill>
                  <a:srgbClr val="0000CC"/>
                </a:solidFill>
                <a:cs typeface="Arial" panose="020B0604020202020204" pitchFamily="34" charset="0"/>
              </a:rPr>
              <a:t>Byzantine Hagia Sophia</a:t>
            </a:r>
          </a:p>
        </p:txBody>
      </p:sp>
      <p:sp>
        <p:nvSpPr>
          <p:cNvPr id="25606" name="TextBox 11"/>
          <p:cNvSpPr txBox="1">
            <a:spLocks noChangeArrowheads="1"/>
          </p:cNvSpPr>
          <p:nvPr/>
        </p:nvSpPr>
        <p:spPr bwMode="auto">
          <a:xfrm>
            <a:off x="1524000" y="6400801"/>
            <a:ext cx="4953000" cy="523875"/>
          </a:xfrm>
          <a:prstGeom prst="rect">
            <a:avLst/>
          </a:prstGeom>
          <a:solidFill>
            <a:srgbClr val="FFFFCC"/>
          </a:solidFill>
          <a:ln w="9525">
            <a:solidFill>
              <a:schemeClr val="tx1"/>
            </a:solidFill>
            <a:miter lim="800000"/>
            <a:headEnd/>
            <a:tailEnd/>
          </a:ln>
        </p:spPr>
        <p:txBody>
          <a:bodyPr>
            <a:spAutoFit/>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eaLnBrk="1" hangingPunct="1">
              <a:spcBef>
                <a:spcPct val="0"/>
              </a:spcBef>
              <a:buClrTx/>
              <a:buFontTx/>
              <a:buNone/>
            </a:pPr>
            <a:r>
              <a:rPr kumimoji="0" lang="en-US" altLang="en-US" sz="2800">
                <a:cs typeface="Arial" panose="020B0604020202020204" pitchFamily="34" charset="0"/>
              </a:rPr>
              <a:t>How was architecture similar?</a:t>
            </a:r>
          </a:p>
        </p:txBody>
      </p:sp>
      <p:pic>
        <p:nvPicPr>
          <p:cNvPr id="25607" name="Picture 12" descr="hagia Soph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3926" y="3013076"/>
            <a:ext cx="4664075"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8" name="TextBox 13"/>
          <p:cNvSpPr txBox="1">
            <a:spLocks noChangeArrowheads="1"/>
          </p:cNvSpPr>
          <p:nvPr/>
        </p:nvSpPr>
        <p:spPr bwMode="auto">
          <a:xfrm>
            <a:off x="1524000" y="2676526"/>
            <a:ext cx="2819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eaLnBrk="1" hangingPunct="1">
              <a:spcBef>
                <a:spcPct val="0"/>
              </a:spcBef>
              <a:buClrTx/>
              <a:buFontTx/>
              <a:buNone/>
            </a:pPr>
            <a:r>
              <a:rPr kumimoji="0" lang="en-US" altLang="en-US" sz="2800">
                <a:solidFill>
                  <a:srgbClr val="C00000"/>
                </a:solidFill>
                <a:cs typeface="Arial" panose="020B0604020202020204" pitchFamily="34" charset="0"/>
              </a:rPr>
              <a:t>Roman Pantheon</a:t>
            </a:r>
          </a:p>
        </p:txBody>
      </p:sp>
    </p:spTree>
    <p:extLst>
      <p:ext uri="{BB962C8B-B14F-4D97-AF65-F5344CB8AC3E}">
        <p14:creationId xmlns:p14="http://schemas.microsoft.com/office/powerpoint/2010/main" val="415013094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2089</Words>
  <Application>Microsoft Macintosh PowerPoint</Application>
  <PresentationFormat>Widescreen</PresentationFormat>
  <Paragraphs>246</Paragraphs>
  <Slides>57</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57</vt:i4>
      </vt:variant>
    </vt:vector>
  </HeadingPairs>
  <TitlesOfParts>
    <vt:vector size="62" baseType="lpstr">
      <vt:lpstr>Calibri</vt:lpstr>
      <vt:lpstr>Calibri Light</vt:lpstr>
      <vt:lpstr>Wingdings</vt:lpstr>
      <vt:lpstr>Arial</vt:lpstr>
      <vt:lpstr>Office Theme</vt:lpstr>
      <vt:lpstr>PowerPoint Presentation</vt:lpstr>
      <vt:lpstr>What happened to the  Roman Empire by 500 A.D.? </vt:lpstr>
      <vt:lpstr> The Fall of the Roman Empire</vt:lpstr>
      <vt:lpstr>PowerPoint Presentation</vt:lpstr>
      <vt:lpstr>The Fall of the Roman Empire </vt:lpstr>
      <vt:lpstr> What happened in the Eastern Roman Empire? </vt:lpstr>
      <vt:lpstr>PowerPoint Presentation</vt:lpstr>
      <vt:lpstr>The Byzantine Empire</vt:lpstr>
      <vt:lpstr>The Byzantine Empire</vt:lpstr>
      <vt:lpstr>The Byzantine Empire</vt:lpstr>
      <vt:lpstr>PowerPoint Presentation</vt:lpstr>
      <vt:lpstr>The Byzantine Empire</vt:lpstr>
      <vt:lpstr>The Byzantine Empire</vt:lpstr>
      <vt:lpstr>PowerPoint Presentation</vt:lpstr>
      <vt:lpstr>The Justinian Code</vt:lpstr>
      <vt:lpstr>Justinian Code</vt:lpstr>
      <vt:lpstr>PowerPoint Presentation</vt:lpstr>
      <vt:lpstr>PowerPoint Presentation</vt:lpstr>
      <vt:lpstr>Justinian &amp; Theodora</vt:lpstr>
      <vt:lpstr>PowerPoint Presentation</vt:lpstr>
      <vt:lpstr>PowerPoint Presentation</vt:lpstr>
      <vt:lpstr>Christians in the East &amp; West disagreed over leadership of the Church</vt:lpstr>
      <vt:lpstr>The Division of Christianity </vt:lpstr>
      <vt:lpstr>The Division of Christianity </vt:lpstr>
      <vt:lpstr>PowerPoint Presentation</vt:lpstr>
      <vt:lpstr>The Division of Christianity </vt:lpstr>
      <vt:lpstr>PowerPoint Presentation</vt:lpstr>
      <vt:lpstr>The Division of Christianity </vt:lpstr>
      <vt:lpstr>The Division of Christianity </vt:lpstr>
      <vt:lpstr>“Gettin’ Byzzy With It”  Song Lyric Analysis</vt:lpstr>
      <vt:lpstr>Influence on Russia</vt:lpstr>
      <vt:lpstr>Decline of Byzantine Empire</vt:lpstr>
      <vt:lpstr>Middle Ages</vt:lpstr>
      <vt:lpstr>What happened to Europe after the fall of the Roman Empire? </vt:lpstr>
      <vt:lpstr>The Middle Ages</vt:lpstr>
      <vt:lpstr> Europe After the Fall of Rome</vt:lpstr>
      <vt:lpstr>Germanic Tribes in the Middle Ages</vt:lpstr>
      <vt:lpstr>The Spread of Christianity </vt:lpstr>
      <vt:lpstr>The Spread of Christianity </vt:lpstr>
      <vt:lpstr>Charlemagne</vt:lpstr>
      <vt:lpstr>Charlemagne &amp; the Frankish Empire </vt:lpstr>
      <vt:lpstr>Charlemagne &amp; The Holy Roman Empire</vt:lpstr>
      <vt:lpstr>PowerPoint Presentation</vt:lpstr>
      <vt:lpstr>Franks &amp; Spread of Christianity </vt:lpstr>
      <vt:lpstr>PowerPoint Presentation</vt:lpstr>
      <vt:lpstr>Feudalism</vt:lpstr>
      <vt:lpstr>Feudal Structure</vt:lpstr>
      <vt:lpstr>PowerPoint Presentation</vt:lpstr>
      <vt:lpstr>The Manorial System </vt:lpstr>
      <vt:lpstr>PowerPoint Presentation</vt:lpstr>
      <vt:lpstr>High Middle Ages—Crusades </vt:lpstr>
      <vt:lpstr>PowerPoint Presentation</vt:lpstr>
      <vt:lpstr>PowerPoint Presentation</vt:lpstr>
      <vt:lpstr>PowerPoint Presentation</vt:lpstr>
      <vt:lpstr>Attempted “cures” for the plague</vt:lpstr>
      <vt:lpstr>PowerPoint Presentation</vt:lpstr>
      <vt:lpstr>Conclusions </vt:lpstr>
    </vt:vector>
  </TitlesOfParts>
  <Company>Grapevine-Colleyville ISD</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Thompson</dc:creator>
  <cp:lastModifiedBy>Microsoft Office User</cp:lastModifiedBy>
  <cp:revision>1</cp:revision>
  <dcterms:created xsi:type="dcterms:W3CDTF">2014-12-04T19:08:27Z</dcterms:created>
  <dcterms:modified xsi:type="dcterms:W3CDTF">2017-11-02T14:36:22Z</dcterms:modified>
</cp:coreProperties>
</file>