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71" r:id="rId4"/>
    <p:sldId id="262" r:id="rId5"/>
    <p:sldId id="263" r:id="rId6"/>
    <p:sldId id="264" r:id="rId7"/>
    <p:sldId id="266" r:id="rId8"/>
    <p:sldId id="267" r:id="rId9"/>
    <p:sldId id="269" r:id="rId10"/>
    <p:sldId id="270" r:id="rId11"/>
    <p:sldId id="258" r:id="rId12"/>
    <p:sldId id="272" r:id="rId13"/>
    <p:sldId id="279" r:id="rId14"/>
    <p:sldId id="274" r:id="rId15"/>
    <p:sldId id="273" r:id="rId16"/>
    <p:sldId id="275" r:id="rId17"/>
    <p:sldId id="277" r:id="rId18"/>
    <p:sldId id="278" r:id="rId19"/>
    <p:sldId id="276" r:id="rId20"/>
    <p:sldId id="259" r:id="rId21"/>
    <p:sldId id="280" r:id="rId22"/>
    <p:sldId id="281" r:id="rId23"/>
    <p:sldId id="282" r:id="rId24"/>
    <p:sldId id="260" r:id="rId25"/>
    <p:sldId id="261" r:id="rId26"/>
    <p:sldId id="283" r:id="rId27"/>
    <p:sldId id="28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4" d="100"/>
          <a:sy n="34" d="100"/>
        </p:scale>
        <p:origin x="-16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1C231B-EEA9-8345-A9BC-2A3DED2343A5}" type="datetimeFigureOut">
              <a:rPr lang="en-US" smtClean="0"/>
              <a:t>5/13/18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9B996-09D8-4A41-A4E1-3A99C6EFEA62}" type="slidenum">
              <a:rPr lang="en-US" smtClean="0"/>
              <a:t>‹#›</a:t>
            </a:fld>
            <a:endParaRPr lang="en-US"/>
          </a:p>
        </p:txBody>
      </p:sp>
    </p:spTree>
    <p:extLst>
      <p:ext uri="{BB962C8B-B14F-4D97-AF65-F5344CB8AC3E}">
        <p14:creationId xmlns:p14="http://schemas.microsoft.com/office/powerpoint/2010/main" val="36162172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SALT</a:t>
            </a:r>
            <a:r>
              <a:rPr lang="en-US" baseline="0" dirty="0" smtClean="0"/>
              <a:t> II broke down again</a:t>
            </a:r>
          </a:p>
          <a:p>
            <a:r>
              <a:rPr lang="en-US" baseline="0" dirty="0" smtClean="0"/>
              <a:t>1980 Summer Olympic Boycott</a:t>
            </a:r>
            <a:endParaRPr lang="en-US" dirty="0"/>
          </a:p>
        </p:txBody>
      </p:sp>
      <p:sp>
        <p:nvSpPr>
          <p:cNvPr id="4" name="Slide Number Placeholder 3"/>
          <p:cNvSpPr>
            <a:spLocks noGrp="1"/>
          </p:cNvSpPr>
          <p:nvPr>
            <p:ph type="sldNum" sz="quarter" idx="10"/>
          </p:nvPr>
        </p:nvSpPr>
        <p:spPr/>
        <p:txBody>
          <a:bodyPr/>
          <a:lstStyle/>
          <a:p>
            <a:fld id="{E2E9B996-09D8-4A41-A4E1-3A99C6EFEA62}" type="slidenum">
              <a:rPr lang="en-US" smtClean="0"/>
              <a:t>9</a:t>
            </a:fld>
            <a:endParaRPr lang="en-US"/>
          </a:p>
        </p:txBody>
      </p:sp>
    </p:spTree>
    <p:extLst>
      <p:ext uri="{BB962C8B-B14F-4D97-AF65-F5344CB8AC3E}">
        <p14:creationId xmlns:p14="http://schemas.microsoft.com/office/powerpoint/2010/main" val="22400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F0521-0684-1544-B56D-448DCC659210}" type="datetimeFigureOut">
              <a:rPr lang="en-US" smtClean="0"/>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164170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F0521-0684-1544-B56D-448DCC659210}" type="datetimeFigureOut">
              <a:rPr lang="en-US" smtClean="0"/>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286013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F0521-0684-1544-B56D-448DCC659210}" type="datetimeFigureOut">
              <a:rPr lang="en-US" smtClean="0"/>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12993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F0521-0684-1544-B56D-448DCC659210}" type="datetimeFigureOut">
              <a:rPr lang="en-US" smtClean="0"/>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587961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F0521-0684-1544-B56D-448DCC659210}" type="datetimeFigureOut">
              <a:rPr lang="en-US" smtClean="0"/>
              <a:t>5/12/18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218573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F0521-0684-1544-B56D-448DCC659210}" type="datetimeFigureOut">
              <a:rPr lang="en-US" smtClean="0"/>
              <a:t>5/12/18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402698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F0521-0684-1544-B56D-448DCC659210}" type="datetimeFigureOut">
              <a:rPr lang="en-US" smtClean="0"/>
              <a:t>5/12/18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170782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F0521-0684-1544-B56D-448DCC659210}" type="datetimeFigureOut">
              <a:rPr lang="en-US" smtClean="0"/>
              <a:t>5/12/18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817693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F0521-0684-1544-B56D-448DCC659210}" type="datetimeFigureOut">
              <a:rPr lang="en-US" smtClean="0"/>
              <a:t>5/12/18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3066249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F0521-0684-1544-B56D-448DCC659210}" type="datetimeFigureOut">
              <a:rPr lang="en-US" smtClean="0"/>
              <a:t>5/12/18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365422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F0521-0684-1544-B56D-448DCC659210}" type="datetimeFigureOut">
              <a:rPr lang="en-US" smtClean="0"/>
              <a:t>5/12/18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FF0DA-B1A1-1847-A51B-39E4DF0E495B}" type="slidenum">
              <a:rPr lang="en-US" smtClean="0"/>
              <a:t>‹#›</a:t>
            </a:fld>
            <a:endParaRPr lang="en-US"/>
          </a:p>
        </p:txBody>
      </p:sp>
    </p:spTree>
    <p:extLst>
      <p:ext uri="{BB962C8B-B14F-4D97-AF65-F5344CB8AC3E}">
        <p14:creationId xmlns:p14="http://schemas.microsoft.com/office/powerpoint/2010/main" val="20779730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F0521-0684-1544-B56D-448DCC659210}" type="datetimeFigureOut">
              <a:rPr lang="en-US" smtClean="0"/>
              <a:t>5/12/18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FF0DA-B1A1-1847-A51B-39E4DF0E495B}" type="slidenum">
              <a:rPr lang="en-US" smtClean="0"/>
              <a:t>‹#›</a:t>
            </a:fld>
            <a:endParaRPr lang="en-US"/>
          </a:p>
        </p:txBody>
      </p:sp>
    </p:spTree>
    <p:extLst>
      <p:ext uri="{BB962C8B-B14F-4D97-AF65-F5344CB8AC3E}">
        <p14:creationId xmlns:p14="http://schemas.microsoft.com/office/powerpoint/2010/main" val="186885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dk1"/>
          </a:lnRef>
          <a:fillRef idx="1">
            <a:schemeClr val="lt1"/>
          </a:fillRef>
          <a:effectRef idx="0">
            <a:schemeClr val="dk1"/>
          </a:effectRef>
          <a:fontRef idx="minor">
            <a:schemeClr val="dk1"/>
          </a:fontRef>
        </p:style>
        <p:txBody>
          <a:bodyPr/>
          <a:lstStyle/>
          <a:p>
            <a:r>
              <a:rPr lang="en-US" dirty="0" smtClean="0"/>
              <a:t>Unit 10 : Review</a:t>
            </a:r>
            <a:endParaRPr lang="en-US" dirty="0"/>
          </a:p>
        </p:txBody>
      </p:sp>
      <p:sp>
        <p:nvSpPr>
          <p:cNvPr id="3" name="Subtitle 2"/>
          <p:cNvSpPr>
            <a:spLocks noGrp="1"/>
          </p:cNvSpPr>
          <p:nvPr>
            <p:ph type="subTitle" idx="1"/>
          </p:nvPr>
        </p:nvSpPr>
        <p:spPr/>
        <p:txBody>
          <a:bodyPr/>
          <a:lstStyle/>
          <a:p>
            <a:r>
              <a:rPr lang="en-US" dirty="0" smtClean="0"/>
              <a:t>1970 - 2018</a:t>
            </a:r>
            <a:endParaRPr lang="en-US" dirty="0"/>
          </a:p>
        </p:txBody>
      </p:sp>
    </p:spTree>
    <p:extLst>
      <p:ext uri="{BB962C8B-B14F-4D97-AF65-F5344CB8AC3E}">
        <p14:creationId xmlns:p14="http://schemas.microsoft.com/office/powerpoint/2010/main" val="38542585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Iranian Revolution</a:t>
            </a:r>
            <a:endParaRPr lang="en-US" dirty="0"/>
          </a:p>
        </p:txBody>
      </p:sp>
      <p:sp>
        <p:nvSpPr>
          <p:cNvPr id="3" name="Content Placeholder 2"/>
          <p:cNvSpPr>
            <a:spLocks noGrp="1"/>
          </p:cNvSpPr>
          <p:nvPr>
            <p:ph idx="1"/>
          </p:nvPr>
        </p:nvSpPr>
        <p:spPr>
          <a:xfrm>
            <a:off x="424038" y="1688223"/>
            <a:ext cx="8229600" cy="4525963"/>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n-US" dirty="0" smtClean="0"/>
              <a:t>Ayatollah Khomeini</a:t>
            </a:r>
          </a:p>
          <a:p>
            <a:r>
              <a:rPr lang="en-US" dirty="0" smtClean="0"/>
              <a:t>Mohammad Reza Pahlavi (CIA 1953)</a:t>
            </a:r>
          </a:p>
          <a:p>
            <a:r>
              <a:rPr lang="en-US" dirty="0" smtClean="0"/>
              <a:t>November 1979, Iranian militants seized the US Embassy in Tehran.</a:t>
            </a:r>
          </a:p>
          <a:p>
            <a:r>
              <a:rPr lang="en-US" dirty="0" smtClean="0"/>
              <a:t>66 American hostages.</a:t>
            </a:r>
          </a:p>
          <a:p>
            <a:r>
              <a:rPr lang="en-US" dirty="0" smtClean="0"/>
              <a:t>Demanded the return of the Shah</a:t>
            </a:r>
          </a:p>
          <a:p>
            <a:r>
              <a:rPr lang="en-US" dirty="0" smtClean="0"/>
              <a:t>14 hostages released within a few months</a:t>
            </a:r>
          </a:p>
          <a:p>
            <a:r>
              <a:rPr lang="en-US" dirty="0" smtClean="0"/>
              <a:t>52 hostages 444 days</a:t>
            </a:r>
          </a:p>
          <a:p>
            <a:r>
              <a:rPr lang="en-US" dirty="0" smtClean="0"/>
              <a:t>Released on Ronald Reagan’s inauguration day.</a:t>
            </a:r>
          </a:p>
          <a:p>
            <a:endParaRPr lang="en-US" dirty="0"/>
          </a:p>
        </p:txBody>
      </p:sp>
      <p:pic>
        <p:nvPicPr>
          <p:cNvPr id="4" name="Picture 3" descr="iranian hostage crisi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610" y="2099997"/>
            <a:ext cx="6490262" cy="3646702"/>
          </a:xfrm>
          <a:prstGeom prst="rect">
            <a:avLst/>
          </a:prstGeom>
        </p:spPr>
      </p:pic>
    </p:spTree>
    <p:extLst>
      <p:ext uri="{BB962C8B-B14F-4D97-AF65-F5344CB8AC3E}">
        <p14:creationId xmlns:p14="http://schemas.microsoft.com/office/powerpoint/2010/main" val="4130279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1980s</a:t>
            </a:r>
            <a:endParaRPr lang="en-US" dirty="0"/>
          </a:p>
        </p:txBody>
      </p:sp>
      <p:sp>
        <p:nvSpPr>
          <p:cNvPr id="3" name="Content Placeholder 2"/>
          <p:cNvSpPr>
            <a:spLocks noGrp="1"/>
          </p:cNvSpPr>
          <p:nvPr>
            <p:ph sz="half" idx="1"/>
          </p:nvPr>
        </p:nvSpPr>
        <p:spPr>
          <a:xfrm>
            <a:off x="457200" y="1901365"/>
            <a:ext cx="8229600" cy="2253883"/>
          </a:xfrm>
        </p:spPr>
        <p:style>
          <a:lnRef idx="2">
            <a:schemeClr val="accent2"/>
          </a:lnRef>
          <a:fillRef idx="1">
            <a:schemeClr val="lt1"/>
          </a:fillRef>
          <a:effectRef idx="0">
            <a:schemeClr val="accent2"/>
          </a:effectRef>
          <a:fontRef idx="minor">
            <a:schemeClr val="dk1"/>
          </a:fontRef>
        </p:style>
        <p:txBody>
          <a:bodyPr/>
          <a:lstStyle/>
          <a:p>
            <a:r>
              <a:rPr lang="en-US" dirty="0" smtClean="0"/>
              <a:t>Election</a:t>
            </a:r>
          </a:p>
          <a:p>
            <a:r>
              <a:rPr lang="en-US" dirty="0" smtClean="0"/>
              <a:t>Reagan Domestic Politics</a:t>
            </a:r>
          </a:p>
          <a:p>
            <a:r>
              <a:rPr lang="en-US" dirty="0" smtClean="0"/>
              <a:t>Reagan Foreign P</a:t>
            </a:r>
            <a:r>
              <a:rPr lang="en-US" dirty="0"/>
              <a:t>o</a:t>
            </a:r>
            <a:r>
              <a:rPr lang="en-US" dirty="0" smtClean="0"/>
              <a:t>licy</a:t>
            </a:r>
          </a:p>
          <a:p>
            <a:r>
              <a:rPr lang="en-US" dirty="0" smtClean="0"/>
              <a:t>The Aids Crisis</a:t>
            </a:r>
            <a:endParaRPr lang="en-US" dirty="0"/>
          </a:p>
        </p:txBody>
      </p:sp>
    </p:spTree>
    <p:extLst>
      <p:ext uri="{BB962C8B-B14F-4D97-AF65-F5344CB8AC3E}">
        <p14:creationId xmlns:p14="http://schemas.microsoft.com/office/powerpoint/2010/main" val="21987205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Ronald Reagan</a:t>
            </a:r>
            <a:endParaRPr lang="en-US" dirty="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lstStyle/>
          <a:p>
            <a:r>
              <a:rPr lang="en-US" dirty="0" smtClean="0"/>
              <a:t>Serves Two Terms</a:t>
            </a:r>
          </a:p>
          <a:p>
            <a:r>
              <a:rPr lang="en-US" dirty="0" smtClean="0"/>
              <a:t>The Great Communicator</a:t>
            </a:r>
          </a:p>
          <a:p>
            <a:r>
              <a:rPr lang="en-US" dirty="0" smtClean="0"/>
              <a:t>“New Right”</a:t>
            </a:r>
          </a:p>
          <a:p>
            <a:pPr lvl="1"/>
            <a:r>
              <a:rPr lang="en-US" dirty="0" smtClean="0"/>
              <a:t>Economic Conservatives</a:t>
            </a:r>
          </a:p>
          <a:p>
            <a:pPr lvl="1"/>
            <a:r>
              <a:rPr lang="en-US" dirty="0" smtClean="0"/>
              <a:t>Christian</a:t>
            </a:r>
          </a:p>
          <a:p>
            <a:pPr lvl="1"/>
            <a:r>
              <a:rPr lang="en-US" dirty="0" smtClean="0"/>
              <a:t>Working-class whites</a:t>
            </a:r>
          </a:p>
          <a:p>
            <a:pPr lvl="1"/>
            <a:r>
              <a:rPr lang="en-US" dirty="0" smtClean="0"/>
              <a:t>Aggressive Cold War FP</a:t>
            </a:r>
          </a:p>
        </p:txBody>
      </p:sp>
      <p:pic>
        <p:nvPicPr>
          <p:cNvPr id="5" name="Content Placeholder 4" descr="220px-Official_Portrait_of_President_Reagan_1981.jpg"/>
          <p:cNvPicPr>
            <a:picLocks noGrp="1" noChangeAspect="1"/>
          </p:cNvPicPr>
          <p:nvPr>
            <p:ph sz="half" idx="2"/>
          </p:nvPr>
        </p:nvPicPr>
        <p:blipFill>
          <a:blip r:embed="rId2">
            <a:extLst>
              <a:ext uri="{28A0092B-C50C-407E-A947-70E740481C1C}">
                <a14:useLocalDpi xmlns:a14="http://schemas.microsoft.com/office/drawing/2010/main" val="0"/>
              </a:ext>
            </a:extLst>
          </a:blip>
          <a:srcRect t="5173" b="5173"/>
          <a:stretch>
            <a:fillRect/>
          </a:stretch>
        </p:blipFill>
        <p:spPr/>
      </p:pic>
    </p:spTree>
    <p:extLst>
      <p:ext uri="{BB962C8B-B14F-4D97-AF65-F5344CB8AC3E}">
        <p14:creationId xmlns:p14="http://schemas.microsoft.com/office/powerpoint/2010/main" val="40653989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The AIDS Crisis</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n-US" dirty="0" smtClean="0"/>
              <a:t>1982 </a:t>
            </a:r>
            <a:r>
              <a:rPr lang="mr-IN" dirty="0" smtClean="0"/>
              <a:t>–</a:t>
            </a:r>
            <a:r>
              <a:rPr lang="en-US" dirty="0" smtClean="0"/>
              <a:t> Congress allocated $12 million for AIDS research and treatment.</a:t>
            </a:r>
          </a:p>
          <a:p>
            <a:r>
              <a:rPr lang="en-US" dirty="0" smtClean="0"/>
              <a:t>Executive order </a:t>
            </a:r>
            <a:r>
              <a:rPr lang="mr-IN" dirty="0" smtClean="0"/>
              <a:t>–</a:t>
            </a:r>
            <a:r>
              <a:rPr lang="en-US" dirty="0" smtClean="0"/>
              <a:t> HIV Epidemic</a:t>
            </a:r>
          </a:p>
          <a:p>
            <a:r>
              <a:rPr lang="en-US" dirty="0" smtClean="0"/>
              <a:t>Increased federal funding for research and education on HIV/AIDS to 500 million.</a:t>
            </a:r>
          </a:p>
          <a:p>
            <a:r>
              <a:rPr lang="en-US" dirty="0" smtClean="0"/>
              <a:t>FDA approved the drug AXT which inhibits HIV and delays the onset.</a:t>
            </a:r>
          </a:p>
          <a:p>
            <a:r>
              <a:rPr lang="en-US" dirty="0" smtClean="0"/>
              <a:t>1986 </a:t>
            </a:r>
            <a:r>
              <a:rPr lang="mr-IN" dirty="0" smtClean="0"/>
              <a:t>–</a:t>
            </a:r>
            <a:r>
              <a:rPr lang="en-US" dirty="0" smtClean="0"/>
              <a:t> 12, 000 deaths</a:t>
            </a:r>
          </a:p>
          <a:p>
            <a:r>
              <a:rPr lang="en-US" dirty="0" smtClean="0"/>
              <a:t>1988 </a:t>
            </a:r>
            <a:r>
              <a:rPr lang="mr-IN" dirty="0" smtClean="0"/>
              <a:t>–</a:t>
            </a:r>
            <a:r>
              <a:rPr lang="en-US" dirty="0" smtClean="0"/>
              <a:t> 20,000 deaths</a:t>
            </a:r>
            <a:endParaRPr lang="en-US" dirty="0"/>
          </a:p>
        </p:txBody>
      </p:sp>
      <p:pic>
        <p:nvPicPr>
          <p:cNvPr id="4" name="Picture 3" descr="cure aids now.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339" y="4534579"/>
            <a:ext cx="3111500" cy="2097074"/>
          </a:xfrm>
          <a:prstGeom prst="rect">
            <a:avLst/>
          </a:prstGeom>
        </p:spPr>
      </p:pic>
    </p:spTree>
    <p:extLst>
      <p:ext uri="{BB962C8B-B14F-4D97-AF65-F5344CB8AC3E}">
        <p14:creationId xmlns:p14="http://schemas.microsoft.com/office/powerpoint/2010/main" val="38388297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Reaganomics</a:t>
            </a:r>
            <a:endParaRPr lang="en-US" dirty="0"/>
          </a:p>
        </p:txBody>
      </p:sp>
      <p:sp>
        <p:nvSpPr>
          <p:cNvPr id="3" name="Content Placeholder 2"/>
          <p:cNvSpPr>
            <a:spLocks noGrp="1"/>
          </p:cNvSpPr>
          <p:nvPr>
            <p:ph sz="half" idx="1"/>
          </p:nvPr>
        </p:nvSpPr>
        <p:spPr>
          <a:xfrm>
            <a:off x="457200" y="2384244"/>
            <a:ext cx="8229600" cy="3251410"/>
          </a:xfrm>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Cut taxes &amp; deregulate some industries.</a:t>
            </a:r>
          </a:p>
          <a:p>
            <a:r>
              <a:rPr lang="en-US" dirty="0" smtClean="0"/>
              <a:t>Supply- side economics</a:t>
            </a:r>
          </a:p>
          <a:p>
            <a:r>
              <a:rPr lang="en-US" dirty="0" smtClean="0"/>
              <a:t>Corporations &amp; wealthy individuals would reinvest the money they save by lowering taxes to build businesses, create jobs, boost profits and spur economic </a:t>
            </a:r>
            <a:r>
              <a:rPr lang="en-US" dirty="0" err="1" smtClean="0"/>
              <a:t>rowth</a:t>
            </a:r>
            <a:r>
              <a:rPr lang="en-US" dirty="0" smtClean="0"/>
              <a:t>.</a:t>
            </a:r>
            <a:endParaRPr lang="en-US" dirty="0"/>
          </a:p>
        </p:txBody>
      </p:sp>
    </p:spTree>
    <p:extLst>
      <p:ext uri="{BB962C8B-B14F-4D97-AF65-F5344CB8AC3E}">
        <p14:creationId xmlns:p14="http://schemas.microsoft.com/office/powerpoint/2010/main" val="2327796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Reaganomics</a:t>
            </a:r>
            <a:endParaRPr lang="en-US" dirty="0"/>
          </a:p>
        </p:txBody>
      </p:sp>
      <p:sp>
        <p:nvSpPr>
          <p:cNvPr id="3" name="Content Placeholder 2"/>
          <p:cNvSpPr>
            <a:spLocks noGrp="1"/>
          </p:cNvSpPr>
          <p:nvPr>
            <p:ph sz="half" idx="1"/>
          </p:nvPr>
        </p:nvSpPr>
        <p:spPr>
          <a:xfrm>
            <a:off x="457200" y="2234991"/>
            <a:ext cx="8229600" cy="2208539"/>
          </a:xfrm>
        </p:spPr>
        <p:style>
          <a:lnRef idx="2">
            <a:schemeClr val="accent2"/>
          </a:lnRef>
          <a:fillRef idx="1">
            <a:schemeClr val="lt1"/>
          </a:fillRef>
          <a:effectRef idx="0">
            <a:schemeClr val="accent2"/>
          </a:effectRef>
          <a:fontRef idx="minor">
            <a:schemeClr val="dk1"/>
          </a:fontRef>
        </p:style>
        <p:txBody>
          <a:bodyPr/>
          <a:lstStyle/>
          <a:p>
            <a:r>
              <a:rPr lang="en-US" dirty="0" smtClean="0"/>
              <a:t>Large tax cuts</a:t>
            </a:r>
          </a:p>
          <a:p>
            <a:r>
              <a:rPr lang="en-US" dirty="0" smtClean="0"/>
              <a:t>Proposed select tax increases.</a:t>
            </a:r>
          </a:p>
          <a:p>
            <a:r>
              <a:rPr lang="en-US" dirty="0" smtClean="0"/>
              <a:t>Inflation and unemployment fell.</a:t>
            </a:r>
          </a:p>
          <a:p>
            <a:r>
              <a:rPr lang="en-US" dirty="0" smtClean="0"/>
              <a:t>National debt tripled.</a:t>
            </a:r>
            <a:endParaRPr lang="en-US" dirty="0"/>
          </a:p>
        </p:txBody>
      </p:sp>
    </p:spTree>
    <p:extLst>
      <p:ext uri="{BB962C8B-B14F-4D97-AF65-F5344CB8AC3E}">
        <p14:creationId xmlns:p14="http://schemas.microsoft.com/office/powerpoint/2010/main" val="17856753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Reagan </a:t>
            </a:r>
            <a:r>
              <a:rPr lang="mr-IN" dirty="0" smtClean="0"/>
              <a:t>–</a:t>
            </a:r>
            <a:r>
              <a:rPr lang="en-US" dirty="0" smtClean="0"/>
              <a:t> Foreign Policy</a:t>
            </a:r>
            <a:endParaRPr lang="en-US"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dirty="0" smtClean="0"/>
              <a:t>Challenges of the Cold War</a:t>
            </a:r>
          </a:p>
          <a:p>
            <a:r>
              <a:rPr lang="en-US" dirty="0" smtClean="0"/>
              <a:t>Growing threat of terrorism in the Middle East and North Africa.</a:t>
            </a:r>
          </a:p>
          <a:p>
            <a:r>
              <a:rPr lang="en-US" dirty="0" smtClean="0"/>
              <a:t>“Freedom Fighters”</a:t>
            </a:r>
          </a:p>
          <a:p>
            <a:pPr lvl="1"/>
            <a:r>
              <a:rPr lang="en-US" dirty="0" smtClean="0"/>
              <a:t>Afghanistan</a:t>
            </a:r>
          </a:p>
          <a:p>
            <a:pPr lvl="1"/>
            <a:r>
              <a:rPr lang="en-US" dirty="0" smtClean="0"/>
              <a:t>Angola</a:t>
            </a:r>
          </a:p>
          <a:p>
            <a:pPr lvl="1"/>
            <a:r>
              <a:rPr lang="en-US" dirty="0" smtClean="0"/>
              <a:t>Nicaragua</a:t>
            </a:r>
            <a:endParaRPr lang="en-US" dirty="0"/>
          </a:p>
        </p:txBody>
      </p:sp>
    </p:spTree>
    <p:extLst>
      <p:ext uri="{BB962C8B-B14F-4D97-AF65-F5344CB8AC3E}">
        <p14:creationId xmlns:p14="http://schemas.microsoft.com/office/powerpoint/2010/main" val="40050144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USSR</a:t>
            </a:r>
            <a:endParaRPr lang="en-US" dirty="0"/>
          </a:p>
        </p:txBody>
      </p:sp>
      <p:sp>
        <p:nvSpPr>
          <p:cNvPr id="3" name="Content Placeholder 2"/>
          <p:cNvSpPr>
            <a:spLocks noGrp="1"/>
          </p:cNvSpPr>
          <p:nvPr>
            <p:ph idx="1"/>
          </p:nvPr>
        </p:nvSpPr>
        <p:spPr>
          <a:xfrm>
            <a:off x="457200" y="1600201"/>
            <a:ext cx="8229600" cy="3206068"/>
          </a:xfrm>
        </p:spPr>
        <p:style>
          <a:lnRef idx="2">
            <a:schemeClr val="accent2"/>
          </a:lnRef>
          <a:fillRef idx="1">
            <a:schemeClr val="lt1"/>
          </a:fillRef>
          <a:effectRef idx="0">
            <a:schemeClr val="accent2"/>
          </a:effectRef>
          <a:fontRef idx="minor">
            <a:schemeClr val="dk1"/>
          </a:fontRef>
        </p:style>
        <p:txBody>
          <a:bodyPr>
            <a:normAutofit/>
          </a:bodyPr>
          <a:lstStyle/>
          <a:p>
            <a:r>
              <a:rPr lang="en-US" dirty="0" smtClean="0"/>
              <a:t>1983 </a:t>
            </a:r>
            <a:r>
              <a:rPr lang="mr-IN" dirty="0" smtClean="0"/>
              <a:t>–</a:t>
            </a:r>
            <a:r>
              <a:rPr lang="en-US" dirty="0" smtClean="0"/>
              <a:t> “evil empire”</a:t>
            </a:r>
          </a:p>
          <a:p>
            <a:r>
              <a:rPr lang="en-US" dirty="0" smtClean="0"/>
              <a:t>Strategic Defense Initiative (Star Wars)</a:t>
            </a:r>
          </a:p>
          <a:p>
            <a:r>
              <a:rPr lang="en-US" dirty="0" smtClean="0"/>
              <a:t>Deployed five medium-range nuclear missiles to five NATO countries.</a:t>
            </a:r>
          </a:p>
          <a:p>
            <a:r>
              <a:rPr lang="en-US" dirty="0" smtClean="0"/>
              <a:t>1987 “Mr. Gorbachev, tear down this wall.”</a:t>
            </a:r>
          </a:p>
          <a:p>
            <a:endParaRPr lang="en-US" dirty="0"/>
          </a:p>
        </p:txBody>
      </p:sp>
    </p:spTree>
    <p:extLst>
      <p:ext uri="{BB962C8B-B14F-4D97-AF65-F5344CB8AC3E}">
        <p14:creationId xmlns:p14="http://schemas.microsoft.com/office/powerpoint/2010/main" val="25244356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USSR</a:t>
            </a:r>
            <a:endParaRPr lang="en-US" dirty="0"/>
          </a:p>
        </p:txBody>
      </p:sp>
      <p:sp>
        <p:nvSpPr>
          <p:cNvPr id="3" name="Content Placeholder 2"/>
          <p:cNvSpPr>
            <a:spLocks noGrp="1"/>
          </p:cNvSpPr>
          <p:nvPr>
            <p:ph idx="1"/>
          </p:nvPr>
        </p:nvSpPr>
        <p:spPr>
          <a:xfrm>
            <a:off x="457200" y="1600201"/>
            <a:ext cx="8229600" cy="3137742"/>
          </a:xfrm>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US" dirty="0" smtClean="0"/>
              <a:t>1987 </a:t>
            </a:r>
            <a:r>
              <a:rPr lang="mr-IN" dirty="0" smtClean="0"/>
              <a:t>–</a:t>
            </a:r>
            <a:r>
              <a:rPr lang="en-US" dirty="0" smtClean="0"/>
              <a:t> Reagan and Gorbachev signed the first ever nuclear arms reduction treaty.</a:t>
            </a:r>
          </a:p>
          <a:p>
            <a:pPr marL="0" indent="0">
              <a:buNone/>
            </a:pPr>
            <a:endParaRPr lang="en-US" dirty="0" smtClean="0"/>
          </a:p>
          <a:p>
            <a:r>
              <a:rPr lang="en-US" dirty="0" smtClean="0"/>
              <a:t>The Cold War was coming to an end.</a:t>
            </a:r>
          </a:p>
          <a:p>
            <a:pPr lvl="1"/>
            <a:r>
              <a:rPr lang="en-US" dirty="0" smtClean="0"/>
              <a:t>Glasnost</a:t>
            </a:r>
          </a:p>
          <a:p>
            <a:pPr lvl="1"/>
            <a:r>
              <a:rPr lang="en-US" dirty="0" smtClean="0"/>
              <a:t>Perestroika</a:t>
            </a:r>
            <a:endParaRPr lang="en-US" dirty="0"/>
          </a:p>
        </p:txBody>
      </p:sp>
    </p:spTree>
    <p:extLst>
      <p:ext uri="{BB962C8B-B14F-4D97-AF65-F5344CB8AC3E}">
        <p14:creationId xmlns:p14="http://schemas.microsoft.com/office/powerpoint/2010/main" val="15339054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Iran </a:t>
            </a:r>
            <a:r>
              <a:rPr lang="mr-IN" dirty="0" smtClean="0"/>
              <a:t>–</a:t>
            </a:r>
            <a:r>
              <a:rPr lang="en-US" dirty="0" smtClean="0"/>
              <a:t> Contra Affair</a:t>
            </a:r>
            <a:endParaRPr lang="en-US" dirty="0"/>
          </a:p>
        </p:txBody>
      </p:sp>
      <p:sp>
        <p:nvSpPr>
          <p:cNvPr id="3" name="Content Placeholder 2"/>
          <p:cNvSpPr>
            <a:spLocks noGrp="1"/>
          </p:cNvSpPr>
          <p:nvPr>
            <p:ph idx="1"/>
          </p:nvPr>
        </p:nvSpPr>
        <p:spPr>
          <a:xfrm>
            <a:off x="457200" y="1600201"/>
            <a:ext cx="8229600" cy="1483066"/>
          </a:xfrm>
        </p:spPr>
        <p:style>
          <a:lnRef idx="2">
            <a:schemeClr val="accent2"/>
          </a:lnRef>
          <a:fillRef idx="1">
            <a:schemeClr val="lt1"/>
          </a:fillRef>
          <a:effectRef idx="0">
            <a:schemeClr val="accent2"/>
          </a:effectRef>
          <a:fontRef idx="minor">
            <a:schemeClr val="dk1"/>
          </a:fontRef>
        </p:style>
        <p:txBody>
          <a:bodyPr/>
          <a:lstStyle/>
          <a:p>
            <a:r>
              <a:rPr lang="en-US" dirty="0" smtClean="0"/>
              <a:t>US officials secretly sold weapons to Iran and used the profits to aid Nicaraguan rebels.</a:t>
            </a:r>
            <a:endParaRPr lang="en-US" dirty="0"/>
          </a:p>
        </p:txBody>
      </p:sp>
      <p:pic>
        <p:nvPicPr>
          <p:cNvPr id="4" name="Picture 3" descr="iran contra affai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290" y="3323598"/>
            <a:ext cx="4413120" cy="3184801"/>
          </a:xfrm>
          <a:prstGeom prst="rect">
            <a:avLst/>
          </a:prstGeom>
        </p:spPr>
      </p:pic>
    </p:spTree>
    <p:extLst>
      <p:ext uri="{BB962C8B-B14F-4D97-AF65-F5344CB8AC3E}">
        <p14:creationId xmlns:p14="http://schemas.microsoft.com/office/powerpoint/2010/main" val="38535718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20" y="571500"/>
            <a:ext cx="8229600" cy="1143000"/>
          </a:xfrm>
        </p:spPr>
        <p:style>
          <a:lnRef idx="2">
            <a:schemeClr val="dk1"/>
          </a:lnRef>
          <a:fillRef idx="1">
            <a:schemeClr val="lt1"/>
          </a:fillRef>
          <a:effectRef idx="0">
            <a:schemeClr val="dk1"/>
          </a:effectRef>
          <a:fontRef idx="minor">
            <a:schemeClr val="dk1"/>
          </a:fontRef>
        </p:style>
        <p:txBody>
          <a:bodyPr/>
          <a:lstStyle/>
          <a:p>
            <a:r>
              <a:rPr lang="en-US" dirty="0" smtClean="0"/>
              <a:t>1970s</a:t>
            </a:r>
            <a:endParaRPr lang="en-US" dirty="0"/>
          </a:p>
        </p:txBody>
      </p:sp>
      <p:sp>
        <p:nvSpPr>
          <p:cNvPr id="3" name="Content Placeholder 2"/>
          <p:cNvSpPr>
            <a:spLocks noGrp="1"/>
          </p:cNvSpPr>
          <p:nvPr>
            <p:ph sz="half" idx="1"/>
          </p:nvPr>
        </p:nvSpPr>
        <p:spPr>
          <a:xfrm>
            <a:off x="306320" y="2436313"/>
            <a:ext cx="4038600" cy="3004745"/>
          </a:xfrm>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t>Carter’s Administration</a:t>
            </a:r>
          </a:p>
          <a:p>
            <a:pPr lvl="1"/>
            <a:r>
              <a:rPr lang="en-US" dirty="0" smtClean="0"/>
              <a:t>Stagflation</a:t>
            </a:r>
          </a:p>
          <a:p>
            <a:pPr lvl="1"/>
            <a:r>
              <a:rPr lang="en-US" dirty="0" smtClean="0"/>
              <a:t>The Oil Crisis</a:t>
            </a:r>
          </a:p>
          <a:p>
            <a:pPr lvl="1"/>
            <a:r>
              <a:rPr lang="en-US" dirty="0" smtClean="0"/>
              <a:t>Camp David Accords</a:t>
            </a:r>
          </a:p>
          <a:p>
            <a:pPr lvl="1"/>
            <a:r>
              <a:rPr lang="en-US" dirty="0" smtClean="0"/>
              <a:t>Panama Canal</a:t>
            </a:r>
          </a:p>
          <a:p>
            <a:pPr lvl="1"/>
            <a:r>
              <a:rPr lang="en-US" dirty="0" smtClean="0"/>
              <a:t>Iranian </a:t>
            </a:r>
            <a:r>
              <a:rPr lang="mr-IN" dirty="0" smtClean="0"/>
              <a:t>–</a:t>
            </a:r>
            <a:r>
              <a:rPr lang="en-US" dirty="0" smtClean="0"/>
              <a:t> Hostage Crisis</a:t>
            </a:r>
          </a:p>
          <a:p>
            <a:endParaRPr lang="en-US" dirty="0" smtClean="0"/>
          </a:p>
        </p:txBody>
      </p:sp>
      <p:pic>
        <p:nvPicPr>
          <p:cNvPr id="5" name="Content Placeholder 4" descr="jimmy carter.jpg"/>
          <p:cNvPicPr>
            <a:picLocks noGrp="1" noChangeAspect="1"/>
          </p:cNvPicPr>
          <p:nvPr>
            <p:ph sz="half" idx="2"/>
          </p:nvPr>
        </p:nvPicPr>
        <p:blipFill>
          <a:blip r:embed="rId2">
            <a:extLst>
              <a:ext uri="{28A0092B-C50C-407E-A947-70E740481C1C}">
                <a14:useLocalDpi xmlns:a14="http://schemas.microsoft.com/office/drawing/2010/main" val="0"/>
              </a:ext>
            </a:extLst>
          </a:blip>
          <a:srcRect t="12140" b="12140"/>
          <a:stretch>
            <a:fillRect/>
          </a:stretch>
        </p:blipFill>
        <p:spPr>
          <a:xfrm>
            <a:off x="4671206" y="1951327"/>
            <a:ext cx="4015594" cy="4445277"/>
          </a:xfrm>
        </p:spPr>
      </p:pic>
    </p:spTree>
    <p:extLst>
      <p:ext uri="{BB962C8B-B14F-4D97-AF65-F5344CB8AC3E}">
        <p14:creationId xmlns:p14="http://schemas.microsoft.com/office/powerpoint/2010/main" val="42779727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1990s</a:t>
            </a:r>
            <a:endParaRPr lang="en-US" dirty="0"/>
          </a:p>
        </p:txBody>
      </p:sp>
      <p:sp>
        <p:nvSpPr>
          <p:cNvPr id="3" name="Content Placeholder 2"/>
          <p:cNvSpPr>
            <a:spLocks noGrp="1"/>
          </p:cNvSpPr>
          <p:nvPr>
            <p:ph sz="half" idx="1"/>
          </p:nvPr>
        </p:nvSpPr>
        <p:spPr>
          <a:xfrm>
            <a:off x="457200" y="2053623"/>
            <a:ext cx="8229600" cy="2117856"/>
          </a:xfrm>
        </p:spPr>
        <p:style>
          <a:lnRef idx="2">
            <a:schemeClr val="accent1"/>
          </a:lnRef>
          <a:fillRef idx="1">
            <a:schemeClr val="lt1"/>
          </a:fillRef>
          <a:effectRef idx="0">
            <a:schemeClr val="accent1"/>
          </a:effectRef>
          <a:fontRef idx="minor">
            <a:schemeClr val="dk1"/>
          </a:fontRef>
        </p:style>
        <p:txBody>
          <a:bodyPr/>
          <a:lstStyle/>
          <a:p>
            <a:r>
              <a:rPr lang="en-US" dirty="0" smtClean="0"/>
              <a:t>The Gulf War</a:t>
            </a:r>
          </a:p>
          <a:p>
            <a:r>
              <a:rPr lang="en-US" dirty="0" smtClean="0"/>
              <a:t>Clinton Administration</a:t>
            </a:r>
          </a:p>
          <a:p>
            <a:r>
              <a:rPr lang="en-US" dirty="0" smtClean="0"/>
              <a:t>Globalization</a:t>
            </a:r>
          </a:p>
          <a:p>
            <a:endParaRPr lang="en-US" dirty="0"/>
          </a:p>
        </p:txBody>
      </p:sp>
    </p:spTree>
    <p:extLst>
      <p:ext uri="{BB962C8B-B14F-4D97-AF65-F5344CB8AC3E}">
        <p14:creationId xmlns:p14="http://schemas.microsoft.com/office/powerpoint/2010/main" val="19747826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The Gulf War</a:t>
            </a:r>
            <a:endParaRPr lang="en-US" dirty="0"/>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en-US" dirty="0" smtClean="0"/>
              <a:t>August 1990  - Iraq invaded </a:t>
            </a:r>
            <a:r>
              <a:rPr lang="en-US" dirty="0" err="1" smtClean="0"/>
              <a:t>Kuwati</a:t>
            </a:r>
            <a:endParaRPr lang="en-US" dirty="0" smtClean="0"/>
          </a:p>
          <a:p>
            <a:r>
              <a:rPr lang="en-US" dirty="0" smtClean="0"/>
              <a:t>The US and UN Security Council demanded the Hussein withdraw his troops.</a:t>
            </a:r>
          </a:p>
          <a:p>
            <a:r>
              <a:rPr lang="en-US" dirty="0" smtClean="0"/>
              <a:t>Six weeks (January and February 1991) a US led coalition of 34 nations started a bombing campaign.</a:t>
            </a:r>
          </a:p>
          <a:p>
            <a:r>
              <a:rPr lang="en-US" dirty="0" smtClean="0"/>
              <a:t>Four day ground campaign.</a:t>
            </a:r>
          </a:p>
          <a:p>
            <a:pPr lvl="1"/>
            <a:r>
              <a:rPr lang="en-US" dirty="0" smtClean="0"/>
              <a:t>Operation Desert Storm</a:t>
            </a:r>
          </a:p>
          <a:p>
            <a:pPr lvl="1"/>
            <a:endParaRPr lang="en-US" dirty="0" smtClean="0"/>
          </a:p>
        </p:txBody>
      </p:sp>
    </p:spTree>
    <p:extLst>
      <p:ext uri="{BB962C8B-B14F-4D97-AF65-F5344CB8AC3E}">
        <p14:creationId xmlns:p14="http://schemas.microsoft.com/office/powerpoint/2010/main" val="9059105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The Gulf War</a:t>
            </a:r>
            <a:endParaRPr lang="en-US" dirty="0"/>
          </a:p>
        </p:txBody>
      </p:sp>
      <p:sp>
        <p:nvSpPr>
          <p:cNvPr id="3" name="Content Placeholder 2"/>
          <p:cNvSpPr>
            <a:spLocks noGrp="1"/>
          </p:cNvSpPr>
          <p:nvPr>
            <p:ph idx="1"/>
          </p:nvPr>
        </p:nvSpPr>
        <p:spPr>
          <a:xfrm>
            <a:off x="457200" y="1600200"/>
            <a:ext cx="8229600" cy="2888673"/>
          </a:xfrm>
        </p:spPr>
        <p:style>
          <a:lnRef idx="2">
            <a:schemeClr val="accent1"/>
          </a:lnRef>
          <a:fillRef idx="1">
            <a:schemeClr val="lt1"/>
          </a:fillRef>
          <a:effectRef idx="0">
            <a:schemeClr val="accent1"/>
          </a:effectRef>
          <a:fontRef idx="minor">
            <a:schemeClr val="dk1"/>
          </a:fontRef>
        </p:style>
        <p:txBody>
          <a:bodyPr/>
          <a:lstStyle/>
          <a:p>
            <a:r>
              <a:rPr lang="en-US" dirty="0" smtClean="0"/>
              <a:t>At the end of February, Hussein signed a cease fire agreement and released Kuwait.</a:t>
            </a:r>
          </a:p>
          <a:p>
            <a:r>
              <a:rPr lang="en-US" dirty="0" smtClean="0"/>
              <a:t>Iraq was inspected to make sure they had no chemical or other weapons of mass destruction.</a:t>
            </a:r>
            <a:endParaRPr lang="en-US" dirty="0"/>
          </a:p>
        </p:txBody>
      </p:sp>
    </p:spTree>
    <p:extLst>
      <p:ext uri="{BB962C8B-B14F-4D97-AF65-F5344CB8AC3E}">
        <p14:creationId xmlns:p14="http://schemas.microsoft.com/office/powerpoint/2010/main" val="714479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The Clinton Administration</a:t>
            </a: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en-US" dirty="0" smtClean="0"/>
              <a:t>1992 &amp; 1996</a:t>
            </a:r>
          </a:p>
          <a:p>
            <a:r>
              <a:rPr lang="en-US" dirty="0" smtClean="0"/>
              <a:t>The Omnibus Budget Reconciliation Act</a:t>
            </a:r>
          </a:p>
          <a:p>
            <a:pPr lvl="1"/>
            <a:r>
              <a:rPr lang="en-US" dirty="0" smtClean="0"/>
              <a:t>Raised taxes on the wealthiest 1.2 %</a:t>
            </a:r>
          </a:p>
          <a:p>
            <a:pPr lvl="1"/>
            <a:r>
              <a:rPr lang="en-US" dirty="0" smtClean="0"/>
              <a:t>Cut taxes for small businesses &amp; lower income wage earners.</a:t>
            </a:r>
          </a:p>
          <a:p>
            <a:pPr lvl="1"/>
            <a:r>
              <a:rPr lang="en-US" dirty="0" smtClean="0"/>
              <a:t>Balanced the federal budget</a:t>
            </a:r>
          </a:p>
          <a:p>
            <a:pPr lvl="1"/>
            <a:r>
              <a:rPr lang="en-US" dirty="0" smtClean="0"/>
              <a:t>Result = a federal budget surplus</a:t>
            </a:r>
            <a:endParaRPr lang="en-US" dirty="0"/>
          </a:p>
        </p:txBody>
      </p:sp>
    </p:spTree>
    <p:extLst>
      <p:ext uri="{BB962C8B-B14F-4D97-AF65-F5344CB8AC3E}">
        <p14:creationId xmlns:p14="http://schemas.microsoft.com/office/powerpoint/2010/main" val="11606244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Bush Administration</a:t>
            </a:r>
            <a:endParaRPr lang="en-US" dirty="0"/>
          </a:p>
        </p:txBody>
      </p:sp>
      <p:sp>
        <p:nvSpPr>
          <p:cNvPr id="3" name="Content Placeholder 2"/>
          <p:cNvSpPr>
            <a:spLocks noGrp="1"/>
          </p:cNvSpPr>
          <p:nvPr>
            <p:ph sz="half" idx="1"/>
          </p:nvPr>
        </p:nvSpPr>
        <p:spPr>
          <a:xfrm>
            <a:off x="457200" y="2144307"/>
            <a:ext cx="4038600" cy="2027172"/>
          </a:xfrm>
        </p:spPr>
        <p:style>
          <a:lnRef idx="2">
            <a:schemeClr val="accent1"/>
          </a:lnRef>
          <a:fillRef idx="1">
            <a:schemeClr val="lt1"/>
          </a:fillRef>
          <a:effectRef idx="0">
            <a:schemeClr val="accent1"/>
          </a:effectRef>
          <a:fontRef idx="minor">
            <a:schemeClr val="dk1"/>
          </a:fontRef>
        </p:style>
        <p:txBody>
          <a:bodyPr/>
          <a:lstStyle/>
          <a:p>
            <a:r>
              <a:rPr lang="en-US" dirty="0" smtClean="0"/>
              <a:t>The Election of 2000</a:t>
            </a:r>
          </a:p>
          <a:p>
            <a:r>
              <a:rPr lang="en-US" dirty="0" smtClean="0"/>
              <a:t>September 11</a:t>
            </a:r>
            <a:r>
              <a:rPr lang="en-US" baseline="30000" dirty="0" smtClean="0"/>
              <a:t>th</a:t>
            </a:r>
            <a:endParaRPr lang="en-US" dirty="0" smtClean="0"/>
          </a:p>
          <a:p>
            <a:r>
              <a:rPr lang="en-US" dirty="0" smtClean="0"/>
              <a:t>The Great Recession</a:t>
            </a:r>
            <a:endParaRPr lang="en-US" dirty="0"/>
          </a:p>
        </p:txBody>
      </p:sp>
      <p:pic>
        <p:nvPicPr>
          <p:cNvPr id="5" name="Content Placeholder 4" descr="bush jr.jpeg"/>
          <p:cNvPicPr>
            <a:picLocks noGrp="1" noChangeAspect="1"/>
          </p:cNvPicPr>
          <p:nvPr>
            <p:ph sz="half" idx="2"/>
          </p:nvPr>
        </p:nvPicPr>
        <p:blipFill>
          <a:blip r:embed="rId2">
            <a:extLst>
              <a:ext uri="{28A0092B-C50C-407E-A947-70E740481C1C}">
                <a14:useLocalDpi xmlns:a14="http://schemas.microsoft.com/office/drawing/2010/main" val="0"/>
              </a:ext>
            </a:extLst>
          </a:blip>
          <a:srcRect l="10611" r="10611"/>
          <a:stretch>
            <a:fillRect/>
          </a:stretch>
        </p:blipFill>
        <p:spPr/>
      </p:pic>
    </p:spTree>
    <p:extLst>
      <p:ext uri="{BB962C8B-B14F-4D97-AF65-F5344CB8AC3E}">
        <p14:creationId xmlns:p14="http://schemas.microsoft.com/office/powerpoint/2010/main" val="19501953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Obama Administration</a:t>
            </a:r>
            <a:endParaRPr lang="en-US" dirty="0"/>
          </a:p>
        </p:txBody>
      </p:sp>
      <p:sp>
        <p:nvSpPr>
          <p:cNvPr id="3" name="Content Placeholder 2"/>
          <p:cNvSpPr>
            <a:spLocks noGrp="1"/>
          </p:cNvSpPr>
          <p:nvPr>
            <p:ph sz="half" idx="1"/>
          </p:nvPr>
        </p:nvSpPr>
        <p:spPr>
          <a:xfrm>
            <a:off x="457200" y="1963418"/>
            <a:ext cx="3581400" cy="1619093"/>
          </a:xfrm>
        </p:spPr>
        <p:style>
          <a:lnRef idx="2">
            <a:schemeClr val="accent6"/>
          </a:lnRef>
          <a:fillRef idx="1">
            <a:schemeClr val="lt1"/>
          </a:fillRef>
          <a:effectRef idx="0">
            <a:schemeClr val="accent6"/>
          </a:effectRef>
          <a:fontRef idx="minor">
            <a:schemeClr val="dk1"/>
          </a:fontRef>
        </p:style>
        <p:txBody>
          <a:bodyPr/>
          <a:lstStyle/>
          <a:p>
            <a:r>
              <a:rPr lang="en-US" dirty="0" smtClean="0"/>
              <a:t>The Affordable Health Care Act.</a:t>
            </a:r>
          </a:p>
          <a:p>
            <a:endParaRPr lang="en-US" dirty="0"/>
          </a:p>
        </p:txBody>
      </p:sp>
      <p:pic>
        <p:nvPicPr>
          <p:cNvPr id="5" name="Content Placeholder 4" descr="obama.jpeg"/>
          <p:cNvPicPr>
            <a:picLocks noGrp="1" noChangeAspect="1"/>
          </p:cNvPicPr>
          <p:nvPr>
            <p:ph sz="half" idx="2"/>
          </p:nvPr>
        </p:nvPicPr>
        <p:blipFill>
          <a:blip r:embed="rId2">
            <a:extLst>
              <a:ext uri="{28A0092B-C50C-407E-A947-70E740481C1C}">
                <a14:useLocalDpi xmlns:a14="http://schemas.microsoft.com/office/drawing/2010/main" val="0"/>
              </a:ext>
            </a:extLst>
          </a:blip>
          <a:srcRect l="20686" r="20686"/>
          <a:stretch>
            <a:fillRect/>
          </a:stretch>
        </p:blipFill>
        <p:spPr/>
      </p:pic>
      <p:sp>
        <p:nvSpPr>
          <p:cNvPr id="6" name="TextBox 5"/>
          <p:cNvSpPr txBox="1"/>
          <p:nvPr/>
        </p:nvSpPr>
        <p:spPr>
          <a:xfrm>
            <a:off x="457200" y="4008725"/>
            <a:ext cx="358140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Arial"/>
              <a:buChar char="•"/>
            </a:pPr>
            <a:r>
              <a:rPr lang="en-US" sz="2800" dirty="0" smtClean="0"/>
              <a:t>Don’t Ask Don’t Tell</a:t>
            </a:r>
            <a:endParaRPr lang="en-US" sz="2800" dirty="0"/>
          </a:p>
        </p:txBody>
      </p:sp>
      <p:sp>
        <p:nvSpPr>
          <p:cNvPr id="7" name="TextBox 6"/>
          <p:cNvSpPr txBox="1"/>
          <p:nvPr/>
        </p:nvSpPr>
        <p:spPr>
          <a:xfrm>
            <a:off x="457200" y="4814938"/>
            <a:ext cx="35814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t>Same </a:t>
            </a:r>
            <a:r>
              <a:rPr lang="mr-IN" sz="2400" dirty="0" smtClean="0"/>
              <a:t>–</a:t>
            </a:r>
            <a:r>
              <a:rPr lang="en-US" sz="2400" dirty="0" smtClean="0"/>
              <a:t> Sex Marriage is legalized</a:t>
            </a:r>
            <a:endParaRPr lang="en-US" sz="2400" dirty="0"/>
          </a:p>
        </p:txBody>
      </p:sp>
    </p:spTree>
    <p:extLst>
      <p:ext uri="{BB962C8B-B14F-4D97-AF65-F5344CB8AC3E}">
        <p14:creationId xmlns:p14="http://schemas.microsoft.com/office/powerpoint/2010/main" val="32983387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lstStyle/>
          <a:p>
            <a:r>
              <a:rPr lang="en-US" dirty="0" smtClean="0"/>
              <a:t>Obama Administration</a:t>
            </a:r>
            <a:endParaRPr lang="en-US" dirty="0"/>
          </a:p>
        </p:txBody>
      </p:sp>
      <p:sp>
        <p:nvSpPr>
          <p:cNvPr id="3" name="Content Placeholder 2"/>
          <p:cNvSpPr>
            <a:spLocks noGrp="1"/>
          </p:cNvSpPr>
          <p:nvPr>
            <p:ph sz="half" idx="1"/>
          </p:nvPr>
        </p:nvSpPr>
        <p:spPr>
          <a:xfrm>
            <a:off x="457200" y="1600200"/>
            <a:ext cx="4038600" cy="1215099"/>
          </a:xfrm>
        </p:spPr>
        <p:style>
          <a:lnRef idx="2">
            <a:schemeClr val="accent6"/>
          </a:lnRef>
          <a:fillRef idx="1">
            <a:schemeClr val="lt1"/>
          </a:fillRef>
          <a:effectRef idx="0">
            <a:schemeClr val="accent6"/>
          </a:effectRef>
          <a:fontRef idx="minor">
            <a:schemeClr val="dk1"/>
          </a:fontRef>
        </p:style>
        <p:txBody>
          <a:bodyPr>
            <a:normAutofit fontScale="92500"/>
          </a:bodyPr>
          <a:lstStyle/>
          <a:p>
            <a:r>
              <a:rPr lang="en-US" dirty="0" smtClean="0"/>
              <a:t>August 2010 </a:t>
            </a:r>
            <a:r>
              <a:rPr lang="mr-IN" dirty="0" smtClean="0"/>
              <a:t>–</a:t>
            </a:r>
            <a:r>
              <a:rPr lang="en-US" dirty="0" smtClean="0"/>
              <a:t> US forces are withdrawn from Iraq.</a:t>
            </a:r>
            <a:endParaRPr lang="en-US" dirty="0"/>
          </a:p>
        </p:txBody>
      </p:sp>
      <p:pic>
        <p:nvPicPr>
          <p:cNvPr id="5" name="Content Placeholder 4" descr="obama.jpeg"/>
          <p:cNvPicPr>
            <a:picLocks noGrp="1" noChangeAspect="1"/>
          </p:cNvPicPr>
          <p:nvPr>
            <p:ph sz="half" idx="2"/>
          </p:nvPr>
        </p:nvPicPr>
        <p:blipFill>
          <a:blip r:embed="rId2">
            <a:extLst>
              <a:ext uri="{28A0092B-C50C-407E-A947-70E740481C1C}">
                <a14:useLocalDpi xmlns:a14="http://schemas.microsoft.com/office/drawing/2010/main" val="0"/>
              </a:ext>
            </a:extLst>
          </a:blip>
          <a:srcRect l="20686" r="20686"/>
          <a:stretch>
            <a:fillRect/>
          </a:stretch>
        </p:blipFill>
        <p:spPr/>
      </p:pic>
      <p:sp>
        <p:nvSpPr>
          <p:cNvPr id="6" name="TextBox 5"/>
          <p:cNvSpPr txBox="1"/>
          <p:nvPr/>
        </p:nvSpPr>
        <p:spPr>
          <a:xfrm>
            <a:off x="457200" y="2952631"/>
            <a:ext cx="4038600" cy="1200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a:buChar char="•"/>
            </a:pPr>
            <a:r>
              <a:rPr lang="en-US" sz="2400" dirty="0" smtClean="0"/>
              <a:t>The Islamic State in Iraq and the Levant intensified.</a:t>
            </a:r>
          </a:p>
          <a:p>
            <a:pPr marL="800100" lvl="1" indent="-342900">
              <a:buFont typeface="Arial"/>
              <a:buChar char="•"/>
            </a:pPr>
            <a:r>
              <a:rPr lang="en-US" sz="2400" dirty="0" smtClean="0"/>
              <a:t>Mosul &amp; </a:t>
            </a:r>
            <a:r>
              <a:rPr lang="en-US" sz="2400" dirty="0" err="1" smtClean="0"/>
              <a:t>Tikrit</a:t>
            </a:r>
            <a:endParaRPr lang="en-US" sz="2400" dirty="0" smtClean="0"/>
          </a:p>
        </p:txBody>
      </p:sp>
      <p:sp>
        <p:nvSpPr>
          <p:cNvPr id="7" name="TextBox 6"/>
          <p:cNvSpPr txBox="1"/>
          <p:nvPr/>
        </p:nvSpPr>
        <p:spPr>
          <a:xfrm>
            <a:off x="381000" y="4496289"/>
            <a:ext cx="4114800"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Arial"/>
              <a:buChar char="•"/>
            </a:pPr>
            <a:r>
              <a:rPr lang="en-US" sz="2400" dirty="0" smtClean="0"/>
              <a:t>May 2, 2011 US Navy Seals capture and kill Osama Bin Laden in </a:t>
            </a:r>
            <a:r>
              <a:rPr lang="en-US" sz="2400" dirty="0" err="1" smtClean="0"/>
              <a:t>Abottabad</a:t>
            </a:r>
            <a:r>
              <a:rPr lang="en-US" sz="2400" dirty="0" smtClean="0"/>
              <a:t>, Pakistan.</a:t>
            </a:r>
            <a:endParaRPr lang="en-US" sz="2400" dirty="0"/>
          </a:p>
        </p:txBody>
      </p:sp>
    </p:spTree>
    <p:extLst>
      <p:ext uri="{BB962C8B-B14F-4D97-AF65-F5344CB8AC3E}">
        <p14:creationId xmlns:p14="http://schemas.microsoft.com/office/powerpoint/2010/main" val="28307768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Obama Administration</a:t>
            </a:r>
            <a:endParaRPr lang="en-US" dirty="0"/>
          </a:p>
        </p:txBody>
      </p:sp>
      <p:sp>
        <p:nvSpPr>
          <p:cNvPr id="3" name="Content Placeholder 2"/>
          <p:cNvSpPr>
            <a:spLocks noGrp="1"/>
          </p:cNvSpPr>
          <p:nvPr>
            <p:ph sz="half" idx="1"/>
          </p:nvPr>
        </p:nvSpPr>
        <p:spPr>
          <a:xfrm>
            <a:off x="457200" y="1600201"/>
            <a:ext cx="4038600" cy="1180765"/>
          </a:xfrm>
        </p:spPr>
        <p:style>
          <a:lnRef idx="2">
            <a:schemeClr val="accent6"/>
          </a:lnRef>
          <a:fillRef idx="1">
            <a:schemeClr val="lt1"/>
          </a:fillRef>
          <a:effectRef idx="0">
            <a:schemeClr val="accent6"/>
          </a:effectRef>
          <a:fontRef idx="minor">
            <a:schemeClr val="dk1"/>
          </a:fontRef>
        </p:style>
        <p:txBody>
          <a:bodyPr/>
          <a:lstStyle/>
          <a:p>
            <a:r>
              <a:rPr lang="en-US" dirty="0" smtClean="0"/>
              <a:t>Renewed diplomatic relations with Cuba.</a:t>
            </a:r>
            <a:endParaRPr lang="en-US" dirty="0"/>
          </a:p>
        </p:txBody>
      </p:sp>
      <p:pic>
        <p:nvPicPr>
          <p:cNvPr id="5" name="Content Placeholder 4" descr="obama.jpeg"/>
          <p:cNvPicPr>
            <a:picLocks noGrp="1" noChangeAspect="1"/>
          </p:cNvPicPr>
          <p:nvPr>
            <p:ph sz="half" idx="2"/>
          </p:nvPr>
        </p:nvPicPr>
        <p:blipFill>
          <a:blip r:embed="rId2">
            <a:extLst>
              <a:ext uri="{28A0092B-C50C-407E-A947-70E740481C1C}">
                <a14:useLocalDpi xmlns:a14="http://schemas.microsoft.com/office/drawing/2010/main" val="0"/>
              </a:ext>
            </a:extLst>
          </a:blip>
          <a:srcRect l="20686" r="20686"/>
          <a:stretch>
            <a:fillRect/>
          </a:stretch>
        </p:blipFill>
        <p:spPr/>
      </p:pic>
      <p:sp>
        <p:nvSpPr>
          <p:cNvPr id="7" name="TextBox 6"/>
          <p:cNvSpPr txBox="1"/>
          <p:nvPr/>
        </p:nvSpPr>
        <p:spPr>
          <a:xfrm>
            <a:off x="457200" y="3467625"/>
            <a:ext cx="3765088"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Arial"/>
              <a:buChar char="•"/>
            </a:pPr>
            <a:r>
              <a:rPr lang="en-US" sz="2800" dirty="0" smtClean="0"/>
              <a:t>International agreement on Iran’s nuclear program.</a:t>
            </a:r>
            <a:endParaRPr lang="en-US" sz="2800" dirty="0"/>
          </a:p>
        </p:txBody>
      </p:sp>
    </p:spTree>
    <p:extLst>
      <p:ext uri="{BB962C8B-B14F-4D97-AF65-F5344CB8AC3E}">
        <p14:creationId xmlns:p14="http://schemas.microsoft.com/office/powerpoint/2010/main" val="28669063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“Crisis of Confidence”</a:t>
            </a: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p>
            <a:pPr marL="0" indent="0">
              <a:buNone/>
            </a:pPr>
            <a:r>
              <a:rPr lang="en-US" dirty="0"/>
              <a:t> </a:t>
            </a:r>
          </a:p>
          <a:p>
            <a:pPr marL="0" indent="0">
              <a:buNone/>
            </a:pPr>
            <a:r>
              <a:rPr lang="en-US" dirty="0" smtClean="0"/>
              <a:t>“In </a:t>
            </a:r>
            <a:r>
              <a:rPr lang="en-US" dirty="0"/>
              <a:t>a nation that was proud of hard work, strong families, close-knit communities, and our faith in God, too many of us now tend to worship self-indulgence and consumption. Human identity is no longer defined by what one does, but by what one owns. But we've discovered that owning things and consuming things does not satisfy our longing for meaning. We've learned that piling up material goods cannot fill the emptiness of lives which have no confidence or purpose</a:t>
            </a:r>
            <a:r>
              <a:rPr lang="en-US" dirty="0" smtClean="0"/>
              <a:t>.”</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40444777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en-US" dirty="0" smtClean="0"/>
              <a:t>Stagflation</a:t>
            </a:r>
            <a:endParaRPr lang="en-US" dirty="0"/>
          </a:p>
        </p:txBody>
      </p:sp>
      <p:sp>
        <p:nvSpPr>
          <p:cNvPr id="3" name="Content Placeholder 2"/>
          <p:cNvSpPr>
            <a:spLocks noGrp="1"/>
          </p:cNvSpPr>
          <p:nvPr>
            <p:ph idx="1"/>
          </p:nvPr>
        </p:nvSpPr>
        <p:spPr>
          <a:xfrm>
            <a:off x="457200" y="1647080"/>
            <a:ext cx="4940300" cy="4814872"/>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n-US" dirty="0" smtClean="0"/>
              <a:t>The Cost of the Vietnam War</a:t>
            </a:r>
          </a:p>
          <a:p>
            <a:r>
              <a:rPr lang="en-US" dirty="0" smtClean="0"/>
              <a:t>Expansion of Social Programs</a:t>
            </a:r>
          </a:p>
          <a:p>
            <a:r>
              <a:rPr lang="en-US" dirty="0" smtClean="0"/>
              <a:t>Tax increase</a:t>
            </a:r>
          </a:p>
          <a:p>
            <a:r>
              <a:rPr lang="en-US" dirty="0" smtClean="0"/>
              <a:t>American jobs shift to the service sector</a:t>
            </a:r>
          </a:p>
          <a:p>
            <a:pPr lvl="1"/>
            <a:r>
              <a:rPr lang="en-US" dirty="0" smtClean="0"/>
              <a:t>Lower wages</a:t>
            </a:r>
          </a:p>
          <a:p>
            <a:pPr lvl="1"/>
            <a:r>
              <a:rPr lang="en-US" dirty="0" smtClean="0"/>
              <a:t>Fewer benefits</a:t>
            </a:r>
          </a:p>
          <a:p>
            <a:pPr marL="0" indent="0">
              <a:buNone/>
            </a:pPr>
            <a:endParaRPr lang="en-US" dirty="0"/>
          </a:p>
        </p:txBody>
      </p:sp>
      <p:pic>
        <p:nvPicPr>
          <p:cNvPr id="5" name="Picture 4" descr="stagfl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00" y="2197100"/>
            <a:ext cx="3746500" cy="2463800"/>
          </a:xfrm>
          <a:prstGeom prst="rect">
            <a:avLst/>
          </a:prstGeom>
        </p:spPr>
      </p:pic>
    </p:spTree>
    <p:extLst>
      <p:ext uri="{BB962C8B-B14F-4D97-AF65-F5344CB8AC3E}">
        <p14:creationId xmlns:p14="http://schemas.microsoft.com/office/powerpoint/2010/main" val="8288038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The Oil Crisis</a:t>
            </a:r>
            <a:endParaRPr lang="en-US" dirty="0"/>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en-US" dirty="0" smtClean="0"/>
              <a:t>In October 1973, the U.S. supported Israel  in the Yom Kippur War.</a:t>
            </a:r>
          </a:p>
          <a:p>
            <a:r>
              <a:rPr lang="en-US" dirty="0" smtClean="0"/>
              <a:t>Oil-Rich nations of the Middle East, were already frustrated with the U.S. for devaluing the dollar.</a:t>
            </a:r>
          </a:p>
          <a:p>
            <a:r>
              <a:rPr lang="en-US" dirty="0" smtClean="0"/>
              <a:t>OPEC reacts by placing an oil embargo.</a:t>
            </a:r>
          </a:p>
          <a:p>
            <a:pPr lvl="1"/>
            <a:r>
              <a:rPr lang="en-US" dirty="0" smtClean="0"/>
              <a:t>Against the United States and Israel’s European Allies.</a:t>
            </a:r>
            <a:endParaRPr lang="en-US" dirty="0"/>
          </a:p>
        </p:txBody>
      </p:sp>
      <p:pic>
        <p:nvPicPr>
          <p:cNvPr id="4" name="Picture 3" descr="oil crisi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523" y="1964740"/>
            <a:ext cx="5769072" cy="3839055"/>
          </a:xfrm>
          <a:prstGeom prst="rect">
            <a:avLst/>
          </a:prstGeom>
        </p:spPr>
      </p:pic>
    </p:spTree>
    <p:extLst>
      <p:ext uri="{BB962C8B-B14F-4D97-AF65-F5344CB8AC3E}">
        <p14:creationId xmlns:p14="http://schemas.microsoft.com/office/powerpoint/2010/main" val="3582006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Oil Crisis</a:t>
            </a:r>
            <a:endParaRPr lang="en-US" dirty="0"/>
          </a:p>
        </p:txBody>
      </p:sp>
      <p:sp>
        <p:nvSpPr>
          <p:cNvPr id="3" name="Content Placeholder 2"/>
          <p:cNvSpPr>
            <a:spLocks noGrp="1"/>
          </p:cNvSpPr>
          <p:nvPr>
            <p:ph idx="1"/>
          </p:nvPr>
        </p:nvSpPr>
        <p:spPr>
          <a:xfrm>
            <a:off x="457200" y="1600200"/>
            <a:ext cx="8229600" cy="4929069"/>
          </a:xfrm>
        </p:spPr>
        <p:style>
          <a:lnRef idx="2">
            <a:schemeClr val="accent3"/>
          </a:lnRef>
          <a:fillRef idx="1">
            <a:schemeClr val="lt1"/>
          </a:fillRef>
          <a:effectRef idx="0">
            <a:schemeClr val="accent3"/>
          </a:effectRef>
          <a:fontRef idx="minor">
            <a:schemeClr val="dk1"/>
          </a:fontRef>
        </p:style>
        <p:txBody>
          <a:bodyPr/>
          <a:lstStyle/>
          <a:p>
            <a:r>
              <a:rPr lang="en-US" dirty="0" smtClean="0"/>
              <a:t>The price of oil shot up to $11.65 per barrel, an increase of 387%.</a:t>
            </a:r>
          </a:p>
          <a:p>
            <a:r>
              <a:rPr lang="en-US" dirty="0" smtClean="0"/>
              <a:t>The U.S. consumed one third of the world’s oil at this time. </a:t>
            </a:r>
            <a:endParaRPr lang="en-US" dirty="0"/>
          </a:p>
        </p:txBody>
      </p:sp>
      <p:pic>
        <p:nvPicPr>
          <p:cNvPr id="4" name="Picture 3" descr="OilPrice_1970-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9312" y="3760197"/>
            <a:ext cx="4982602" cy="2364194"/>
          </a:xfrm>
          <a:prstGeom prst="rect">
            <a:avLst/>
          </a:prstGeom>
        </p:spPr>
      </p:pic>
    </p:spTree>
    <p:extLst>
      <p:ext uri="{BB962C8B-B14F-4D97-AF65-F5344CB8AC3E}">
        <p14:creationId xmlns:p14="http://schemas.microsoft.com/office/powerpoint/2010/main" val="3717228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Camp David Accords</a:t>
            </a:r>
            <a:endParaRPr lang="en-US" dirty="0"/>
          </a:p>
        </p:txBody>
      </p:sp>
      <p:sp>
        <p:nvSpPr>
          <p:cNvPr id="3" name="Content Placeholder 2"/>
          <p:cNvSpPr>
            <a:spLocks noGrp="1"/>
          </p:cNvSpPr>
          <p:nvPr>
            <p:ph idx="1"/>
          </p:nvPr>
        </p:nvSpPr>
        <p:spPr>
          <a:xfrm>
            <a:off x="457200" y="1711409"/>
            <a:ext cx="8229600" cy="1279437"/>
          </a:xfrm>
        </p:spPr>
        <p:style>
          <a:lnRef idx="2">
            <a:schemeClr val="accent3"/>
          </a:lnRef>
          <a:fillRef idx="1">
            <a:schemeClr val="lt1"/>
          </a:fillRef>
          <a:effectRef idx="0">
            <a:schemeClr val="accent3"/>
          </a:effectRef>
          <a:fontRef idx="minor">
            <a:schemeClr val="dk1"/>
          </a:fontRef>
        </p:style>
        <p:txBody>
          <a:bodyPr/>
          <a:lstStyle/>
          <a:p>
            <a:pPr marL="0" indent="0" algn="ctr">
              <a:buNone/>
            </a:pPr>
            <a:r>
              <a:rPr lang="en-US" dirty="0" smtClean="0"/>
              <a:t>Egypt agreed to recognize Israel in return for regaining control of the Sinai Peninsula.</a:t>
            </a:r>
            <a:endParaRPr lang="en-US" dirty="0"/>
          </a:p>
        </p:txBody>
      </p:sp>
      <p:sp>
        <p:nvSpPr>
          <p:cNvPr id="5" name="TextBox 4"/>
          <p:cNvSpPr txBox="1"/>
          <p:nvPr/>
        </p:nvSpPr>
        <p:spPr>
          <a:xfrm>
            <a:off x="457200" y="3310961"/>
            <a:ext cx="378317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u="sng" dirty="0" smtClean="0"/>
              <a:t>Egypt</a:t>
            </a:r>
          </a:p>
          <a:p>
            <a:pPr algn="ctr"/>
            <a:r>
              <a:rPr lang="en-US" dirty="0" smtClean="0"/>
              <a:t>Anwar el-Sadat</a:t>
            </a:r>
            <a:endParaRPr lang="en-US" dirty="0"/>
          </a:p>
        </p:txBody>
      </p:sp>
      <p:sp>
        <p:nvSpPr>
          <p:cNvPr id="6" name="TextBox 5"/>
          <p:cNvSpPr txBox="1"/>
          <p:nvPr/>
        </p:nvSpPr>
        <p:spPr>
          <a:xfrm>
            <a:off x="5153677" y="3310961"/>
            <a:ext cx="3533123"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u="sng" dirty="0" smtClean="0"/>
              <a:t>Israel</a:t>
            </a:r>
          </a:p>
          <a:p>
            <a:pPr algn="ctr"/>
            <a:r>
              <a:rPr lang="en-US" dirty="0" err="1" smtClean="0"/>
              <a:t>Menachem</a:t>
            </a:r>
            <a:r>
              <a:rPr lang="en-US" dirty="0" smtClean="0"/>
              <a:t> Begin</a:t>
            </a:r>
            <a:endParaRPr lang="en-US" dirty="0"/>
          </a:p>
        </p:txBody>
      </p:sp>
      <p:sp>
        <p:nvSpPr>
          <p:cNvPr id="7" name="TextBox 6"/>
          <p:cNvSpPr txBox="1"/>
          <p:nvPr/>
        </p:nvSpPr>
        <p:spPr>
          <a:xfrm>
            <a:off x="2917170" y="4452072"/>
            <a:ext cx="3783177"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u="sng" dirty="0" smtClean="0"/>
              <a:t>United States</a:t>
            </a:r>
          </a:p>
          <a:p>
            <a:pPr algn="ctr"/>
            <a:r>
              <a:rPr lang="en-US" dirty="0" smtClean="0"/>
              <a:t>Jimmy Carter</a:t>
            </a:r>
            <a:endParaRPr lang="en-US" dirty="0"/>
          </a:p>
        </p:txBody>
      </p:sp>
      <p:pic>
        <p:nvPicPr>
          <p:cNvPr id="9" name="Picture 8" descr="camp david accor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23" y="1829409"/>
            <a:ext cx="7428205" cy="4939999"/>
          </a:xfrm>
          <a:prstGeom prst="rect">
            <a:avLst/>
          </a:prstGeom>
        </p:spPr>
      </p:pic>
    </p:spTree>
    <p:extLst>
      <p:ext uri="{BB962C8B-B14F-4D97-AF65-F5344CB8AC3E}">
        <p14:creationId xmlns:p14="http://schemas.microsoft.com/office/powerpoint/2010/main" val="5252479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Panama Canal</a:t>
            </a:r>
            <a:endParaRPr lang="en-US" dirty="0"/>
          </a:p>
        </p:txBody>
      </p:sp>
      <p:pic>
        <p:nvPicPr>
          <p:cNvPr id="6" name="Content Placeholder 5" descr="panama canal.jpg"/>
          <p:cNvPicPr>
            <a:picLocks noGrp="1" noChangeAspect="1"/>
          </p:cNvPicPr>
          <p:nvPr>
            <p:ph idx="1"/>
          </p:nvPr>
        </p:nvPicPr>
        <p:blipFill>
          <a:blip r:embed="rId2">
            <a:extLst>
              <a:ext uri="{28A0092B-C50C-407E-A947-70E740481C1C}">
                <a14:useLocalDpi xmlns:a14="http://schemas.microsoft.com/office/drawing/2010/main" val="0"/>
              </a:ext>
            </a:extLst>
          </a:blip>
          <a:srcRect t="14266" b="14266"/>
          <a:stretch>
            <a:fillRect/>
          </a:stretch>
        </p:blipFill>
        <p:spPr/>
      </p:pic>
    </p:spTree>
    <p:extLst>
      <p:ext uri="{BB962C8B-B14F-4D97-AF65-F5344CB8AC3E}">
        <p14:creationId xmlns:p14="http://schemas.microsoft.com/office/powerpoint/2010/main" val="38616357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dirty="0" smtClean="0"/>
              <a:t>USSR Invades Afghanistan</a:t>
            </a:r>
            <a:endParaRPr lang="en-US" dirty="0"/>
          </a:p>
        </p:txBody>
      </p:sp>
      <p:pic>
        <p:nvPicPr>
          <p:cNvPr id="9" name="Content Placeholder 8" descr="mujahideen.jpg"/>
          <p:cNvPicPr>
            <a:picLocks noGrp="1" noChangeAspect="1"/>
          </p:cNvPicPr>
          <p:nvPr>
            <p:ph idx="1"/>
          </p:nvPr>
        </p:nvPicPr>
        <p:blipFill>
          <a:blip r:embed="rId3">
            <a:extLst>
              <a:ext uri="{28A0092B-C50C-407E-A947-70E740481C1C}">
                <a14:useLocalDpi xmlns:a14="http://schemas.microsoft.com/office/drawing/2010/main" val="0"/>
              </a:ext>
            </a:extLst>
          </a:blip>
          <a:srcRect t="12101" b="12101"/>
          <a:stretch>
            <a:fillRect/>
          </a:stretch>
        </p:blipFill>
        <p:spPr>
          <a:xfrm>
            <a:off x="457200" y="1753969"/>
            <a:ext cx="8229600" cy="4525963"/>
          </a:xfrm>
        </p:spPr>
      </p:pic>
    </p:spTree>
    <p:extLst>
      <p:ext uri="{BB962C8B-B14F-4D97-AF65-F5344CB8AC3E}">
        <p14:creationId xmlns:p14="http://schemas.microsoft.com/office/powerpoint/2010/main" val="114029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2094</TotalTime>
  <Words>719</Words>
  <Application>Microsoft Macintosh PowerPoint</Application>
  <PresentationFormat>On-screen Show (4:3)</PresentationFormat>
  <Paragraphs>135</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Unit 10 : Review</vt:lpstr>
      <vt:lpstr>1970s</vt:lpstr>
      <vt:lpstr>“Crisis of Confidence”</vt:lpstr>
      <vt:lpstr>Stagflation</vt:lpstr>
      <vt:lpstr>The Oil Crisis</vt:lpstr>
      <vt:lpstr>Oil Crisis</vt:lpstr>
      <vt:lpstr>Camp David Accords</vt:lpstr>
      <vt:lpstr>Panama Canal</vt:lpstr>
      <vt:lpstr>USSR Invades Afghanistan</vt:lpstr>
      <vt:lpstr>Iranian Revolution</vt:lpstr>
      <vt:lpstr>1980s</vt:lpstr>
      <vt:lpstr>Ronald Reagan</vt:lpstr>
      <vt:lpstr>The AIDS Crisis</vt:lpstr>
      <vt:lpstr>Reaganomics</vt:lpstr>
      <vt:lpstr>Reaganomics</vt:lpstr>
      <vt:lpstr>Reagan – Foreign Policy</vt:lpstr>
      <vt:lpstr>USSR</vt:lpstr>
      <vt:lpstr>USSR</vt:lpstr>
      <vt:lpstr>Iran – Contra Affair</vt:lpstr>
      <vt:lpstr>1990s</vt:lpstr>
      <vt:lpstr>The Gulf War</vt:lpstr>
      <vt:lpstr>The Gulf War</vt:lpstr>
      <vt:lpstr>The Clinton Administration</vt:lpstr>
      <vt:lpstr>Bush Administration</vt:lpstr>
      <vt:lpstr>Obama Administration</vt:lpstr>
      <vt:lpstr>Obama Administration</vt:lpstr>
      <vt:lpstr>Obama Administration</vt:lpstr>
    </vt:vector>
  </TitlesOfParts>
  <Company>Juab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 :Review</dc:title>
  <dc:creator>BreAnne Staheli</dc:creator>
  <cp:lastModifiedBy>BreAnne Staheli</cp:lastModifiedBy>
  <cp:revision>27</cp:revision>
  <dcterms:created xsi:type="dcterms:W3CDTF">2018-05-13T04:52:49Z</dcterms:created>
  <dcterms:modified xsi:type="dcterms:W3CDTF">2018-05-14T15:47:11Z</dcterms:modified>
</cp:coreProperties>
</file>