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504B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-424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8486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49400" y="4292600"/>
            <a:ext cx="21285200" cy="3200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49400" y="7467600"/>
            <a:ext cx="212852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 i="1"/>
            </a:lvl1pPr>
            <a:lvl2pPr marL="0" indent="228600" algn="ctr">
              <a:spcBef>
                <a:spcPts val="0"/>
              </a:spcBef>
              <a:buSzTx/>
              <a:buNone/>
              <a:defRPr sz="4400" i="1"/>
            </a:lvl2pPr>
            <a:lvl3pPr marL="0" indent="457200" algn="ctr">
              <a:spcBef>
                <a:spcPts val="0"/>
              </a:spcBef>
              <a:buSzTx/>
              <a:buNone/>
              <a:defRPr sz="4400" i="1"/>
            </a:lvl3pPr>
            <a:lvl4pPr marL="0" indent="685800" algn="ctr">
              <a:spcBef>
                <a:spcPts val="0"/>
              </a:spcBef>
              <a:buSzTx/>
              <a:buNone/>
              <a:defRPr sz="4400" i="1"/>
            </a:lvl4pPr>
            <a:lvl5pPr marL="0" indent="914400" algn="ctr">
              <a:spcBef>
                <a:spcPts val="0"/>
              </a:spcBef>
              <a:buSzTx/>
              <a:buNone/>
              <a:defRPr sz="4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2387600" y="8991600"/>
            <a:ext cx="196342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-Johnny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2387600" y="6108700"/>
            <a:ext cx="196215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3400"/>
              </a:spcBef>
              <a:buSzTx/>
              <a:buNone/>
              <a:defRPr sz="4400"/>
            </a:lvl1pPr>
          </a:lstStyle>
          <a:p>
            <a:r>
              <a:t>“Type a quote here.”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787400" y="813805"/>
            <a:ext cx="8978900" cy="830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half" idx="14"/>
          </p:nvPr>
        </p:nvSpPr>
        <p:spPr>
          <a:xfrm>
            <a:off x="10033000" y="812800"/>
            <a:ext cx="13627100" cy="8305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549400" y="10033000"/>
            <a:ext cx="21285200" cy="16637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549400" y="11684000"/>
            <a:ext cx="212852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6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0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4224000" y="1435100"/>
            <a:ext cx="8128000" cy="10845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549400" y="2120900"/>
            <a:ext cx="10972800" cy="5130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1549400" y="7239000"/>
            <a:ext cx="10972800" cy="4406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 i="1"/>
            </a:lvl1pPr>
            <a:lvl2pPr marL="0" indent="228600" algn="ctr">
              <a:spcBef>
                <a:spcPts val="0"/>
              </a:spcBef>
              <a:buSzTx/>
              <a:buNone/>
              <a:defRPr sz="4400" i="1"/>
            </a:lvl2pPr>
            <a:lvl3pPr marL="0" indent="457200" algn="ctr">
              <a:spcBef>
                <a:spcPts val="0"/>
              </a:spcBef>
              <a:buSzTx/>
              <a:buNone/>
              <a:defRPr sz="4400" i="1"/>
            </a:lvl3pPr>
            <a:lvl4pPr marL="0" indent="685800" algn="ctr">
              <a:spcBef>
                <a:spcPts val="0"/>
              </a:spcBef>
              <a:buSzTx/>
              <a:buNone/>
              <a:defRPr sz="4400" i="1"/>
            </a:lvl4pPr>
            <a:lvl5pPr marL="0" indent="914400" algn="ctr">
              <a:spcBef>
                <a:spcPts val="0"/>
              </a:spcBef>
              <a:buSzTx/>
              <a:buNone/>
              <a:defRPr sz="4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549400" y="76200"/>
            <a:ext cx="21285200" cy="28575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549400" y="76200"/>
            <a:ext cx="21285200" cy="28575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549400" y="3810000"/>
            <a:ext cx="21285200" cy="87503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13995400" y="3848100"/>
            <a:ext cx="8483600" cy="8712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549400" y="76200"/>
            <a:ext cx="21285200" cy="28575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1524000" y="3898900"/>
            <a:ext cx="10172700" cy="8750300"/>
          </a:xfrm>
          <a:prstGeom prst="rect">
            <a:avLst/>
          </a:prstGeom>
        </p:spPr>
        <p:txBody>
          <a:bodyPr/>
          <a:lstStyle>
            <a:lvl1pPr marL="520700" indent="-520700">
              <a:spcBef>
                <a:spcPts val="5100"/>
              </a:spcBef>
              <a:buBlip>
                <a:blip r:embed="rId3"/>
              </a:buBlip>
              <a:defRPr sz="4400"/>
            </a:lvl1pPr>
            <a:lvl2pPr marL="1041400" indent="-520700">
              <a:spcBef>
                <a:spcPts val="5100"/>
              </a:spcBef>
              <a:buBlip>
                <a:blip r:embed="rId3"/>
              </a:buBlip>
              <a:defRPr sz="4400"/>
            </a:lvl2pPr>
            <a:lvl3pPr marL="1562100" indent="-520700">
              <a:spcBef>
                <a:spcPts val="5100"/>
              </a:spcBef>
              <a:buBlip>
                <a:blip r:embed="rId3"/>
              </a:buBlip>
              <a:defRPr sz="4400"/>
            </a:lvl3pPr>
            <a:lvl4pPr marL="2082800" indent="-520700">
              <a:spcBef>
                <a:spcPts val="5100"/>
              </a:spcBef>
              <a:buBlip>
                <a:blip r:embed="rId3"/>
              </a:buBlip>
              <a:defRPr sz="4400"/>
            </a:lvl4pPr>
            <a:lvl5pPr marL="2603500" indent="-520700">
              <a:spcBef>
                <a:spcPts val="5100"/>
              </a:spcBef>
              <a:buBlip>
                <a:blip r:embed="rId3"/>
              </a:buBlip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_h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054100"/>
            <a:ext cx="22352000" cy="115951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12814300" y="6985702"/>
            <a:ext cx="10185400" cy="53527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12814300" y="1371600"/>
            <a:ext cx="10198100" cy="5384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5"/>
          </p:nvPr>
        </p:nvSpPr>
        <p:spPr>
          <a:xfrm>
            <a:off x="1384300" y="1374109"/>
            <a:ext cx="11176000" cy="109476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549400" y="5257800"/>
            <a:ext cx="21285200" cy="32004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549400" y="1155700"/>
            <a:ext cx="21285200" cy="1139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01499" y="12649200"/>
            <a:ext cx="419101" cy="5080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50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6096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12192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8288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24384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30480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36576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42672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48768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5486400" marR="0" indent="-609600" algn="l" defTabSz="825500" rtl="0" latinLnBrk="0">
        <a:lnSpc>
          <a:spcPct val="120000"/>
        </a:lnSpc>
        <a:spcBef>
          <a:spcPts val="73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50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Dictators of Europe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 Honors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tali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7690" y="762000"/>
            <a:ext cx="11017251" cy="121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1549400" y="3803650"/>
            <a:ext cx="10329072" cy="8750300"/>
          </a:xfrm>
          <a:prstGeom prst="rect">
            <a:avLst/>
          </a:prstGeom>
        </p:spPr>
        <p:txBody>
          <a:bodyPr/>
          <a:lstStyle/>
          <a:p>
            <a:pPr marL="662269" indent="-662269" defTabSz="800735">
              <a:spcBef>
                <a:spcPts val="7000"/>
              </a:spcBef>
              <a:buBlip>
                <a:blip r:embed="rId3"/>
              </a:buBlip>
              <a:defRPr sz="543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Began the collectivization of peasant plots (seizing private property</a:t>
            </a:r>
          </a:p>
          <a:p>
            <a:pPr marL="662269" indent="-662269" defTabSz="800735">
              <a:spcBef>
                <a:spcPts val="7000"/>
              </a:spcBef>
              <a:buBlip>
                <a:blip r:embed="rId3"/>
              </a:buBlip>
              <a:defRPr sz="543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Silences all opposition and critics of his policies (work camps, assassinations)</a:t>
            </a:r>
          </a:p>
          <a:p>
            <a:pPr marL="662269" indent="-662269" defTabSz="800735">
              <a:spcBef>
                <a:spcPts val="7000"/>
              </a:spcBef>
              <a:buBlip>
                <a:blip r:embed="rId3"/>
              </a:buBlip>
              <a:defRPr sz="5432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Severe oppression of his people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tali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3925" y="1371600"/>
            <a:ext cx="11522075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1549400" y="3810000"/>
            <a:ext cx="7969674" cy="9060106"/>
          </a:xfrm>
          <a:prstGeom prst="rect">
            <a:avLst/>
          </a:prstGeom>
        </p:spPr>
        <p:txBody>
          <a:bodyPr/>
          <a:lstStyle>
            <a:lvl1pPr marL="682751" indent="-682751">
              <a:buBlip>
                <a:blip r:embed="rId3"/>
              </a:buBlip>
              <a:defRPr sz="5600"/>
            </a:lvl1pPr>
          </a:lstStyle>
          <a:p>
            <a:r>
              <a:t>The Great Purge - he imprisoned educated people who criticized him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tojo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4360" y="990600"/>
            <a:ext cx="11544300" cy="1173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-4946985" y="69849"/>
            <a:ext cx="21285201" cy="2857501"/>
          </a:xfrm>
          <a:prstGeom prst="rect">
            <a:avLst/>
          </a:prstGeom>
        </p:spPr>
        <p:txBody>
          <a:bodyPr/>
          <a:lstStyle/>
          <a:p>
            <a:r>
              <a:t>Hideki Tojo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USA-P-Strategy-18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1800" y="0"/>
            <a:ext cx="107442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xfrm>
            <a:off x="1729855" y="3810000"/>
            <a:ext cx="8401691" cy="8161707"/>
          </a:xfrm>
          <a:prstGeom prst="rect">
            <a:avLst/>
          </a:prstGeom>
        </p:spPr>
        <p:txBody>
          <a:bodyPr/>
          <a:lstStyle/>
          <a:p>
            <a:pPr marL="559856" indent="-559856" defTabSz="676909">
              <a:spcBef>
                <a:spcPts val="3400"/>
              </a:spcBef>
              <a:buBlip>
                <a:blip r:embed="rId3"/>
              </a:buBlip>
              <a:defRPr sz="4592">
                <a:effectLst>
                  <a:outerShdw blurRad="20828" dist="10414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Prime Minister of Japan from 1941-1945</a:t>
            </a:r>
          </a:p>
          <a:p>
            <a:pPr marL="559856" indent="-559856" defTabSz="676909">
              <a:spcBef>
                <a:spcPts val="3400"/>
              </a:spcBef>
              <a:buBlip>
                <a:blip r:embed="rId3"/>
              </a:buBlip>
              <a:defRPr sz="4592">
                <a:effectLst>
                  <a:outerShdw blurRad="20828" dist="10414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sought to consolidate control of the government</a:t>
            </a:r>
          </a:p>
          <a:p>
            <a:pPr marL="559856" indent="-559856" defTabSz="676909">
              <a:spcBef>
                <a:spcPts val="3400"/>
              </a:spcBef>
              <a:buBlip>
                <a:blip r:embed="rId3"/>
              </a:buBlip>
              <a:defRPr sz="4592">
                <a:effectLst>
                  <a:outerShdw blurRad="20828" dist="10414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Expanded the military</a:t>
            </a:r>
          </a:p>
          <a:p>
            <a:pPr marL="559856" indent="-559856" defTabSz="676909">
              <a:spcBef>
                <a:spcPts val="3400"/>
              </a:spcBef>
              <a:buBlip>
                <a:blip r:embed="rId3"/>
              </a:buBlip>
              <a:defRPr sz="4592">
                <a:effectLst>
                  <a:outerShdw blurRad="20828" dist="10414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Was an expansionist</a:t>
            </a:r>
          </a:p>
          <a:p>
            <a:pPr marL="559856" indent="-559856" defTabSz="676909">
              <a:spcBef>
                <a:spcPts val="3400"/>
              </a:spcBef>
              <a:buBlip>
                <a:blip r:embed="rId3"/>
              </a:buBlip>
              <a:defRPr sz="4592">
                <a:effectLst>
                  <a:outerShdw blurRad="20828" dist="10414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Masterminded the attack on Pearl Harbor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HidekiTojo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00" y="0"/>
            <a:ext cx="16306800" cy="872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549400" y="6539383"/>
            <a:ext cx="21285200" cy="8750301"/>
          </a:xfrm>
          <a:prstGeom prst="rect">
            <a:avLst/>
          </a:prstGeom>
        </p:spPr>
        <p:txBody>
          <a:bodyPr/>
          <a:lstStyle/>
          <a:p>
            <a:pPr marL="682751" indent="-682751">
              <a:buBlip>
                <a:blip r:embed="rId3"/>
              </a:buBlip>
              <a:defRPr sz="5600"/>
            </a:pPr>
            <a:r>
              <a:t>Later convicted as a war criminal and executed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He is blamed for Japan’s wartime disaster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Nazism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 example of Fascism</a:t>
            </a:r>
          </a:p>
          <a:p>
            <a:pPr>
              <a:buBlip>
                <a:blip r:embed="rId2"/>
              </a:buBlip>
            </a:pPr>
            <a:r>
              <a:t>One added element: Genocide of “undesirable” people</a:t>
            </a:r>
          </a:p>
          <a:p>
            <a:pPr lvl="3">
              <a:buBlip>
                <a:blip r:embed="rId2"/>
              </a:buBlip>
            </a:pPr>
            <a:r>
              <a:t>Poles, Hungarians, Russians, Jews, Roma (Gypsies), those with physical or mental disabilities, etc.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adolf-hitler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2133600"/>
            <a:ext cx="11176000" cy="1158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600" spc="480"/>
            </a:lvl1pPr>
          </a:lstStyle>
          <a:p>
            <a:r>
              <a:t>Adolf Hitler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hitler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3762" y="3090294"/>
            <a:ext cx="14782801" cy="983297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1707298" y="3803650"/>
            <a:ext cx="6195874" cy="8278632"/>
          </a:xfrm>
          <a:prstGeom prst="rect">
            <a:avLst/>
          </a:prstGeom>
        </p:spPr>
        <p:txBody>
          <a:bodyPr/>
          <a:lstStyle/>
          <a:p>
            <a:pPr marL="614476" indent="-614476" defTabSz="742950">
              <a:spcBef>
                <a:spcPts val="6500"/>
              </a:spcBef>
              <a:buBlip>
                <a:blip r:embed="rId3"/>
              </a:buBlip>
              <a:defRPr sz="5040">
                <a:effectLst>
                  <a:outerShdw blurRad="22860" dist="11430" rotWithShape="0">
                    <a:srgbClr val="FFFFFF">
                      <a:alpha val="45000"/>
                    </a:srgbClr>
                  </a:outerShdw>
                </a:effectLst>
              </a:defRPr>
            </a:pPr>
            <a:endParaRPr/>
          </a:p>
          <a:p>
            <a:pPr marL="614476" indent="-614476" defTabSz="742950">
              <a:spcBef>
                <a:spcPts val="6500"/>
              </a:spcBef>
              <a:buBlip>
                <a:blip r:embed="rId3"/>
              </a:buBlip>
              <a:defRPr sz="5040">
                <a:effectLst>
                  <a:outerShdw blurRad="22860" dist="11430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Became chancellor of Germany </a:t>
            </a:r>
          </a:p>
          <a:p>
            <a:pPr marL="614476" indent="-614476" defTabSz="742950">
              <a:spcBef>
                <a:spcPts val="6500"/>
              </a:spcBef>
              <a:buBlip>
                <a:blip r:embed="rId3"/>
              </a:buBlip>
              <a:defRPr sz="5040">
                <a:effectLst>
                  <a:outerShdw blurRad="22860" dist="11430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Was granted emergency powers (Germany was in an economic crisis)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main_hitler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0"/>
            <a:ext cx="16611600" cy="1104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549400" y="6043132"/>
            <a:ext cx="21285200" cy="8750301"/>
          </a:xfrm>
          <a:prstGeom prst="rect">
            <a:avLst/>
          </a:prstGeom>
        </p:spPr>
        <p:txBody>
          <a:bodyPr/>
          <a:lstStyle/>
          <a:p>
            <a:pPr marL="682751" indent="-682751">
              <a:lnSpc>
                <a:spcPct val="90000"/>
              </a:lnSpc>
              <a:buBlip>
                <a:blip r:embed="rId3"/>
              </a:buBlip>
              <a:defRPr sz="5600"/>
            </a:pPr>
            <a:endParaRPr/>
          </a:p>
          <a:p>
            <a:pPr marL="682751" indent="-682751">
              <a:lnSpc>
                <a:spcPct val="90000"/>
              </a:lnSpc>
              <a:buBlip>
                <a:blip r:embed="rId3"/>
              </a:buBlip>
              <a:defRPr sz="5600"/>
            </a:pPr>
            <a:endParaRPr/>
          </a:p>
          <a:p>
            <a:pPr marL="682751" indent="-682751">
              <a:lnSpc>
                <a:spcPct val="90000"/>
              </a:lnSpc>
              <a:buBlip>
                <a:blip r:embed="rId3"/>
              </a:buBlip>
              <a:defRPr sz="5600"/>
            </a:pPr>
            <a:r>
              <a:t>Transformed Germany’s Republican government into a dictatorship and appointed himself the leader (Fuhrer)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uniform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0" y="0"/>
            <a:ext cx="9410700" cy="135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half" idx="1"/>
          </p:nvPr>
        </p:nvSpPr>
        <p:spPr>
          <a:xfrm>
            <a:off x="1549400" y="3810000"/>
            <a:ext cx="8987994" cy="8737600"/>
          </a:xfrm>
          <a:prstGeom prst="rect">
            <a:avLst/>
          </a:prstGeom>
        </p:spPr>
        <p:txBody>
          <a:bodyPr/>
          <a:lstStyle/>
          <a:p>
            <a:pPr marL="682751" indent="-682751">
              <a:buBlip>
                <a:blip r:embed="rId3"/>
              </a:buBlip>
              <a:defRPr sz="5600"/>
            </a:pPr>
            <a:r>
              <a:t>Nazis exercised total control of everyday life</a:t>
            </a:r>
          </a:p>
          <a:p>
            <a:pPr marL="682751" indent="-682751">
              <a:buBlip>
                <a:blip r:embed="rId3"/>
              </a:buBlip>
              <a:defRPr sz="5600"/>
            </a:pPr>
            <a:endParaRPr/>
          </a:p>
          <a:p>
            <a:pPr marL="682751" indent="-682751">
              <a:buBlip>
                <a:blip r:embed="rId3"/>
              </a:buBlip>
              <a:defRPr sz="5600"/>
            </a:pPr>
            <a:r>
              <a:t>Demanded that Germans give everything to the Nazi party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1205">
              <a:defRPr sz="9100" spc="455">
                <a:effectLst>
                  <a:outerShdw blurRad="23114" dist="23114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Why do Dictator rise in Europe in so many countries?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1524000" y="3898900"/>
            <a:ext cx="21564019" cy="87503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Economic instability (Great Depression)</a:t>
            </a:r>
          </a:p>
          <a:p>
            <a:pPr>
              <a:buBlip>
                <a:blip r:embed="rId2"/>
              </a:buBlip>
            </a:pPr>
            <a:r>
              <a:t>Weak governments (new governments created from the Treaty of Versailles)</a:t>
            </a:r>
          </a:p>
          <a:p>
            <a:pPr>
              <a:buBlip>
                <a:blip r:embed="rId2"/>
              </a:buBlip>
            </a:pPr>
            <a:r>
              <a:t>Lingering trauma from WWI</a:t>
            </a:r>
          </a:p>
          <a:p>
            <a:pPr>
              <a:buBlip>
                <a:blip r:embed="rId2"/>
              </a:buBlip>
            </a:pPr>
            <a:r>
              <a:t>People in Europe are poor, hungry, and frustrated.  They are looking for someone to help solve their problems</a:t>
            </a:r>
          </a:p>
          <a:p>
            <a:pPr>
              <a:buBlip>
                <a:blip r:embed="rId2"/>
              </a:buBlip>
              <a:defRPr b="1"/>
            </a:pPr>
            <a:r>
              <a:t>How does Economic instability lead to political instability?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USA-E-Supreme-p176a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94852" y="-22557"/>
            <a:ext cx="10083801" cy="131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>
            <a:spLocks noGrp="1"/>
          </p:cNvSpPr>
          <p:nvPr>
            <p:ph type="body" sz="half" idx="1"/>
          </p:nvPr>
        </p:nvSpPr>
        <p:spPr>
          <a:xfrm>
            <a:off x="1549400" y="3810000"/>
            <a:ext cx="11261305" cy="9024948"/>
          </a:xfrm>
          <a:prstGeom prst="rect">
            <a:avLst/>
          </a:prstGeom>
        </p:spPr>
        <p:txBody>
          <a:bodyPr/>
          <a:lstStyle/>
          <a:p>
            <a:pPr marL="682751" indent="-682751">
              <a:buBlip>
                <a:blip r:embed="rId3"/>
              </a:buBlip>
              <a:defRPr sz="5600"/>
            </a:pPr>
            <a:r>
              <a:t>Created the Storm Troopers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Gestapo (Secret Police) 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Targeted political radicals (communists, anarchists)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Began a campaign of harassment of German Jews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Adolf_Hitler_1944_besichtigt_Truemmer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5200" y="0"/>
            <a:ext cx="92202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1549400" y="3810000"/>
            <a:ext cx="8103693" cy="9509657"/>
          </a:xfrm>
          <a:prstGeom prst="rect">
            <a:avLst/>
          </a:prstGeom>
        </p:spPr>
        <p:txBody>
          <a:bodyPr/>
          <a:lstStyle>
            <a:lvl1pPr marL="682751" indent="-682751">
              <a:buBlip>
                <a:blip r:embed="rId3"/>
              </a:buBlip>
              <a:defRPr sz="5600"/>
            </a:lvl1pPr>
          </a:lstStyle>
          <a:p>
            <a:r>
              <a:t>Well Known for his “Final Solution”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Fascism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5008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Fascism was originally the government of Italy under Benito Mussolini</a:t>
            </a:r>
          </a:p>
          <a:p>
            <a:pPr marL="445008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Fascism is the governmental system adopted in Italy, Germany, and Japan in the 1930s and 1940s (no coincidence that these are the Axis powers)</a:t>
            </a:r>
          </a:p>
          <a:p>
            <a:pPr marL="445008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Characteristics:</a:t>
            </a:r>
          </a:p>
          <a:p>
            <a:pPr marL="1780032" lvl="3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Conservative (on the political spectrum) - FAR RIGHT</a:t>
            </a:r>
          </a:p>
          <a:p>
            <a:pPr marL="1780032" lvl="3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Few Freedoms (Freedom of Speech, Freedom of the Press, etc.)</a:t>
            </a:r>
          </a:p>
          <a:p>
            <a:pPr marL="1780032" lvl="3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Total conformity to the ideal - attacks on individualism and pluralism</a:t>
            </a:r>
          </a:p>
          <a:p>
            <a:pPr marL="1780032" lvl="3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Strong Nationalism</a:t>
            </a:r>
          </a:p>
          <a:p>
            <a:pPr marL="1780032" lvl="3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Glorifies military service and military action (militarism)</a:t>
            </a:r>
          </a:p>
          <a:p>
            <a:pPr marL="1780032" lvl="3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1 dictator, who holds all the power, and controls the country</a:t>
            </a:r>
          </a:p>
          <a:p>
            <a:pPr marL="1780032" lvl="3" indent="-445008" defTabSz="602615">
              <a:spcBef>
                <a:spcPts val="1600"/>
              </a:spcBef>
              <a:buBlip>
                <a:blip r:embed="rId2"/>
              </a:buBlip>
              <a:defRPr sz="3650">
                <a:effectLst>
                  <a:outerShdw blurRad="18542" dist="927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Desire for power, and expansion of national borders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ussc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0" y="0"/>
            <a:ext cx="85852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77823" indent="-877823">
              <a:buBlip>
                <a:blip r:embed="rId3"/>
              </a:buBlip>
              <a:defRPr sz="7200"/>
            </a:lvl1pPr>
          </a:lstStyle>
          <a:p>
            <a:r>
              <a:t>Benito Mussolini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uss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04806" y="-1"/>
            <a:ext cx="85852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body" sz="half" idx="1"/>
          </p:nvPr>
        </p:nvSpPr>
        <p:spPr>
          <a:xfrm>
            <a:off x="943712" y="3541117"/>
            <a:ext cx="13590128" cy="9275366"/>
          </a:xfrm>
          <a:prstGeom prst="rect">
            <a:avLst/>
          </a:prstGeom>
        </p:spPr>
        <p:txBody>
          <a:bodyPr/>
          <a:lstStyle/>
          <a:p>
            <a:pPr marL="682751" indent="-682751">
              <a:buBlip>
                <a:blip r:embed="rId3"/>
              </a:buBlip>
              <a:defRPr sz="5600"/>
            </a:pPr>
            <a:r>
              <a:t>Founder of the Fascist Party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Marched on Rome and overthrew the King in 1922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First Fascist State in Europe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ussolini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72800" y="0"/>
            <a:ext cx="988695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1549400" y="3810000"/>
            <a:ext cx="8844106" cy="8595486"/>
          </a:xfrm>
          <a:prstGeom prst="rect">
            <a:avLst/>
          </a:prstGeom>
        </p:spPr>
        <p:txBody>
          <a:bodyPr/>
          <a:lstStyle/>
          <a:p>
            <a:pPr marL="641786" indent="-641786" defTabSz="775969">
              <a:spcBef>
                <a:spcPts val="6800"/>
              </a:spcBef>
              <a:buBlip>
                <a:blip r:embed="rId3"/>
              </a:buBlip>
              <a:defRPr sz="5264">
                <a:effectLst>
                  <a:outerShdw blurRad="23876" dist="1193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Curbed Free speech and free press</a:t>
            </a:r>
          </a:p>
          <a:p>
            <a:pPr marL="641786" indent="-641786" defTabSz="775969">
              <a:spcBef>
                <a:spcPts val="6800"/>
              </a:spcBef>
              <a:buBlip>
                <a:blip r:embed="rId3"/>
              </a:buBlip>
              <a:defRPr sz="5264">
                <a:effectLst>
                  <a:outerShdw blurRad="23876" dist="1193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Suppressed all opposition</a:t>
            </a:r>
          </a:p>
          <a:p>
            <a:pPr marL="641786" indent="-641786" defTabSz="775969">
              <a:spcBef>
                <a:spcPts val="6800"/>
              </a:spcBef>
              <a:buBlip>
                <a:blip r:embed="rId3"/>
              </a:buBlip>
              <a:defRPr sz="5264">
                <a:effectLst>
                  <a:outerShdw blurRad="23876" dist="1193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Wanted to create a modern Roman Empire (retake territories that were part of the Roman Empire)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43" name="mussolini_in_uniform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-19050"/>
            <a:ext cx="14782800" cy="13896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Communism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Economic elements - state-controlled economy, no private enterprise or property</a:t>
            </a:r>
          </a:p>
          <a:p>
            <a:pPr marL="457200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Political elements - one political party, suppress opposition</a:t>
            </a:r>
          </a:p>
          <a:p>
            <a:pPr marL="457200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Far LEFT on the political spectrum (extreme liberalism)</a:t>
            </a:r>
          </a:p>
          <a:p>
            <a:pPr marL="457200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Theory vs. Practice </a:t>
            </a:r>
          </a:p>
          <a:p>
            <a:pPr marL="1828800" lvl="3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Theoretical communism: Equality, Total Freedom, no government, no police, no law, because everyone does the right thing and shares everything</a:t>
            </a:r>
          </a:p>
          <a:p>
            <a:pPr marL="1828800" lvl="3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In practice: Limit personal freedoms, 1 dictator, strong sense of nationalism, values the state over individualism, desire to expand borders, totalitarianism</a:t>
            </a:r>
          </a:p>
          <a:p>
            <a:pPr marL="2743200" lvl="5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Sound familiar?</a:t>
            </a:r>
          </a:p>
          <a:p>
            <a:pPr marL="457200" indent="-457200" defTabSz="619125">
              <a:spcBef>
                <a:spcPts val="2000"/>
              </a:spcBef>
              <a:buBlip>
                <a:blip r:embed="rId2"/>
              </a:buBlip>
              <a:defRPr sz="3750">
                <a:effectLst>
                  <a:outerShdw blurRad="19050" dist="952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In theory, Fascism and communism are polar opposites.  But in practice: They are almost identical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talin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51533" y="0"/>
            <a:ext cx="10033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1549400" y="3810000"/>
            <a:ext cx="10801180" cy="8904058"/>
          </a:xfrm>
          <a:prstGeom prst="rect">
            <a:avLst/>
          </a:prstGeom>
        </p:spPr>
        <p:txBody>
          <a:bodyPr/>
          <a:lstStyle/>
          <a:p>
            <a:pPr marL="877823" indent="-877823">
              <a:buBlip>
                <a:blip r:embed="rId3"/>
              </a:buBlip>
              <a:defRPr sz="7200"/>
            </a:pPr>
            <a:r>
              <a:t>Joseph Stalin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Secretary General under Lenin</a:t>
            </a:r>
          </a:p>
          <a:p>
            <a:pPr marL="682751" indent="-682751">
              <a:buBlip>
                <a:blip r:embed="rId3"/>
              </a:buBlip>
              <a:defRPr sz="5600"/>
            </a:pPr>
            <a:r>
              <a:t>Took power in the USSR in 1928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Macintosh PowerPoint</Application>
  <PresentationFormat>Custom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Kyoto</vt:lpstr>
      <vt:lpstr>Dictators of Europe</vt:lpstr>
      <vt:lpstr>Why do Dictator rise in Europe in so many countries?</vt:lpstr>
      <vt:lpstr>Fascism</vt:lpstr>
      <vt:lpstr>PowerPoint Presentation</vt:lpstr>
      <vt:lpstr>PowerPoint Presentation</vt:lpstr>
      <vt:lpstr>PowerPoint Presentation</vt:lpstr>
      <vt:lpstr>PowerPoint Presentation</vt:lpstr>
      <vt:lpstr>Communism</vt:lpstr>
      <vt:lpstr>PowerPoint Presentation</vt:lpstr>
      <vt:lpstr>PowerPoint Presentation</vt:lpstr>
      <vt:lpstr>PowerPoint Presentation</vt:lpstr>
      <vt:lpstr>Hideki Tojo</vt:lpstr>
      <vt:lpstr>PowerPoint Presentation</vt:lpstr>
      <vt:lpstr>PowerPoint Presentation</vt:lpstr>
      <vt:lpstr>Nazism</vt:lpstr>
      <vt:lpstr>Adolf Hitler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Dictators of Europe</dc:title>
  <cp:lastModifiedBy>BreAnne Staheli</cp:lastModifiedBy>
  <cp:revision>1</cp:revision>
  <dcterms:modified xsi:type="dcterms:W3CDTF">2017-12-07T10:28:05Z</dcterms:modified>
</cp:coreProperties>
</file>