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83"/>
  </p:normalViewPr>
  <p:slideViewPr>
    <p:cSldViewPr snapToGrid="0" snapToObjects="1">
      <p:cViewPr varScale="1">
        <p:scale>
          <a:sx n="86" d="100"/>
          <a:sy n="86" d="100"/>
        </p:scale>
        <p:origin x="100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78234-F23C-C449-BA1A-5054C04790EE}" type="datetimeFigureOut">
              <a:rPr lang="en-US" smtClean="0"/>
              <a:t>10/22/18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2DD7E-7F77-E149-9D03-625FDA8CE04A}" type="slidenum">
              <a:rPr lang="en-US" smtClean="0"/>
              <a:t>‹#›</a:t>
            </a:fld>
            <a:endParaRPr lang="en-US"/>
          </a:p>
        </p:txBody>
      </p:sp>
    </p:spTree>
    <p:extLst>
      <p:ext uri="{BB962C8B-B14F-4D97-AF65-F5344CB8AC3E}">
        <p14:creationId xmlns:p14="http://schemas.microsoft.com/office/powerpoint/2010/main" val="2724374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1" Type="http://schemas.openxmlformats.org/officeDocument/2006/relationships/hyperlink" Target="http://www.greek-gods.info/greek-gods/hephaestus/" TargetMode="External"/><Relationship Id="rId12" Type="http://schemas.openxmlformats.org/officeDocument/2006/relationships/hyperlink" Target="http://www.greek-gods.info/greek-gods/hera/" TargetMode="External"/><Relationship Id="rId13" Type="http://schemas.openxmlformats.org/officeDocument/2006/relationships/hyperlink" Target="http://www.greek-gods.info/greek-gods/hermes/" TargetMode="External"/><Relationship Id="rId14" Type="http://schemas.openxmlformats.org/officeDocument/2006/relationships/hyperlink" Target="http://www.greek-gods.info/greek-gods/hestia/" TargetMode="External"/><Relationship Id="rId15" Type="http://schemas.openxmlformats.org/officeDocument/2006/relationships/hyperlink" Target="http://www.greek-gods.info/greek-gods/poseidon/" TargetMode="External"/><Relationship Id="rId16" Type="http://schemas.openxmlformats.org/officeDocument/2006/relationships/hyperlink" Target="http://www.greek-gods.info/greek-gods/zeus/" TargetMode="External"/><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greek-gods.info/greek-gods/aphrodite/" TargetMode="External"/><Relationship Id="rId4" Type="http://schemas.openxmlformats.org/officeDocument/2006/relationships/hyperlink" Target="http://www.greek-gods.info/greek-gods/apollo/" TargetMode="External"/><Relationship Id="rId5" Type="http://schemas.openxmlformats.org/officeDocument/2006/relationships/hyperlink" Target="http://www.greek-gods.info/greek-gods/ares/" TargetMode="External"/><Relationship Id="rId6" Type="http://schemas.openxmlformats.org/officeDocument/2006/relationships/hyperlink" Target="http://www.greek-gods.info/greek-gods/artemis/" TargetMode="External"/><Relationship Id="rId7" Type="http://schemas.openxmlformats.org/officeDocument/2006/relationships/hyperlink" Target="http://www.greek-gods.info/greek-gods/athena/" TargetMode="External"/><Relationship Id="rId8" Type="http://schemas.openxmlformats.org/officeDocument/2006/relationships/hyperlink" Target="http://www.greek-gods.info/greek-gods/demeter/" TargetMode="External"/><Relationship Id="rId9" Type="http://schemas.openxmlformats.org/officeDocument/2006/relationships/hyperlink" Target="http://www.greek-gods.info/greek-gods/dionysus/" TargetMode="External"/><Relationship Id="rId10" Type="http://schemas.openxmlformats.org/officeDocument/2006/relationships/hyperlink" Target="http://www.greek-gods.info/greek-gods/hade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3AEE2A63-F73A-7E42-8D81-0B822F4A77F8}" type="slidenum">
              <a:rPr lang="en-US">
                <a:latin typeface="Arial" charset="0"/>
              </a:rPr>
              <a:pPr/>
              <a:t>1</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1100" b="1"/>
              <a:t>Geography Shapes Greek Life</a:t>
            </a:r>
          </a:p>
          <a:p>
            <a:pPr>
              <a:lnSpc>
                <a:spcPct val="80000"/>
              </a:lnSpc>
            </a:pPr>
            <a:r>
              <a:rPr lang="en-US" sz="1100"/>
              <a:t>The Sea The sea shaped Greek civilization just as rivers shaped the ancient civilizations of Egypt, the Fertile Crescent, India, and China. In one sense, the Greeks did not live on a land but around a sea. Greeks rarely had to travel more than 85 miles to reach the coastline. The Aegean Sea, the Ionian Sea, and the neighboring Black Sea were important transportation routes for the Greek people. These seaways linked most parts of Greece. As the Greeks became skilled sailors, sea travel connected Greece with other societies. Sea travel and trade were also important because Greece lacked natural resources, such as timber, precious metals, and usable farmland. </a:t>
            </a:r>
          </a:p>
          <a:p>
            <a:pPr>
              <a:lnSpc>
                <a:spcPct val="80000"/>
              </a:lnSpc>
            </a:pPr>
            <a:r>
              <a:rPr lang="en-US" sz="1100"/>
              <a:t>The Land Rugged mountains covered about three-fourths of ancient Greece. The mountain chains ran mainly from northwest to southeast along the Balkan Peninsula. Mountains divided the land into a number of different regions. This significantly influenced Greek political life. Instead of a single government, the Greeks developed small, independent communities within each little valley and its surrounding mountains. Most Greeks gave their loyalty to these local communities. In ancient times, the uneven terrain also made land transportation difficult. Of the few roads that existed, most were little more than dirt paths. It often took travelers several days to complete a journey that might take a few hours today. Much of the land itself was stony, and only a small part of it was arable, or suitable for farming. Tiny but fertile valleys covered about one-fourth of Greece. The small streams that watered these valleys were not suitable for large-scale irrigation projects. With so little fertile farmland or fresh water for irrigation, Greece was never able to support a large population. Historians estimate that no more than a few million people lived in ancient Greece at any given time. Even this small population could not expect the land to support a life of luxury. A desire for more living space, grassland for raising livestock, and adequate farmland may have been factors that motivated the Greeks to seek new sites for colonies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AA40543F-BA6B-3E4A-86EC-7F18EB3B2623}" type="slidenum">
              <a:rPr lang="en-US">
                <a:latin typeface="Arial" charset="0"/>
              </a:rPr>
              <a:pPr/>
              <a:t>4</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t>Geography Shapes Greek Life</a:t>
            </a:r>
            <a:endParaRPr lang="en-US"/>
          </a:p>
          <a:p>
            <a:r>
              <a:rPr lang="en-US"/>
              <a:t>The Land Rugged mountains covered about three-fourths of ancient Greece. The mountain chains ran mainly from northwest to southeast along the Balkan Peninsula. Mountains divided the land into a number of different regions. </a:t>
            </a:r>
            <a:r>
              <a:rPr lang="en-US" b="1" u="sng"/>
              <a:t>This significantly influenced Greek political life. Instead of a single government, the Greeks developed small, independent communities within each little valley and its surrounding mountains. Most Greeks gave their loyalty to these local communities. </a:t>
            </a:r>
            <a:r>
              <a:rPr lang="en-US"/>
              <a:t>In ancient times, the uneven terrain also made land transportation difficult. Of the few roads that existed, most were little more than dirt paths. It often took travelers several days to complete a journey that might take a few hours today. Much of the land itself was stony, and only a small part of it was arable, or suitable for farming. Tiny but fertile valleys covered about one-fourth of Greece. The small streams that watered these valleys were not suitable for large-scale irrigation projects. With so little fertile farmland or fresh water for irrigation, Greece was never able to support a large population. Historians estimate that no more than a few million people lived in ancient Greece at any given time. Even this small population could not expect the land to support a life of luxury. A desire for more living space, grassland for raising livestock, and adequate farmland may have been factors that motivated the Greeks to seek new sites for colonies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E0F4B5B6-F5B5-0B4A-A97A-74C91B69BB6F}" type="slidenum">
              <a:rPr lang="en-US">
                <a:latin typeface="Arial" charset="0"/>
              </a:rPr>
              <a:pPr/>
              <a:t>5</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t>Geography Shapes Greek Life</a:t>
            </a:r>
            <a:endParaRPr lang="en-US"/>
          </a:p>
          <a:p>
            <a:r>
              <a:rPr lang="en-US"/>
              <a:t>The Land Rugged mountains covered about three-fourths of ancient Greece. The mountain chains ran mainly from northwest to southeast along the Balkan Peninsula. Mountains divided the land into a number of different regions. </a:t>
            </a:r>
            <a:r>
              <a:rPr lang="en-US" b="1" u="sng"/>
              <a:t>This significantly influenced Greek political life. Instead of a single government, the Greeks developed small, independent communities within each little valley and its surrounding mountains. Most Greeks gave their loyalty to these local communities. </a:t>
            </a:r>
            <a:r>
              <a:rPr lang="en-US"/>
              <a:t>In ancient times, the uneven terrain also made land transportation difficult. Of the few roads that existed, most were little more than dirt paths. It often took travelers several days to complete a journey that might take a few hours today. Much of the land itself was stony, and only a small part of it was arable, or suitable for farming. Tiny but fertile valleys covered about one-fourth of Greece. The small streams that watered these valleys were not suitable for large-scale irrigation projects. With so little fertile farmland or fresh water for irrigation, Greece was never able to support a large population. Historians estimate that no more than a few million people lived in ancient Greece at any given time. Even this small population could not expect the land to support a life of luxury. A desire for more living space, grassland for raising livestock, and adequate farmland may have been factors that motivated the Greeks to seek new sites for colonies </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546F5CF7-7ABB-844A-A9B4-643B81B592E6}" type="slidenum">
              <a:rPr lang="en-US">
                <a:latin typeface="Arial" charset="0"/>
              </a:rPr>
              <a:pPr/>
              <a:t>6</a:t>
            </a:fld>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atin typeface="Calibri" charset="0"/>
                <a:cs typeface="Calibri" charset="0"/>
              </a:rPr>
              <a:t>Greeks were polytheistic &amp; believed that the gods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03DF1863-2227-7F4B-9B93-711EB9940661}" type="slidenum">
              <a:rPr lang="en-US">
                <a:latin typeface="Arial" charset="0"/>
              </a:rPr>
              <a:pPr/>
              <a:t>7</a:t>
            </a:fld>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t/>
            </a:r>
            <a:br>
              <a:rPr lang="en-US"/>
            </a:br>
            <a:r>
              <a:rPr lang="en-US" b="1">
                <a:hlinkClick r:id="rId3" action="ppaction://hlinkfile"/>
              </a:rPr>
              <a:t>Aphrodite</a:t>
            </a:r>
            <a:r>
              <a:rPr lang="en-US" b="1"/>
              <a:t> </a:t>
            </a:r>
            <a:r>
              <a:rPr lang="en-US"/>
              <a:t>The sensual goddess of Love and Beauty </a:t>
            </a:r>
          </a:p>
          <a:p>
            <a:pPr marL="0" lvl="1"/>
            <a:r>
              <a:rPr lang="en-US" b="1">
                <a:hlinkClick r:id="rId4" action="ppaction://hlinkfile"/>
              </a:rPr>
              <a:t>Apollo </a:t>
            </a:r>
            <a:r>
              <a:rPr lang="en-US" b="1"/>
              <a:t> </a:t>
            </a:r>
            <a:r>
              <a:rPr lang="en-US"/>
              <a:t>The youthful god of the Sun and the Music </a:t>
            </a:r>
          </a:p>
          <a:p>
            <a:pPr marL="0" lvl="1"/>
            <a:r>
              <a:rPr lang="en-US" b="1">
                <a:hlinkClick r:id="rId5" action="ppaction://hlinkfile"/>
              </a:rPr>
              <a:t>Ares </a:t>
            </a:r>
            <a:r>
              <a:rPr lang="en-US" b="1"/>
              <a:t> </a:t>
            </a:r>
            <a:r>
              <a:rPr lang="en-US"/>
              <a:t>The fierce god of War </a:t>
            </a:r>
          </a:p>
          <a:p>
            <a:pPr marL="0" lvl="1"/>
            <a:r>
              <a:rPr lang="en-US" b="1">
                <a:hlinkClick r:id="rId6" action="ppaction://hlinkfile"/>
              </a:rPr>
              <a:t>Artemis</a:t>
            </a:r>
            <a:r>
              <a:rPr lang="en-US"/>
              <a:t>  The wild goddess of the Hunt </a:t>
            </a:r>
          </a:p>
          <a:p>
            <a:pPr marL="0" lvl="1"/>
            <a:r>
              <a:rPr lang="en-US" b="1">
                <a:hlinkClick r:id="rId7" action="ppaction://hlinkfile"/>
              </a:rPr>
              <a:t>Athena</a:t>
            </a:r>
            <a:r>
              <a:rPr lang="en-US"/>
              <a:t>  The sophisticated goddess of Wisdom and Arts</a:t>
            </a:r>
          </a:p>
          <a:p>
            <a:pPr marL="0" lvl="1"/>
            <a:r>
              <a:rPr lang="en-US" b="1">
                <a:hlinkClick r:id="rId8" action="ppaction://hlinkfile"/>
              </a:rPr>
              <a:t>Demeter</a:t>
            </a:r>
            <a:r>
              <a:rPr lang="en-US"/>
              <a:t>  The natural goddess of the Harvest </a:t>
            </a:r>
          </a:p>
          <a:p>
            <a:pPr marL="0" lvl="1"/>
            <a:r>
              <a:rPr lang="en-US" b="1">
                <a:hlinkClick r:id="rId9" action="ppaction://hlinkfile"/>
              </a:rPr>
              <a:t>Dionysus</a:t>
            </a:r>
            <a:r>
              <a:rPr lang="en-US"/>
              <a:t>  The joyful god of the Wine </a:t>
            </a:r>
          </a:p>
          <a:p>
            <a:pPr marL="0" lvl="1"/>
            <a:r>
              <a:rPr lang="en-US" b="1">
                <a:hlinkClick r:id="rId10" action="ppaction://hlinkfile"/>
              </a:rPr>
              <a:t>Hades</a:t>
            </a:r>
            <a:r>
              <a:rPr lang="en-US"/>
              <a:t>  The gloomy god of the Underworld </a:t>
            </a:r>
          </a:p>
          <a:p>
            <a:pPr marL="0" lvl="1"/>
            <a:r>
              <a:rPr lang="en-US" b="1">
                <a:hlinkClick r:id="rId11" action="ppaction://hlinkfile"/>
              </a:rPr>
              <a:t>Hephaestus</a:t>
            </a:r>
            <a:r>
              <a:rPr lang="en-US"/>
              <a:t>  The ill-favored god of Metallurgy </a:t>
            </a:r>
          </a:p>
          <a:p>
            <a:pPr marL="0" lvl="1"/>
            <a:r>
              <a:rPr lang="en-US" b="1">
                <a:hlinkClick r:id="rId12" action="ppaction://hlinkfile"/>
              </a:rPr>
              <a:t>Hera</a:t>
            </a:r>
            <a:r>
              <a:rPr lang="en-US"/>
              <a:t> The mature goddess of the Family </a:t>
            </a:r>
          </a:p>
          <a:p>
            <a:pPr marL="0" lvl="1"/>
            <a:r>
              <a:rPr lang="en-US" b="1">
                <a:hlinkClick r:id="rId13" action="ppaction://hlinkfile"/>
              </a:rPr>
              <a:t>Hermes</a:t>
            </a:r>
            <a:r>
              <a:rPr lang="en-US"/>
              <a:t> The cunning god of the Trade </a:t>
            </a:r>
          </a:p>
          <a:p>
            <a:pPr marL="0" lvl="1"/>
            <a:r>
              <a:rPr lang="en-US" b="1">
                <a:hlinkClick r:id="rId14" action="ppaction://hlinkfile"/>
              </a:rPr>
              <a:t>Hestia</a:t>
            </a:r>
            <a:r>
              <a:rPr lang="en-US"/>
              <a:t> The calm goddess of the Hearth </a:t>
            </a:r>
          </a:p>
          <a:p>
            <a:pPr marL="0" lvl="1"/>
            <a:r>
              <a:rPr lang="en-US" b="1">
                <a:hlinkClick r:id="rId15" action="ppaction://hlinkfile"/>
              </a:rPr>
              <a:t>Poseidon</a:t>
            </a:r>
            <a:r>
              <a:rPr lang="en-US"/>
              <a:t>  The moody god of the Seas </a:t>
            </a:r>
          </a:p>
          <a:p>
            <a:pPr marL="0" lvl="1"/>
            <a:r>
              <a:rPr lang="en-US" b="1">
                <a:hlinkClick r:id="rId16" action="ppaction://hlinkfile"/>
              </a:rPr>
              <a:t>Zeus</a:t>
            </a:r>
            <a:r>
              <a:rPr lang="en-US"/>
              <a:t> The heavenly King of the Gods and ruler of mankind</a:t>
            </a:r>
            <a:endParaRPr lang="en-US">
              <a:latin typeface="Calibri" charset="0"/>
              <a:cs typeface="Calibri"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AB712C0B-A67B-D44C-BA6B-CDAA3E17F786}" type="slidenum">
              <a:rPr lang="en-US">
                <a:latin typeface="Arial" charset="0"/>
              </a:rPr>
              <a:pPr/>
              <a:t>8</a:t>
            </a:fld>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atin typeface="Calibri" charset="0"/>
                <a:cs typeface="Calibri" charset="0"/>
              </a:rPr>
              <a:t>Most Greek city-states had an agora that was the center for trade &amp; government </a:t>
            </a:r>
          </a:p>
          <a:p>
            <a:pPr marL="0" lvl="1"/>
            <a:r>
              <a:rPr lang="en-US">
                <a:latin typeface="Calibri" charset="0"/>
                <a:cs typeface="Calibri" charset="0"/>
              </a:rPr>
              <a:t>the gods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CA755CBF-4F2B-E446-ACEB-C51920C45A34}" type="slidenum">
              <a:rPr lang="en-US">
                <a:latin typeface="Arial" charset="0"/>
              </a:rPr>
              <a:pPr/>
              <a:t>9</a:t>
            </a:fld>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t>Geography Shapes Greek Life</a:t>
            </a:r>
            <a:endParaRPr lang="en-US"/>
          </a:p>
          <a:p>
            <a:r>
              <a:rPr lang="en-US"/>
              <a:t>The Land Rugged mountains covered about three-fourths of ancient Greece. The mountain chains ran mainly from northwest to southeast along the Balkan Peninsula. Mountains divided the land into a number of different regions. </a:t>
            </a:r>
            <a:r>
              <a:rPr lang="en-US" b="1" u="sng"/>
              <a:t>This significantly influenced Greek political life. Instead of a single government, the Greeks developed small, independent communities within each little valley and its surrounding mountains. Most Greeks gave their loyalty to these local communities. </a:t>
            </a:r>
            <a:r>
              <a:rPr lang="en-US"/>
              <a:t>In ancient times, the uneven terrain also made land transportation difficult. Of the few roads that existed, most were little more than dirt paths. It often took travelers several days to complete a journey that might take a few hours today. Much of the land itself was stony, and only a small part of it was arable, or suitable for farming. Tiny but fertile valleys covered about one-fourth of Greece. The small streams that watered these valleys were not suitable for large-scale irrigation projects. With so little fertile farmland or fresh water for irrigation, Greece was never able to support a large population. Historians estimate that no more than a few million people lived in ancient Greece at any given time. Even this small population could not expect the land to support a life of luxury. A desire for more living space, grassland for raising livestock, and adequate farmland may have been factors that motivated the Greeks to seek new sites for colonies </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9DB7F889-013E-D24C-96D5-9B345177B826}" type="slidenum">
              <a:rPr lang="en-US">
                <a:latin typeface="Arial" charset="0"/>
              </a:rPr>
              <a:pPr/>
              <a:t>10</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1327B0-53B8-654F-B944-79FC08F5FDA8}"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F7CE3-5793-C44D-B4E2-A995E73119D2}" type="slidenum">
              <a:rPr lang="en-US" smtClean="0"/>
              <a:t>‹#›</a:t>
            </a:fld>
            <a:endParaRPr lang="en-US"/>
          </a:p>
        </p:txBody>
      </p:sp>
    </p:spTree>
    <p:extLst>
      <p:ext uri="{BB962C8B-B14F-4D97-AF65-F5344CB8AC3E}">
        <p14:creationId xmlns:p14="http://schemas.microsoft.com/office/powerpoint/2010/main" val="180935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327B0-53B8-654F-B944-79FC08F5FDA8}"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F7CE3-5793-C44D-B4E2-A995E73119D2}" type="slidenum">
              <a:rPr lang="en-US" smtClean="0"/>
              <a:t>‹#›</a:t>
            </a:fld>
            <a:endParaRPr lang="en-US"/>
          </a:p>
        </p:txBody>
      </p:sp>
    </p:spTree>
    <p:extLst>
      <p:ext uri="{BB962C8B-B14F-4D97-AF65-F5344CB8AC3E}">
        <p14:creationId xmlns:p14="http://schemas.microsoft.com/office/powerpoint/2010/main" val="76350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327B0-53B8-654F-B944-79FC08F5FDA8}"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F7CE3-5793-C44D-B4E2-A995E73119D2}" type="slidenum">
              <a:rPr lang="en-US" smtClean="0"/>
              <a:t>‹#›</a:t>
            </a:fld>
            <a:endParaRPr lang="en-US"/>
          </a:p>
        </p:txBody>
      </p:sp>
    </p:spTree>
    <p:extLst>
      <p:ext uri="{BB962C8B-B14F-4D97-AF65-F5344CB8AC3E}">
        <p14:creationId xmlns:p14="http://schemas.microsoft.com/office/powerpoint/2010/main" val="313203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327B0-53B8-654F-B944-79FC08F5FDA8}"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F7CE3-5793-C44D-B4E2-A995E73119D2}" type="slidenum">
              <a:rPr lang="en-US" smtClean="0"/>
              <a:t>‹#›</a:t>
            </a:fld>
            <a:endParaRPr lang="en-US"/>
          </a:p>
        </p:txBody>
      </p:sp>
    </p:spTree>
    <p:extLst>
      <p:ext uri="{BB962C8B-B14F-4D97-AF65-F5344CB8AC3E}">
        <p14:creationId xmlns:p14="http://schemas.microsoft.com/office/powerpoint/2010/main" val="188897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1327B0-53B8-654F-B944-79FC08F5FDA8}"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F7CE3-5793-C44D-B4E2-A995E73119D2}" type="slidenum">
              <a:rPr lang="en-US" smtClean="0"/>
              <a:t>‹#›</a:t>
            </a:fld>
            <a:endParaRPr lang="en-US"/>
          </a:p>
        </p:txBody>
      </p:sp>
    </p:spTree>
    <p:extLst>
      <p:ext uri="{BB962C8B-B14F-4D97-AF65-F5344CB8AC3E}">
        <p14:creationId xmlns:p14="http://schemas.microsoft.com/office/powerpoint/2010/main" val="302626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1327B0-53B8-654F-B944-79FC08F5FDA8}"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F7CE3-5793-C44D-B4E2-A995E73119D2}" type="slidenum">
              <a:rPr lang="en-US" smtClean="0"/>
              <a:t>‹#›</a:t>
            </a:fld>
            <a:endParaRPr lang="en-US"/>
          </a:p>
        </p:txBody>
      </p:sp>
    </p:spTree>
    <p:extLst>
      <p:ext uri="{BB962C8B-B14F-4D97-AF65-F5344CB8AC3E}">
        <p14:creationId xmlns:p14="http://schemas.microsoft.com/office/powerpoint/2010/main" val="143631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1327B0-53B8-654F-B944-79FC08F5FDA8}" type="datetimeFigureOut">
              <a:rPr lang="en-US" smtClean="0"/>
              <a:t>10/22/18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DF7CE3-5793-C44D-B4E2-A995E73119D2}" type="slidenum">
              <a:rPr lang="en-US" smtClean="0"/>
              <a:t>‹#›</a:t>
            </a:fld>
            <a:endParaRPr lang="en-US"/>
          </a:p>
        </p:txBody>
      </p:sp>
    </p:spTree>
    <p:extLst>
      <p:ext uri="{BB962C8B-B14F-4D97-AF65-F5344CB8AC3E}">
        <p14:creationId xmlns:p14="http://schemas.microsoft.com/office/powerpoint/2010/main" val="303895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1327B0-53B8-654F-B944-79FC08F5FDA8}" type="datetimeFigureOut">
              <a:rPr lang="en-US" smtClean="0"/>
              <a:t>10/22/18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F7CE3-5793-C44D-B4E2-A995E73119D2}" type="slidenum">
              <a:rPr lang="en-US" smtClean="0"/>
              <a:t>‹#›</a:t>
            </a:fld>
            <a:endParaRPr lang="en-US"/>
          </a:p>
        </p:txBody>
      </p:sp>
    </p:spTree>
    <p:extLst>
      <p:ext uri="{BB962C8B-B14F-4D97-AF65-F5344CB8AC3E}">
        <p14:creationId xmlns:p14="http://schemas.microsoft.com/office/powerpoint/2010/main" val="248811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327B0-53B8-654F-B944-79FC08F5FDA8}" type="datetimeFigureOut">
              <a:rPr lang="en-US" smtClean="0"/>
              <a:t>10/22/18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F7CE3-5793-C44D-B4E2-A995E73119D2}" type="slidenum">
              <a:rPr lang="en-US" smtClean="0"/>
              <a:t>‹#›</a:t>
            </a:fld>
            <a:endParaRPr lang="en-US"/>
          </a:p>
        </p:txBody>
      </p:sp>
    </p:spTree>
    <p:extLst>
      <p:ext uri="{BB962C8B-B14F-4D97-AF65-F5344CB8AC3E}">
        <p14:creationId xmlns:p14="http://schemas.microsoft.com/office/powerpoint/2010/main" val="98606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327B0-53B8-654F-B944-79FC08F5FDA8}"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F7CE3-5793-C44D-B4E2-A995E73119D2}" type="slidenum">
              <a:rPr lang="en-US" smtClean="0"/>
              <a:t>‹#›</a:t>
            </a:fld>
            <a:endParaRPr lang="en-US"/>
          </a:p>
        </p:txBody>
      </p:sp>
    </p:spTree>
    <p:extLst>
      <p:ext uri="{BB962C8B-B14F-4D97-AF65-F5344CB8AC3E}">
        <p14:creationId xmlns:p14="http://schemas.microsoft.com/office/powerpoint/2010/main" val="387766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327B0-53B8-654F-B944-79FC08F5FDA8}"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F7CE3-5793-C44D-B4E2-A995E73119D2}" type="slidenum">
              <a:rPr lang="en-US" smtClean="0"/>
              <a:t>‹#›</a:t>
            </a:fld>
            <a:endParaRPr lang="en-US"/>
          </a:p>
        </p:txBody>
      </p:sp>
    </p:spTree>
    <p:extLst>
      <p:ext uri="{BB962C8B-B14F-4D97-AF65-F5344CB8AC3E}">
        <p14:creationId xmlns:p14="http://schemas.microsoft.com/office/powerpoint/2010/main" val="1502335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327B0-53B8-654F-B944-79FC08F5FDA8}" type="datetimeFigureOut">
              <a:rPr lang="en-US" smtClean="0"/>
              <a:t>10/22/18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F7CE3-5793-C44D-B4E2-A995E73119D2}" type="slidenum">
              <a:rPr lang="en-US" smtClean="0"/>
              <a:t>‹#›</a:t>
            </a:fld>
            <a:endParaRPr lang="en-US"/>
          </a:p>
        </p:txBody>
      </p:sp>
    </p:spTree>
    <p:extLst>
      <p:ext uri="{BB962C8B-B14F-4D97-AF65-F5344CB8AC3E}">
        <p14:creationId xmlns:p14="http://schemas.microsoft.com/office/powerpoint/2010/main" val="2774103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greek-gods.info/greek-gods/zeus/" TargetMode="External"/><Relationship Id="rId5" Type="http://schemas.openxmlformats.org/officeDocument/2006/relationships/hyperlink" Target="http://www.greek-gods.info/greek-gods/athena/" TargetMode="External"/><Relationship Id="rId6" Type="http://schemas.openxmlformats.org/officeDocument/2006/relationships/hyperlink" Target="http://www.greek-gods.info/greek-gods/aphrodite/" TargetMode="External"/><Relationship Id="rId7" Type="http://schemas.openxmlformats.org/officeDocument/2006/relationships/hyperlink" Target="http://www.greek-gods.info/greek-gods/apollo/" TargetMode="External"/><Relationship Id="rId8" Type="http://schemas.openxmlformats.org/officeDocument/2006/relationships/hyperlink" Target="http://www.greek-gods.info/greek-gods/ares/" TargetMode="External"/><Relationship Id="rId9" Type="http://schemas.openxmlformats.org/officeDocument/2006/relationships/hyperlink" Target="http://www.greek-gods.info/greek-gods/hades/" TargetMode="External"/><Relationship Id="rId10" Type="http://schemas.openxmlformats.org/officeDocument/2006/relationships/hyperlink" Target="http://www.greek-gods.info/greek-gods/hera/" TargetMode="External"/><Relationship Id="rId11" Type="http://schemas.openxmlformats.org/officeDocument/2006/relationships/hyperlink" Target="http://www.greek-gods.info/greek-gods/poseidon/"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a:latin typeface="Times New Roman" charset="0"/>
            </a:endParaRPr>
          </a:p>
        </p:txBody>
      </p:sp>
      <p:sp>
        <p:nvSpPr>
          <p:cNvPr id="4099" name="Content Placeholder 2"/>
          <p:cNvSpPr>
            <a:spLocks noGrp="1"/>
          </p:cNvSpPr>
          <p:nvPr>
            <p:ph idx="1"/>
          </p:nvPr>
        </p:nvSpPr>
        <p:spPr/>
        <p:txBody>
          <a:bodyPr/>
          <a:lstStyle/>
          <a:p>
            <a:pPr eaLnBrk="1" hangingPunct="1"/>
            <a:endParaRPr lang="en-US">
              <a:latin typeface="Arial"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ular Callout 4"/>
          <p:cNvSpPr>
            <a:spLocks noChangeArrowheads="1"/>
          </p:cNvSpPr>
          <p:nvPr/>
        </p:nvSpPr>
        <p:spPr bwMode="auto">
          <a:xfrm>
            <a:off x="1219200" y="304800"/>
            <a:ext cx="6096000" cy="1295400"/>
          </a:xfrm>
          <a:prstGeom prst="wedgeRectCallout">
            <a:avLst>
              <a:gd name="adj1" fmla="val -34806"/>
              <a:gd name="adj2" fmla="val 133088"/>
            </a:avLst>
          </a:prstGeom>
          <a:solidFill>
            <a:srgbClr val="FFFFCC"/>
          </a:solidFill>
          <a:ln w="28575">
            <a:solidFill>
              <a:schemeClr val="tx1"/>
            </a:solidFill>
            <a:round/>
            <a:headEnd/>
            <a:tailEnd/>
          </a:ln>
        </p:spPr>
        <p:txBody>
          <a:bodyPr/>
          <a:lstStyle/>
          <a:p>
            <a:pPr algn="ctr">
              <a:lnSpc>
                <a:spcPct val="85000"/>
              </a:lnSpc>
            </a:pPr>
            <a:r>
              <a:rPr lang="en-US" sz="3200">
                <a:cs typeface="Calibri" charset="0"/>
              </a:rPr>
              <a:t>After the river valley era, a number of classical civilizations developed in the Mediterranean and in Asia</a:t>
            </a:r>
          </a:p>
        </p:txBody>
      </p:sp>
      <p:sp>
        <p:nvSpPr>
          <p:cNvPr id="6" name="Rectangular Callout 5"/>
          <p:cNvSpPr>
            <a:spLocks noChangeArrowheads="1"/>
          </p:cNvSpPr>
          <p:nvPr/>
        </p:nvSpPr>
        <p:spPr bwMode="auto">
          <a:xfrm>
            <a:off x="152400" y="5867400"/>
            <a:ext cx="8915400" cy="914400"/>
          </a:xfrm>
          <a:prstGeom prst="wedgeRectCallout">
            <a:avLst>
              <a:gd name="adj1" fmla="val -3343"/>
              <a:gd name="adj2" fmla="val -11532"/>
            </a:avLst>
          </a:prstGeom>
          <a:solidFill>
            <a:srgbClr val="FFCCFF"/>
          </a:solidFill>
          <a:ln w="28575">
            <a:solidFill>
              <a:schemeClr val="tx1"/>
            </a:solidFill>
            <a:round/>
            <a:headEnd/>
            <a:tailEnd/>
          </a:ln>
        </p:spPr>
        <p:txBody>
          <a:bodyPr/>
          <a:lstStyle/>
          <a:p>
            <a:pPr algn="ctr">
              <a:lnSpc>
                <a:spcPct val="85000"/>
              </a:lnSpc>
            </a:pPr>
            <a:r>
              <a:rPr lang="en-US" sz="3200">
                <a:cs typeface="Calibri" charset="0"/>
              </a:rPr>
              <a:t>Classic cultures created high levels of achievement in art, science, &amp; technology that impacted future ages</a:t>
            </a:r>
          </a:p>
        </p:txBody>
      </p:sp>
      <p:sp>
        <p:nvSpPr>
          <p:cNvPr id="7" name="Rectangular Callout 6"/>
          <p:cNvSpPr>
            <a:spLocks noChangeArrowheads="1"/>
          </p:cNvSpPr>
          <p:nvPr/>
        </p:nvSpPr>
        <p:spPr bwMode="auto">
          <a:xfrm>
            <a:off x="1600200" y="4267200"/>
            <a:ext cx="3733800" cy="1371600"/>
          </a:xfrm>
          <a:prstGeom prst="wedgeRectCallout">
            <a:avLst>
              <a:gd name="adj1" fmla="val -25153"/>
              <a:gd name="adj2" fmla="val -125134"/>
            </a:avLst>
          </a:prstGeom>
          <a:solidFill>
            <a:srgbClr val="CCCCFF"/>
          </a:solidFill>
          <a:ln w="28575">
            <a:solidFill>
              <a:schemeClr val="tx1"/>
            </a:solidFill>
            <a:round/>
            <a:headEnd/>
            <a:tailEnd/>
          </a:ln>
        </p:spPr>
        <p:txBody>
          <a:bodyPr/>
          <a:lstStyle/>
          <a:p>
            <a:pPr algn="ctr">
              <a:lnSpc>
                <a:spcPct val="85000"/>
              </a:lnSpc>
            </a:pPr>
            <a:r>
              <a:rPr lang="en-US" sz="3200">
                <a:cs typeface="Calibri" charset="0"/>
              </a:rPr>
              <a:t>The first major classical civilization was ancient Greece</a:t>
            </a:r>
          </a:p>
        </p:txBody>
      </p:sp>
    </p:spTree>
    <p:extLst>
      <p:ext uri="{BB962C8B-B14F-4D97-AF65-F5344CB8AC3E}">
        <p14:creationId xmlns:p14="http://schemas.microsoft.com/office/powerpoint/2010/main" val="2060198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0" presetClass="exit" presetSubtype="0" fill="hold" grpId="1" nodeType="withEffect">
                                  <p:stCondLst>
                                    <p:cond delay="0"/>
                                  </p:stCondLst>
                                  <p:childTnLst>
                                    <p:animEffect transition="out" filter="fade">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 y="838200"/>
            <a:ext cx="3352800" cy="5715000"/>
          </a:xfrm>
        </p:spPr>
        <p:txBody>
          <a:bodyPr/>
          <a:lstStyle/>
          <a:p>
            <a:pPr eaLnBrk="1" hangingPunct="1">
              <a:lnSpc>
                <a:spcPct val="95000"/>
              </a:lnSpc>
              <a:defRPr/>
            </a:pPr>
            <a:r>
              <a:rPr lang="en-US" sz="3600" kern="1200" dirty="0" smtClean="0">
                <a:solidFill>
                  <a:schemeClr val="tx1"/>
                </a:solidFill>
                <a:latin typeface="Calibri" pitchFamily="34" charset="0"/>
                <a:ea typeface="+mj-ea"/>
                <a:cs typeface="Calibri" pitchFamily="34" charset="0"/>
              </a:rPr>
              <a:t>Despite similar language &amp; religion, the Greek polis were very different from each other, especially </a:t>
            </a:r>
            <a:br>
              <a:rPr lang="en-US" sz="3600" kern="1200" dirty="0" smtClean="0">
                <a:solidFill>
                  <a:schemeClr val="tx1"/>
                </a:solidFill>
                <a:latin typeface="Calibri" pitchFamily="34" charset="0"/>
                <a:ea typeface="+mj-ea"/>
                <a:cs typeface="Calibri" pitchFamily="34" charset="0"/>
              </a:rPr>
            </a:br>
            <a:r>
              <a:rPr lang="en-US" sz="3600" kern="1200" dirty="0" smtClean="0">
                <a:solidFill>
                  <a:schemeClr val="tx1"/>
                </a:solidFill>
                <a:latin typeface="Calibri" pitchFamily="34" charset="0"/>
                <a:ea typeface="+mj-ea"/>
                <a:cs typeface="Calibri" pitchFamily="34" charset="0"/>
              </a:rPr>
              <a:t>how they were governed</a:t>
            </a:r>
            <a:endParaRPr lang="en-US" sz="3600" dirty="0">
              <a:solidFill>
                <a:schemeClr val="tx1"/>
              </a:solidFill>
              <a:latin typeface="Calibri" pitchFamily="34" charset="0"/>
              <a:ea typeface="+mj-ea"/>
              <a:cs typeface="Calibri" pitchFamily="34" charset="0"/>
            </a:endParaRPr>
          </a:p>
        </p:txBody>
      </p:sp>
      <p:sp>
        <p:nvSpPr>
          <p:cNvPr id="4" name="Title 1"/>
          <p:cNvSpPr txBox="1">
            <a:spLocks/>
          </p:cNvSpPr>
          <p:nvPr/>
        </p:nvSpPr>
        <p:spPr bwMode="auto">
          <a:xfrm>
            <a:off x="0" y="0"/>
            <a:ext cx="9144000" cy="838200"/>
          </a:xfrm>
          <a:prstGeom prst="rect">
            <a:avLst/>
          </a:prstGeom>
          <a:noFill/>
          <a:ln w="9525">
            <a:noFill/>
            <a:miter lim="800000"/>
            <a:headEnd/>
            <a:tailEnd/>
          </a:ln>
        </p:spPr>
        <p:txBody>
          <a:bodyPr anchor="ctr"/>
          <a:lstStyle/>
          <a:p>
            <a:pPr algn="ctr" eaLnBrk="1" hangingPunct="1">
              <a:defRPr/>
            </a:pPr>
            <a:r>
              <a:rPr kumimoji="1" lang="en-US" sz="4400" kern="0" dirty="0">
                <a:solidFill>
                  <a:schemeClr val="tx2"/>
                </a:solidFill>
                <a:latin typeface="Calibri" pitchFamily="34" charset="0"/>
                <a:ea typeface="+mj-ea"/>
                <a:cs typeface="Calibri" pitchFamily="34" charset="0"/>
              </a:rPr>
              <a:t>Differences Among Greek City-States</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11213"/>
            <a:ext cx="5867400" cy="581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85701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676400"/>
          </a:xfrm>
        </p:spPr>
        <p:txBody>
          <a:bodyPr/>
          <a:lstStyle/>
          <a:p>
            <a:pPr eaLnBrk="1" hangingPunct="1">
              <a:lnSpc>
                <a:spcPct val="90000"/>
              </a:lnSpc>
            </a:pPr>
            <a:r>
              <a:rPr lang="en-US" sz="3600" u="sng">
                <a:solidFill>
                  <a:schemeClr val="tx1"/>
                </a:solidFill>
                <a:latin typeface="Calibri" charset="0"/>
                <a:cs typeface="Calibri" charset="0"/>
              </a:rPr>
              <a:t>Impact of Geography on Greece</a:t>
            </a:r>
            <a:r>
              <a:rPr lang="en-US" sz="3600">
                <a:solidFill>
                  <a:schemeClr val="tx1"/>
                </a:solidFill>
                <a:latin typeface="Calibri" charset="0"/>
                <a:cs typeface="Calibri" charset="0"/>
              </a:rPr>
              <a:t>:</a:t>
            </a:r>
            <a:br>
              <a:rPr lang="en-US" sz="3600">
                <a:solidFill>
                  <a:schemeClr val="tx1"/>
                </a:solidFill>
                <a:latin typeface="Calibri" charset="0"/>
                <a:cs typeface="Calibri" charset="0"/>
              </a:rPr>
            </a:br>
            <a:r>
              <a:rPr lang="en-US" sz="3600">
                <a:solidFill>
                  <a:schemeClr val="tx1"/>
                </a:solidFill>
                <a:latin typeface="Calibri" charset="0"/>
                <a:cs typeface="Calibri" charset="0"/>
              </a:rPr>
              <a:t>Identify 1 geographic feature &amp; propose </a:t>
            </a:r>
            <a:br>
              <a:rPr lang="en-US" sz="3600">
                <a:solidFill>
                  <a:schemeClr val="tx1"/>
                </a:solidFill>
                <a:latin typeface="Calibri" charset="0"/>
                <a:cs typeface="Calibri" charset="0"/>
              </a:rPr>
            </a:br>
            <a:r>
              <a:rPr lang="en-US" sz="3600">
                <a:solidFill>
                  <a:schemeClr val="tx1"/>
                </a:solidFill>
                <a:latin typeface="Calibri" charset="0"/>
                <a:cs typeface="Calibri" charset="0"/>
              </a:rPr>
              <a:t>how it might impact the culture of Greece </a:t>
            </a:r>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2413"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90071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676400"/>
          </a:xfrm>
        </p:spPr>
        <p:txBody>
          <a:bodyPr/>
          <a:lstStyle/>
          <a:p>
            <a:pPr eaLnBrk="1" hangingPunct="1">
              <a:lnSpc>
                <a:spcPct val="90000"/>
              </a:lnSpc>
            </a:pPr>
            <a:r>
              <a:rPr lang="en-US" sz="3600" u="sng">
                <a:solidFill>
                  <a:schemeClr val="tx1"/>
                </a:solidFill>
                <a:latin typeface="Calibri" charset="0"/>
                <a:cs typeface="Calibri" charset="0"/>
              </a:rPr>
              <a:t>Impact of Geography on Greece</a:t>
            </a:r>
            <a:r>
              <a:rPr lang="en-US" sz="3600">
                <a:solidFill>
                  <a:schemeClr val="tx1"/>
                </a:solidFill>
                <a:latin typeface="Calibri" charset="0"/>
                <a:cs typeface="Calibri" charset="0"/>
              </a:rPr>
              <a:t>:</a:t>
            </a:r>
            <a:br>
              <a:rPr lang="en-US" sz="3600">
                <a:solidFill>
                  <a:schemeClr val="tx1"/>
                </a:solidFill>
                <a:latin typeface="Calibri" charset="0"/>
                <a:cs typeface="Calibri" charset="0"/>
              </a:rPr>
            </a:br>
            <a:r>
              <a:rPr lang="en-US" sz="3600">
                <a:solidFill>
                  <a:schemeClr val="tx1"/>
                </a:solidFill>
                <a:latin typeface="Calibri" charset="0"/>
                <a:cs typeface="Calibri" charset="0"/>
              </a:rPr>
              <a:t>Identify 1 geographic feature &amp; propose </a:t>
            </a:r>
            <a:br>
              <a:rPr lang="en-US" sz="3600">
                <a:solidFill>
                  <a:schemeClr val="tx1"/>
                </a:solidFill>
                <a:latin typeface="Calibri" charset="0"/>
                <a:cs typeface="Calibri" charset="0"/>
              </a:rPr>
            </a:br>
            <a:r>
              <a:rPr lang="en-US" sz="3600">
                <a:solidFill>
                  <a:schemeClr val="tx1"/>
                </a:solidFill>
                <a:latin typeface="Calibri" charset="0"/>
                <a:cs typeface="Calibri" charset="0"/>
              </a:rPr>
              <a:t>how it might impact the culture of Greece </a:t>
            </a:r>
          </a:p>
        </p:txBody>
      </p:sp>
      <p:pic>
        <p:nvPicPr>
          <p:cNvPr id="6147" name="Picture 6" descr="http://www.greeceathensaegeaninfo.com/a-eco-tourism/map-topographical-gre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600200"/>
            <a:ext cx="690245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60860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828800"/>
          </a:xfrm>
        </p:spPr>
        <p:txBody>
          <a:bodyPr/>
          <a:lstStyle/>
          <a:p>
            <a:pPr eaLnBrk="1" hangingPunct="1">
              <a:lnSpc>
                <a:spcPct val="90000"/>
              </a:lnSpc>
            </a:pPr>
            <a:r>
              <a:rPr lang="en-US" sz="3600">
                <a:solidFill>
                  <a:schemeClr val="tx1"/>
                </a:solidFill>
                <a:latin typeface="Calibri" charset="0"/>
                <a:cs typeface="Calibri" charset="0"/>
              </a:rPr>
              <a:t>Greece</a:t>
            </a:r>
            <a:r>
              <a:rPr lang="ja-JP" altLang="en-US" sz="3600">
                <a:solidFill>
                  <a:schemeClr val="tx1"/>
                </a:solidFill>
                <a:latin typeface="Calibri" charset="0"/>
                <a:cs typeface="Calibri" charset="0"/>
              </a:rPr>
              <a:t>’</a:t>
            </a:r>
            <a:r>
              <a:rPr lang="en-US" sz="3600">
                <a:solidFill>
                  <a:schemeClr val="tx1"/>
                </a:solidFill>
                <a:latin typeface="Calibri" charset="0"/>
                <a:cs typeface="Calibri" charset="0"/>
              </a:rPr>
              <a:t>s lack of natural resources &amp; location  on the Mediterranean Sea encouraged       Greek trade with neighboring societies</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77111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676400"/>
          </a:xfrm>
        </p:spPr>
        <p:txBody>
          <a:bodyPr/>
          <a:lstStyle/>
          <a:p>
            <a:pPr eaLnBrk="1" hangingPunct="1">
              <a:lnSpc>
                <a:spcPct val="90000"/>
              </a:lnSpc>
              <a:defRPr/>
            </a:pPr>
            <a:r>
              <a:rPr lang="en-US" sz="3600" kern="1200" dirty="0" smtClean="0">
                <a:solidFill>
                  <a:schemeClr val="tx1"/>
                </a:solidFill>
                <a:latin typeface="Calibri" pitchFamily="34" charset="0"/>
                <a:ea typeface="+mj-ea"/>
                <a:cs typeface="Calibri" pitchFamily="34" charset="0"/>
              </a:rPr>
              <a:t>Mountains covered about 75% of Greece    which divided the people &amp; made unifying       the Greek people nearly impossible</a:t>
            </a:r>
            <a:endParaRPr lang="en-US" sz="3600" dirty="0">
              <a:solidFill>
                <a:schemeClr val="tx1"/>
              </a:solidFill>
              <a:latin typeface="Calibri" pitchFamily="34" charset="0"/>
              <a:ea typeface="+mj-ea"/>
              <a:cs typeface="Calibri" pitchFamily="34" charset="0"/>
            </a:endParaRPr>
          </a:p>
        </p:txBody>
      </p:sp>
      <p:pic>
        <p:nvPicPr>
          <p:cNvPr id="8195" name="Picture 6" descr="http://www.greeceathensaegeaninfo.com/a-eco-tourism/map-topographical-gree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1676400"/>
            <a:ext cx="690245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27784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81000"/>
            <a:ext cx="6248400" cy="627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title"/>
          </p:nvPr>
        </p:nvSpPr>
        <p:spPr>
          <a:xfrm>
            <a:off x="-76200" y="0"/>
            <a:ext cx="3048000" cy="6858000"/>
          </a:xfrm>
        </p:spPr>
        <p:txBody>
          <a:bodyPr/>
          <a:lstStyle/>
          <a:p>
            <a:pPr eaLnBrk="1" hangingPunct="1">
              <a:lnSpc>
                <a:spcPct val="95000"/>
              </a:lnSpc>
              <a:defRPr/>
            </a:pPr>
            <a:r>
              <a:rPr lang="en-US" sz="3600" kern="1200" dirty="0" smtClean="0">
                <a:solidFill>
                  <a:schemeClr val="tx1"/>
                </a:solidFill>
                <a:latin typeface="Calibri" pitchFamily="34" charset="0"/>
                <a:ea typeface="+mj-ea"/>
                <a:cs typeface="Calibri" pitchFamily="34" charset="0"/>
              </a:rPr>
              <a:t>The Greeks developed independent city-states, called </a:t>
            </a:r>
            <a:r>
              <a:rPr lang="en-US" sz="3600" u="sng" kern="1200" dirty="0" smtClean="0">
                <a:solidFill>
                  <a:srgbClr val="C00000"/>
                </a:solidFill>
                <a:latin typeface="Calibri" pitchFamily="34" charset="0"/>
                <a:ea typeface="+mj-ea"/>
                <a:cs typeface="Calibri" pitchFamily="34" charset="0"/>
              </a:rPr>
              <a:t>polis</a:t>
            </a:r>
            <a:r>
              <a:rPr lang="en-US" sz="3600" kern="1200" dirty="0" smtClean="0">
                <a:solidFill>
                  <a:schemeClr val="tx1"/>
                </a:solidFill>
                <a:latin typeface="Calibri" pitchFamily="34" charset="0"/>
                <a:ea typeface="+mj-ea"/>
                <a:cs typeface="Calibri" pitchFamily="34" charset="0"/>
              </a:rPr>
              <a:t>,  within each valley &amp; its surrounding mountains</a:t>
            </a:r>
            <a:endParaRPr lang="en-US" sz="3600" dirty="0">
              <a:solidFill>
                <a:schemeClr val="tx1"/>
              </a:solidFill>
              <a:latin typeface="Calibri" pitchFamily="34" charset="0"/>
              <a:ea typeface="+mj-ea"/>
              <a:cs typeface="Calibri" pitchFamily="34" charset="0"/>
            </a:endParaRPr>
          </a:p>
        </p:txBody>
      </p:sp>
    </p:spTree>
    <p:extLst>
      <p:ext uri="{BB962C8B-B14F-4D97-AF65-F5344CB8AC3E}">
        <p14:creationId xmlns:p14="http://schemas.microsoft.com/office/powerpoint/2010/main" val="3229505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914400"/>
          </a:xfrm>
        </p:spPr>
        <p:txBody>
          <a:bodyPr/>
          <a:lstStyle/>
          <a:p>
            <a:pPr eaLnBrk="1" hangingPunct="1"/>
            <a:r>
              <a:rPr lang="en-US">
                <a:latin typeface="Calibri" charset="0"/>
                <a:cs typeface="Calibri" charset="0"/>
              </a:rPr>
              <a:t>Greek Culture </a:t>
            </a:r>
          </a:p>
        </p:txBody>
      </p:sp>
      <p:sp>
        <p:nvSpPr>
          <p:cNvPr id="10243" name="Content Placeholder 2"/>
          <p:cNvSpPr>
            <a:spLocks noGrp="1"/>
          </p:cNvSpPr>
          <p:nvPr>
            <p:ph idx="1"/>
          </p:nvPr>
        </p:nvSpPr>
        <p:spPr>
          <a:xfrm>
            <a:off x="0" y="914400"/>
            <a:ext cx="6477000" cy="5943600"/>
          </a:xfrm>
        </p:spPr>
        <p:txBody>
          <a:bodyPr/>
          <a:lstStyle/>
          <a:p>
            <a:pPr eaLnBrk="1" hangingPunct="1">
              <a:spcBef>
                <a:spcPct val="0"/>
              </a:spcBef>
            </a:pPr>
            <a:r>
              <a:rPr lang="en-US" sz="3900">
                <a:latin typeface="Calibri" charset="0"/>
                <a:cs typeface="Calibri" charset="0"/>
              </a:rPr>
              <a:t>Despite their lack of unity, </a:t>
            </a:r>
            <a:br>
              <a:rPr lang="en-US" sz="3900">
                <a:latin typeface="Calibri" charset="0"/>
                <a:cs typeface="Calibri" charset="0"/>
              </a:rPr>
            </a:br>
            <a:r>
              <a:rPr lang="en-US" sz="3900">
                <a:latin typeface="Calibri" charset="0"/>
                <a:cs typeface="Calibri" charset="0"/>
              </a:rPr>
              <a:t>the Greeks shared some </a:t>
            </a:r>
            <a:br>
              <a:rPr lang="en-US" sz="3900">
                <a:latin typeface="Calibri" charset="0"/>
                <a:cs typeface="Calibri" charset="0"/>
              </a:rPr>
            </a:br>
            <a:r>
              <a:rPr lang="en-US" sz="3900">
                <a:latin typeface="Calibri" charset="0"/>
                <a:cs typeface="Calibri" charset="0"/>
              </a:rPr>
              <a:t>common characteristics:</a:t>
            </a:r>
          </a:p>
          <a:p>
            <a:pPr lvl="1" eaLnBrk="1" hangingPunct="1">
              <a:spcBef>
                <a:spcPct val="0"/>
              </a:spcBef>
            </a:pPr>
            <a:r>
              <a:rPr lang="en-US" sz="3900">
                <a:latin typeface="Calibri" charset="0"/>
                <a:cs typeface="Calibri" charset="0"/>
              </a:rPr>
              <a:t>Greeks shared the same language</a:t>
            </a:r>
          </a:p>
          <a:p>
            <a:pPr lvl="1" eaLnBrk="1" hangingPunct="1">
              <a:spcBef>
                <a:spcPct val="0"/>
              </a:spcBef>
            </a:pPr>
            <a:r>
              <a:rPr lang="en-US" sz="3900">
                <a:latin typeface="Calibri" charset="0"/>
                <a:cs typeface="Calibri" charset="0"/>
              </a:rPr>
              <a:t>Greek writing was influenced by the Phoenician alphabet &amp; became the basis for Latin</a:t>
            </a:r>
          </a:p>
        </p:txBody>
      </p:sp>
      <p:pic>
        <p:nvPicPr>
          <p:cNvPr id="10244" name="Picture 4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14400"/>
            <a:ext cx="29718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34745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0" y="76200"/>
            <a:ext cx="9144000" cy="1524000"/>
          </a:xfrm>
        </p:spPr>
        <p:txBody>
          <a:bodyPr>
            <a:normAutofit lnSpcReduction="10000"/>
          </a:bodyPr>
          <a:lstStyle/>
          <a:p>
            <a:pPr marL="0" lvl="1" indent="0" algn="ctr">
              <a:lnSpc>
                <a:spcPct val="90000"/>
              </a:lnSpc>
              <a:spcBef>
                <a:spcPct val="0"/>
              </a:spcBef>
              <a:buFont typeface="Arial" charset="0"/>
              <a:buNone/>
            </a:pPr>
            <a:r>
              <a:rPr lang="en-US" sz="3600">
                <a:latin typeface="Calibri" charset="0"/>
                <a:cs typeface="Calibri" charset="0"/>
              </a:rPr>
              <a:t>Greeks were polytheistic &amp; believed that the gods were immortal but had human qualities;  Religion became the basis for Greek mythology</a:t>
            </a:r>
          </a:p>
        </p:txBody>
      </p:sp>
      <p:pic>
        <p:nvPicPr>
          <p:cNvPr id="11267" name="Picture 4" descr="OlymNa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7010400" cy="454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8" name="Rectangle 7"/>
          <p:cNvSpPr>
            <a:spLocks noChangeArrowheads="1"/>
          </p:cNvSpPr>
          <p:nvPr/>
        </p:nvSpPr>
        <p:spPr bwMode="auto">
          <a:xfrm>
            <a:off x="6934200" y="1600200"/>
            <a:ext cx="2209800" cy="519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lvl="1" algn="ctr">
              <a:spcAft>
                <a:spcPts val="200"/>
              </a:spcAft>
            </a:pPr>
            <a:r>
              <a:rPr lang="en-US" sz="2000">
                <a:hlinkClick r:id="rId4" action="ppaction://hlinkfile"/>
              </a:rPr>
              <a:t>Zeus</a:t>
            </a:r>
            <a:r>
              <a:rPr lang="en-US" sz="2000"/>
              <a:t> </a:t>
            </a:r>
            <a:br>
              <a:rPr lang="en-US" sz="2000"/>
            </a:br>
            <a:r>
              <a:rPr lang="en-US" sz="2000"/>
              <a:t>King of the gods</a:t>
            </a:r>
            <a:endParaRPr lang="en-US" sz="2000">
              <a:cs typeface="Calibri" charset="0"/>
            </a:endParaRPr>
          </a:p>
          <a:p>
            <a:pPr marL="0" lvl="1" algn="ctr">
              <a:spcAft>
                <a:spcPts val="200"/>
              </a:spcAft>
            </a:pPr>
            <a:r>
              <a:rPr lang="en-US" sz="2000">
                <a:hlinkClick r:id="rId5" action="ppaction://hlinkfile"/>
              </a:rPr>
              <a:t>Athena</a:t>
            </a:r>
            <a:r>
              <a:rPr lang="en-US" sz="2000"/>
              <a:t>  </a:t>
            </a:r>
            <a:br>
              <a:rPr lang="en-US" sz="2000"/>
            </a:br>
            <a:r>
              <a:rPr lang="en-US" sz="2000"/>
              <a:t>Goddess of wisdom</a:t>
            </a:r>
          </a:p>
          <a:p>
            <a:pPr marL="0" lvl="1" algn="ctr">
              <a:spcAft>
                <a:spcPts val="200"/>
              </a:spcAft>
            </a:pPr>
            <a:r>
              <a:rPr lang="en-US" sz="2000">
                <a:hlinkClick r:id="rId6" action="ppaction://hlinkfile"/>
              </a:rPr>
              <a:t>Aphrodite</a:t>
            </a:r>
            <a:r>
              <a:rPr lang="en-US" sz="2000"/>
              <a:t> </a:t>
            </a:r>
            <a:br>
              <a:rPr lang="en-US" sz="2000"/>
            </a:br>
            <a:r>
              <a:rPr lang="en-US" sz="2000"/>
              <a:t>Goddess of love</a:t>
            </a:r>
          </a:p>
          <a:p>
            <a:pPr marL="0" lvl="1" algn="ctr">
              <a:spcAft>
                <a:spcPts val="200"/>
              </a:spcAft>
            </a:pPr>
            <a:r>
              <a:rPr lang="en-US" sz="2000">
                <a:hlinkClick r:id="rId7" action="ppaction://hlinkfile"/>
              </a:rPr>
              <a:t>Apollo </a:t>
            </a:r>
            <a:r>
              <a:rPr lang="en-US" sz="2000"/>
              <a:t> </a:t>
            </a:r>
            <a:br>
              <a:rPr lang="en-US" sz="2000"/>
            </a:br>
            <a:r>
              <a:rPr lang="en-US" sz="2000"/>
              <a:t>God of sun &amp; music </a:t>
            </a:r>
          </a:p>
          <a:p>
            <a:pPr marL="0" lvl="1" algn="ctr">
              <a:spcAft>
                <a:spcPts val="200"/>
              </a:spcAft>
            </a:pPr>
            <a:r>
              <a:rPr lang="en-US" sz="2000">
                <a:hlinkClick r:id="rId8" action="ppaction://hlinkfile"/>
              </a:rPr>
              <a:t>Ares </a:t>
            </a:r>
            <a:r>
              <a:rPr lang="en-US" sz="2000"/>
              <a:t> </a:t>
            </a:r>
            <a:br>
              <a:rPr lang="en-US" sz="2000"/>
            </a:br>
            <a:r>
              <a:rPr lang="en-US" sz="2000"/>
              <a:t>God of war </a:t>
            </a:r>
          </a:p>
          <a:p>
            <a:pPr marL="0" lvl="1" algn="ctr">
              <a:spcAft>
                <a:spcPts val="200"/>
              </a:spcAft>
            </a:pPr>
            <a:r>
              <a:rPr lang="en-US" sz="2000">
                <a:hlinkClick r:id="rId9" action="ppaction://hlinkfile"/>
              </a:rPr>
              <a:t>Hades</a:t>
            </a:r>
            <a:r>
              <a:rPr lang="en-US" sz="2000"/>
              <a:t>  </a:t>
            </a:r>
            <a:br>
              <a:rPr lang="en-US" sz="2000"/>
            </a:br>
            <a:r>
              <a:rPr lang="en-US" sz="2000"/>
              <a:t>God of underworld </a:t>
            </a:r>
          </a:p>
          <a:p>
            <a:pPr marL="0" lvl="1" algn="ctr">
              <a:spcAft>
                <a:spcPts val="200"/>
              </a:spcAft>
            </a:pPr>
            <a:r>
              <a:rPr lang="en-US" sz="2000">
                <a:hlinkClick r:id="rId10" action="ppaction://hlinkfile"/>
              </a:rPr>
              <a:t>Hera</a:t>
            </a:r>
            <a:r>
              <a:rPr lang="en-US" sz="2000"/>
              <a:t>  </a:t>
            </a:r>
            <a:br>
              <a:rPr lang="en-US" sz="2000"/>
            </a:br>
            <a:r>
              <a:rPr lang="en-US" sz="2000"/>
              <a:t>Goddess of family </a:t>
            </a:r>
          </a:p>
          <a:p>
            <a:pPr marL="0" lvl="1" algn="ctr">
              <a:spcAft>
                <a:spcPts val="200"/>
              </a:spcAft>
            </a:pPr>
            <a:r>
              <a:rPr lang="en-US" sz="2000">
                <a:hlinkClick r:id="rId11" action="ppaction://hlinkfile"/>
              </a:rPr>
              <a:t>Poseidon</a:t>
            </a:r>
            <a:r>
              <a:rPr lang="en-US" sz="2000"/>
              <a:t>  </a:t>
            </a:r>
            <a:br>
              <a:rPr lang="en-US" sz="2000"/>
            </a:br>
            <a:r>
              <a:rPr lang="en-US" sz="2000"/>
              <a:t>God of the seas </a:t>
            </a:r>
          </a:p>
        </p:txBody>
      </p:sp>
    </p:spTree>
    <p:extLst>
      <p:ext uri="{BB962C8B-B14F-4D97-AF65-F5344CB8AC3E}">
        <p14:creationId xmlns:p14="http://schemas.microsoft.com/office/powerpoint/2010/main" val="4289201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0"/>
            <a:ext cx="9144000" cy="108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90000"/>
              </a:lnSpc>
            </a:pPr>
            <a:r>
              <a:rPr lang="en-US" sz="3600">
                <a:cs typeface="Calibri" charset="0"/>
              </a:rPr>
              <a:t>Most Greek city-states had an </a:t>
            </a:r>
            <a:r>
              <a:rPr lang="en-US" sz="3600" u="sng">
                <a:cs typeface="Calibri" charset="0"/>
              </a:rPr>
              <a:t>agora</a:t>
            </a:r>
            <a:r>
              <a:rPr lang="en-US" sz="3600">
                <a:cs typeface="Calibri" charset="0"/>
              </a:rPr>
              <a:t> that was the center for trade &amp; government </a:t>
            </a:r>
          </a:p>
        </p:txBody>
      </p:sp>
      <p:pic>
        <p:nvPicPr>
          <p:cNvPr id="12291" name="Picture 2" descr="athens map"/>
          <p:cNvPicPr>
            <a:picLocks noChangeAspect="1" noChangeArrowheads="1"/>
          </p:cNvPicPr>
          <p:nvPr/>
        </p:nvPicPr>
        <p:blipFill>
          <a:blip r:embed="rId3">
            <a:extLst>
              <a:ext uri="{28A0092B-C50C-407E-A947-70E740481C1C}">
                <a14:useLocalDpi xmlns:a14="http://schemas.microsoft.com/office/drawing/2010/main" val="0"/>
              </a:ext>
            </a:extLst>
          </a:blip>
          <a:srcRect t="2986" b="6436"/>
          <a:stretch>
            <a:fillRect/>
          </a:stretch>
        </p:blipFill>
        <p:spPr bwMode="auto">
          <a:xfrm>
            <a:off x="381000" y="1066800"/>
            <a:ext cx="84582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ular Callout 9"/>
          <p:cNvSpPr>
            <a:spLocks noChangeArrowheads="1"/>
          </p:cNvSpPr>
          <p:nvPr/>
        </p:nvSpPr>
        <p:spPr bwMode="auto">
          <a:xfrm>
            <a:off x="4572000" y="1143000"/>
            <a:ext cx="4419600" cy="1981200"/>
          </a:xfrm>
          <a:prstGeom prst="wedgeRectCallout">
            <a:avLst>
              <a:gd name="adj1" fmla="val -95713"/>
              <a:gd name="adj2" fmla="val -35403"/>
            </a:avLst>
          </a:prstGeom>
          <a:solidFill>
            <a:srgbClr val="FFFFCC"/>
          </a:solidFill>
          <a:ln w="28575">
            <a:solidFill>
              <a:schemeClr val="tx1"/>
            </a:solidFill>
            <a:round/>
            <a:headEnd/>
            <a:tailEnd/>
          </a:ln>
        </p:spPr>
        <p:txBody>
          <a:bodyPr/>
          <a:lstStyle/>
          <a:p>
            <a:pPr algn="ctr">
              <a:lnSpc>
                <a:spcPct val="85000"/>
              </a:lnSpc>
            </a:pPr>
            <a:r>
              <a:rPr lang="en-US" sz="3600">
                <a:cs typeface="Calibri" charset="0"/>
              </a:rPr>
              <a:t>City-states had an </a:t>
            </a:r>
            <a:r>
              <a:rPr lang="en-US" sz="3600" u="sng">
                <a:cs typeface="Calibri" charset="0"/>
              </a:rPr>
              <a:t>acropolis</a:t>
            </a:r>
            <a:r>
              <a:rPr lang="en-US" sz="3600">
                <a:cs typeface="Calibri" charset="0"/>
              </a:rPr>
              <a:t>, a temple on a hill dedicated to a sacred god </a:t>
            </a:r>
          </a:p>
        </p:txBody>
      </p:sp>
    </p:spTree>
    <p:extLst>
      <p:ext uri="{BB962C8B-B14F-4D97-AF65-F5344CB8AC3E}">
        <p14:creationId xmlns:p14="http://schemas.microsoft.com/office/powerpoint/2010/main" val="2161923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1381</Words>
  <Application>Microsoft Macintosh PowerPoint</Application>
  <PresentationFormat>On-screen Show (4:3)</PresentationFormat>
  <Paragraphs>59</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Arial</vt:lpstr>
      <vt:lpstr>Calibri</vt:lpstr>
      <vt:lpstr>Times New Roman</vt:lpstr>
      <vt:lpstr>Office Theme</vt:lpstr>
      <vt:lpstr>PowerPoint Presentation</vt:lpstr>
      <vt:lpstr>Impact of Geography on Greece: Identify 1 geographic feature &amp; propose  how it might impact the culture of Greece </vt:lpstr>
      <vt:lpstr>Impact of Geography on Greece: Identify 1 geographic feature &amp; propose  how it might impact the culture of Greece </vt:lpstr>
      <vt:lpstr>Greece’s lack of natural resources &amp; location  on the Mediterranean Sea encouraged       Greek trade with neighboring societies</vt:lpstr>
      <vt:lpstr>Mountains covered about 75% of Greece    which divided the people &amp; made unifying       the Greek people nearly impossible</vt:lpstr>
      <vt:lpstr>The Greeks developed independent city-states, called polis,  within each valley &amp; its surrounding mountains</vt:lpstr>
      <vt:lpstr>Greek Culture </vt:lpstr>
      <vt:lpstr>PowerPoint Presentation</vt:lpstr>
      <vt:lpstr>PowerPoint Presentation</vt:lpstr>
      <vt:lpstr>Despite similar language &amp; religion, the Greek polis were very different from each other, especially  how they were governed</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Richardson</dc:creator>
  <cp:lastModifiedBy>Microsoft Office User</cp:lastModifiedBy>
  <cp:revision>1</cp:revision>
  <dcterms:created xsi:type="dcterms:W3CDTF">2012-09-01T19:36:49Z</dcterms:created>
  <dcterms:modified xsi:type="dcterms:W3CDTF">2018-10-23T04:28:50Z</dcterms:modified>
</cp:coreProperties>
</file>