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261" r:id="rId4"/>
    <p:sldId id="258" r:id="rId5"/>
    <p:sldId id="262" r:id="rId6"/>
    <p:sldId id="263" r:id="rId7"/>
    <p:sldId id="264" r:id="rId8"/>
    <p:sldId id="265" r:id="rId9"/>
    <p:sldId id="259" r:id="rId10"/>
    <p:sldId id="260" r:id="rId11"/>
    <p:sldId id="266" r:id="rId12"/>
    <p:sldId id="272" r:id="rId13"/>
    <p:sldId id="273" r:id="rId14"/>
    <p:sldId id="274" r:id="rId15"/>
    <p:sldId id="275" r:id="rId16"/>
    <p:sldId id="267" r:id="rId17"/>
    <p:sldId id="276" r:id="rId18"/>
    <p:sldId id="268" r:id="rId19"/>
    <p:sldId id="277" r:id="rId20"/>
    <p:sldId id="269" r:id="rId21"/>
    <p:sldId id="295" r:id="rId22"/>
    <p:sldId id="287" r:id="rId23"/>
    <p:sldId id="296" r:id="rId24"/>
    <p:sldId id="279" r:id="rId25"/>
    <p:sldId id="297" r:id="rId26"/>
    <p:sldId id="288" r:id="rId27"/>
    <p:sldId id="298" r:id="rId28"/>
    <p:sldId id="299" r:id="rId29"/>
    <p:sldId id="300" r:id="rId30"/>
    <p:sldId id="289" r:id="rId31"/>
    <p:sldId id="290" r:id="rId32"/>
    <p:sldId id="301" r:id="rId33"/>
    <p:sldId id="302" r:id="rId34"/>
    <p:sldId id="303" r:id="rId35"/>
    <p:sldId id="304" r:id="rId36"/>
    <p:sldId id="291" r:id="rId37"/>
    <p:sldId id="305" r:id="rId38"/>
    <p:sldId id="306" r:id="rId39"/>
    <p:sldId id="292" r:id="rId40"/>
    <p:sldId id="307" r:id="rId41"/>
    <p:sldId id="293" r:id="rId42"/>
    <p:sldId id="308" r:id="rId43"/>
    <p:sldId id="309" r:id="rId44"/>
    <p:sldId id="294" r:id="rId45"/>
    <p:sldId id="310" r:id="rId46"/>
    <p:sldId id="311" r:id="rId47"/>
    <p:sldId id="312" r:id="rId48"/>
    <p:sldId id="313" r:id="rId49"/>
    <p:sldId id="314" r:id="rId50"/>
    <p:sldId id="315" r:id="rId51"/>
    <p:sldId id="316" r:id="rId52"/>
    <p:sldId id="317" r:id="rId53"/>
    <p:sldId id="318" r:id="rId54"/>
    <p:sldId id="319" r:id="rId55"/>
    <p:sldId id="270" r:id="rId56"/>
    <p:sldId id="27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20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A16DA-E8A2-7345-83FD-DCC47CBAACDC}" type="datetimeFigureOut">
              <a:rPr lang="en-US" smtClean="0"/>
              <a:t>9/15/16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30F20-083B-5F47-B611-6F24BFB2E8B3}" type="slidenum">
              <a:rPr lang="en-US" smtClean="0"/>
              <a:t>‹#›</a:t>
            </a:fld>
            <a:endParaRPr lang="en-US"/>
          </a:p>
        </p:txBody>
      </p:sp>
    </p:spTree>
    <p:extLst>
      <p:ext uri="{BB962C8B-B14F-4D97-AF65-F5344CB8AC3E}">
        <p14:creationId xmlns:p14="http://schemas.microsoft.com/office/powerpoint/2010/main" val="2518807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F2F769-FE5B-5649-9238-6961FB06CC6E}" type="slidenum">
              <a:rPr lang="en-US"/>
              <a:pPr>
                <a:defRPr/>
              </a:pPr>
              <a:t>3</a:t>
            </a:fld>
            <a:endParaRPr lang="en-US"/>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E8F94D-3073-9649-8F1E-73D51EDF3163}" type="slidenum">
              <a:rPr lang="en-US"/>
              <a:pPr>
                <a:defRPr/>
              </a:pPr>
              <a:t>19</a:t>
            </a:fld>
            <a:endParaRPr lang="en-US"/>
          </a:p>
        </p:txBody>
      </p:sp>
      <p:sp>
        <p:nvSpPr>
          <p:cNvPr id="972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a:xfrm>
            <a:off x="914400" y="4343400"/>
            <a:ext cx="5029200" cy="4114800"/>
          </a:xfrm>
        </p:spPr>
        <p:txBody>
          <a:bodyPr/>
          <a:lstStyle/>
          <a:p>
            <a:pPr eaLnBrk="1" hangingPunct="1">
              <a:lnSpc>
                <a:spcPct val="80000"/>
              </a:lnSpc>
              <a:defRPr/>
            </a:pPr>
            <a:endParaRPr lang="en-US" sz="90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83766B-83F2-2049-A1E2-354B1ACADB8F}" type="slidenum">
              <a:rPr lang="en-US"/>
              <a:pPr>
                <a:defRPr/>
              </a:pPr>
              <a:t>22</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D9CE14-500B-524F-87FF-DAFFCFB9F4EB}" type="slidenum">
              <a:rPr lang="en-US"/>
              <a:pPr>
                <a:defRPr/>
              </a:pPr>
              <a:t>23</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D38C08-958E-8C46-A5F4-4ABA8AC3C414}" type="slidenum">
              <a:rPr lang="en-US"/>
              <a:pPr>
                <a:defRPr/>
              </a:pPr>
              <a:t>25</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1F5C1A-4FB3-074E-B0C0-1EA0DAF2E20D}" type="slidenum">
              <a:rPr lang="en-US"/>
              <a:pPr>
                <a:defRPr/>
              </a:pPr>
              <a:t>27</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9A475-10B6-C645-9D56-0808F2231813}" type="slidenum">
              <a:rPr lang="en-US"/>
              <a:pPr>
                <a:defRPr/>
              </a:pPr>
              <a:t>28</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52245-BAEE-A04E-97C4-AA6AB3CF6E39}" type="slidenum">
              <a:rPr lang="en-US"/>
              <a:pPr>
                <a:defRPr/>
              </a:pPr>
              <a:t>29</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r>
              <a:rPr lang="en-US" smtClean="0">
                <a:cs typeface="+mn-cs"/>
              </a:rPr>
              <a:t>~  </a:t>
            </a:r>
            <a:br>
              <a:rPr lang="en-US" smtClean="0">
                <a:cs typeface="+mn-cs"/>
              </a:rPr>
            </a:br>
            <a:r>
              <a:rPr lang="en-US" smtClean="0">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834A0C-57BF-854B-9951-9F281F504DA8}" type="slidenum">
              <a:rPr lang="en-US"/>
              <a:pPr>
                <a:defRPr/>
              </a:pPr>
              <a:t>32</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7AE2E-372E-1D48-A309-2C34B0A6B552}" type="slidenum">
              <a:rPr lang="en-US"/>
              <a:pPr>
                <a:defRPr/>
              </a:pPr>
              <a:t>33</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E06F82-7CCC-A54F-A158-40F0590A0D1D}" type="slidenum">
              <a:rPr lang="en-US"/>
              <a:pPr>
                <a:defRPr/>
              </a:pPr>
              <a:t>34</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736E29-2806-B34F-9BB4-5C5F9FF90E19}" type="slidenum">
              <a:rPr lang="en-US"/>
              <a:pPr>
                <a:defRPr/>
              </a:pPr>
              <a:t>5</a:t>
            </a:fld>
            <a:endParaRPr lang="en-US"/>
          </a:p>
        </p:txBody>
      </p:sp>
      <p:sp>
        <p:nvSpPr>
          <p:cNvPr id="18534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8BE15C-1BC6-8446-B891-3157173E5A21}" type="slidenum">
              <a:rPr lang="en-US"/>
              <a:pPr>
                <a:defRPr/>
              </a:pPr>
              <a:t>35</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C59299-FD1F-FE46-9235-1E72E0276EBC}" type="slidenum">
              <a:rPr lang="en-US"/>
              <a:pPr>
                <a:defRPr/>
              </a:pPr>
              <a:t>37</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898560-5AD1-5940-B090-DB38CD0E5096}" type="slidenum">
              <a:rPr lang="en-US"/>
              <a:pPr>
                <a:defRPr/>
              </a:pPr>
              <a:t>38</a:t>
            </a:fld>
            <a:endParaRPr lang="en-US"/>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933857-6656-4341-A61A-78A15F991967}" type="slidenum">
              <a:rPr lang="en-US"/>
              <a:pPr>
                <a:defRPr/>
              </a:pPr>
              <a:t>40</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311FC5-983E-0A48-BEE1-72F0FB6E855D}" type="slidenum">
              <a:rPr lang="en-US"/>
              <a:pPr>
                <a:defRPr/>
              </a:pPr>
              <a:t>42</a:t>
            </a:fld>
            <a:endParaRPr lang="en-US"/>
          </a:p>
        </p:txBody>
      </p:sp>
      <p:sp>
        <p:nvSpPr>
          <p:cNvPr id="440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03B218-D750-7A47-B21C-B5643985DF92}" type="slidenum">
              <a:rPr lang="en-US"/>
              <a:pPr>
                <a:defRPr/>
              </a:pPr>
              <a:t>43</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1CF3DA-EB78-BF4B-84D6-091EA9F36E9F}" type="slidenum">
              <a:rPr lang="en-US"/>
              <a:pPr>
                <a:defRPr/>
              </a:pPr>
              <a:t>45</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63287-2364-4B45-9A33-BC3112F712E5}" type="slidenum">
              <a:rPr lang="en-US"/>
              <a:pPr>
                <a:defRPr/>
              </a:pPr>
              <a:t>46</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ADCF00-52D7-B04D-96E7-8316CFBADE0D}" type="slidenum">
              <a:rPr lang="en-US"/>
              <a:pPr>
                <a:defRPr/>
              </a:pPr>
              <a:t>6</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2D8D5E-06E3-EC4A-97D1-C629530EF45E}" type="slidenum">
              <a:rPr lang="en-US"/>
              <a:pPr>
                <a:defRPr/>
              </a:pPr>
              <a:t>7</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823429-0AE1-3F4F-A38D-69F6BFAB7B88}" type="slidenum">
              <a:rPr lang="en-US"/>
              <a:pPr>
                <a:defRPr/>
              </a:pPr>
              <a:t>8</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080DA8-5C8B-3A48-9719-51FE032521DA}" type="slidenum">
              <a:rPr lang="en-US"/>
              <a:pPr>
                <a:defRPr/>
              </a:pPr>
              <a:t>12</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E8287B-D621-D549-AC3D-1A2E03796268}" type="slidenum">
              <a:rPr lang="en-US"/>
              <a:pPr>
                <a:defRPr/>
              </a:pPr>
              <a:t>13</a:t>
            </a:fld>
            <a:endParaRPr lang="en-US"/>
          </a:p>
        </p:txBody>
      </p:sp>
      <p:sp>
        <p:nvSpPr>
          <p:cNvPr id="1669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1027"/>
          <p:cNvSpPr>
            <a:spLocks noGrp="1" noChangeArrowheads="1"/>
          </p:cNvSpPr>
          <p:nvPr>
            <p:ph type="body" idx="1"/>
          </p:nvPr>
        </p:nvSpPr>
        <p:spPr/>
        <p:txBody>
          <a:bodyPr/>
          <a:lstStyle/>
          <a:p>
            <a:pPr eaLnBrk="1" hangingPunct="1">
              <a:defRPr/>
            </a:pPr>
            <a:r>
              <a:rPr lang="en-US" smtClean="0">
                <a:cs typeface="+mn-cs"/>
              </a:rPr>
              <a:t>syllabary Sequoyah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E185D5-D767-534B-999C-A60AB331AB36}" type="slidenum">
              <a:rPr lang="en-US"/>
              <a:pPr>
                <a:defRPr/>
              </a:pPr>
              <a:t>14</a:t>
            </a:fld>
            <a:endParaRPr lang="en-US"/>
          </a:p>
        </p:txBody>
      </p:sp>
      <p:sp>
        <p:nvSpPr>
          <p:cNvPr id="7987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smtClean="0">
              <a:cs typeface="+mn-cs"/>
            </a:endParaRPr>
          </a:p>
        </p:txBody>
      </p:sp>
      <p:sp>
        <p:nvSpPr>
          <p:cNvPr id="7987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C9FAB8-1FA2-964A-BC7D-2BA3DA7FF3BB}" type="slidenum">
              <a:rPr lang="en-US"/>
              <a:pPr>
                <a:defRPr/>
              </a:pPr>
              <a:t>17</a:t>
            </a:fld>
            <a:endParaRPr lang="en-US"/>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4A49DF-C8C6-7B49-888C-84A1432D14F7}"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242957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A49DF-C8C6-7B49-888C-84A1432D14F7}"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198348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A49DF-C8C6-7B49-888C-84A1432D14F7}"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417202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A49DF-C8C6-7B49-888C-84A1432D14F7}"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107147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A49DF-C8C6-7B49-888C-84A1432D14F7}"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37394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A49DF-C8C6-7B49-888C-84A1432D14F7}"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112111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4A49DF-C8C6-7B49-888C-84A1432D14F7}"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74389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A49DF-C8C6-7B49-888C-84A1432D14F7}"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262326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A49DF-C8C6-7B49-888C-84A1432D14F7}" type="datetimeFigureOut">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306922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A49DF-C8C6-7B49-888C-84A1432D14F7}"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410499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A49DF-C8C6-7B49-888C-84A1432D14F7}"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A3BB-A068-6D40-A42D-84F421D0CA49}" type="slidenum">
              <a:rPr lang="en-US" smtClean="0"/>
              <a:t>‹#›</a:t>
            </a:fld>
            <a:endParaRPr lang="en-US"/>
          </a:p>
        </p:txBody>
      </p:sp>
    </p:spTree>
    <p:extLst>
      <p:ext uri="{BB962C8B-B14F-4D97-AF65-F5344CB8AC3E}">
        <p14:creationId xmlns:p14="http://schemas.microsoft.com/office/powerpoint/2010/main" val="33325350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A49DF-C8C6-7B49-888C-84A1432D14F7}" type="datetimeFigureOut">
              <a:rPr lang="en-US" smtClean="0"/>
              <a:t>9/15/16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FA3BB-A068-6D40-A42D-84F421D0CA49}" type="slidenum">
              <a:rPr lang="en-US" smtClean="0"/>
              <a:t>‹#›</a:t>
            </a:fld>
            <a:endParaRPr lang="en-US"/>
          </a:p>
        </p:txBody>
      </p:sp>
    </p:spTree>
    <p:extLst>
      <p:ext uri="{BB962C8B-B14F-4D97-AF65-F5344CB8AC3E}">
        <p14:creationId xmlns:p14="http://schemas.microsoft.com/office/powerpoint/2010/main" val="38494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upload.wikimedia.org/wikipedia/commons/6/69/Flag_of_South_Carolina.svg" TargetMode="External"/><Relationship Id="rId5" Type="http://schemas.openxmlformats.org/officeDocument/2006/relationships/image" Target="../media/image27.png"/><Relationship Id="rId6" Type="http://schemas.openxmlformats.org/officeDocument/2006/relationships/image" Target="../media/image12.jpeg"/><Relationship Id="rId7"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5.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53.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2" name="TextBox 1"/>
          <p:cNvSpPr txBox="1"/>
          <p:nvPr/>
        </p:nvSpPr>
        <p:spPr>
          <a:xfrm>
            <a:off x="1462696" y="0"/>
            <a:ext cx="7681304" cy="4154983"/>
          </a:xfrm>
          <a:prstGeom prst="rect">
            <a:avLst/>
          </a:prstGeom>
          <a:noFill/>
        </p:spPr>
        <p:txBody>
          <a:bodyPr wrap="square" rtlCol="0">
            <a:spAutoFit/>
          </a:bodyPr>
          <a:lstStyle/>
          <a:p>
            <a:pPr algn="ctr"/>
            <a:endParaRPr lang="en-US" sz="4400" b="1" dirty="0" smtClean="0">
              <a:latin typeface="Arial"/>
              <a:cs typeface="Arial"/>
            </a:endParaRPr>
          </a:p>
          <a:p>
            <a:pPr algn="ctr"/>
            <a:endParaRPr lang="en-US" sz="4400" b="1" dirty="0">
              <a:latin typeface="Arial"/>
              <a:cs typeface="Arial"/>
            </a:endParaRPr>
          </a:p>
          <a:p>
            <a:pPr algn="ctr"/>
            <a:r>
              <a:rPr lang="en-US" sz="4400" b="1" dirty="0" smtClean="0">
                <a:solidFill>
                  <a:srgbClr val="17375E"/>
                </a:solidFill>
                <a:latin typeface="Arial"/>
                <a:cs typeface="Arial"/>
              </a:rPr>
              <a:t>The </a:t>
            </a:r>
            <a:r>
              <a:rPr lang="en-US" sz="4400" b="1" dirty="0">
                <a:solidFill>
                  <a:srgbClr val="17375E"/>
                </a:solidFill>
                <a:latin typeface="Arial"/>
                <a:cs typeface="Arial"/>
              </a:rPr>
              <a:t>Presidency of Andrew Jackson and Manifest Destiny</a:t>
            </a:r>
            <a:endParaRPr lang="en-US" sz="4400" dirty="0">
              <a:solidFill>
                <a:srgbClr val="17375E"/>
              </a:solidFill>
              <a:latin typeface="Arial"/>
              <a:cs typeface="Arial"/>
            </a:endParaRPr>
          </a:p>
          <a:p>
            <a:pPr algn="ctr"/>
            <a:r>
              <a:rPr lang="en-US" sz="4400" b="1" dirty="0">
                <a:solidFill>
                  <a:srgbClr val="17375E"/>
                </a:solidFill>
                <a:latin typeface="Arial"/>
                <a:cs typeface="Arial"/>
              </a:rPr>
              <a:t>(</a:t>
            </a:r>
            <a:r>
              <a:rPr lang="en-US" sz="4400" b="1" dirty="0">
                <a:solidFill>
                  <a:srgbClr val="008000"/>
                </a:solidFill>
                <a:latin typeface="Arial"/>
                <a:cs typeface="Arial"/>
              </a:rPr>
              <a:t>Unit II</a:t>
            </a:r>
            <a:r>
              <a:rPr lang="en-US" sz="4400" b="1" dirty="0">
                <a:solidFill>
                  <a:srgbClr val="17375E"/>
                </a:solidFill>
                <a:latin typeface="Arial"/>
                <a:cs typeface="Arial"/>
              </a:rPr>
              <a:t>,</a:t>
            </a:r>
            <a:r>
              <a:rPr lang="en-US" sz="4400" b="1" dirty="0">
                <a:latin typeface="Arial"/>
                <a:cs typeface="Arial"/>
              </a:rPr>
              <a:t> </a:t>
            </a:r>
            <a:r>
              <a:rPr lang="en-US" sz="4400" b="1" i="1" dirty="0">
                <a:solidFill>
                  <a:srgbClr val="800000"/>
                </a:solidFill>
                <a:latin typeface="Arial"/>
                <a:cs typeface="Arial"/>
              </a:rPr>
              <a:t>Segment 2 of 3</a:t>
            </a:r>
            <a:r>
              <a:rPr lang="en-US" sz="4400" b="1" dirty="0">
                <a:solidFill>
                  <a:srgbClr val="17375E"/>
                </a:solidFill>
                <a:latin typeface="Arial"/>
                <a:cs typeface="Arial"/>
              </a:rPr>
              <a:t>)</a:t>
            </a:r>
            <a:r>
              <a:rPr lang="en-US" sz="4400" dirty="0">
                <a:solidFill>
                  <a:srgbClr val="17375E"/>
                </a:solidFill>
                <a:latin typeface="Arial"/>
                <a:cs typeface="Arial"/>
              </a:rPr>
              <a:t> </a:t>
            </a:r>
          </a:p>
        </p:txBody>
      </p:sp>
    </p:spTree>
    <p:extLst>
      <p:ext uri="{BB962C8B-B14F-4D97-AF65-F5344CB8AC3E}">
        <p14:creationId xmlns:p14="http://schemas.microsoft.com/office/powerpoint/2010/main" val="109245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59123" y="138546"/>
            <a:ext cx="768130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sz="4100" b="1" dirty="0">
                <a:latin typeface="Times New Roman" charset="0"/>
                <a:ea typeface="ＭＳ Ｐゴシック" charset="0"/>
              </a:rPr>
              <a:t>Key Events of Jackson</a:t>
            </a:r>
            <a:r>
              <a:rPr lang="ja-JP" altLang="en-US" sz="4100" b="1" dirty="0">
                <a:latin typeface="Arial" charset="0"/>
                <a:ea typeface="ＭＳ Ｐゴシック" charset="0"/>
              </a:rPr>
              <a:t>’</a:t>
            </a:r>
            <a:r>
              <a:rPr lang="en-US" altLang="ja-JP" sz="4100" b="1" dirty="0">
                <a:latin typeface="Times New Roman" charset="0"/>
                <a:ea typeface="ＭＳ Ｐゴシック" charset="0"/>
              </a:rPr>
              <a:t>s Presidency</a:t>
            </a:r>
            <a:endParaRPr lang="en-US" sz="4200" dirty="0">
              <a:latin typeface="Times New Roman" charset="0"/>
              <a:ea typeface="ＭＳ Ｐゴシック" charset="0"/>
            </a:endParaRPr>
          </a:p>
        </p:txBody>
      </p:sp>
      <p:sp>
        <p:nvSpPr>
          <p:cNvPr id="9" name="Rectangle 8"/>
          <p:cNvSpPr>
            <a:spLocks noGrp="1" noChangeArrowheads="1"/>
          </p:cNvSpPr>
          <p:nvPr/>
        </p:nvSpPr>
        <p:spPr bwMode="auto">
          <a:xfrm>
            <a:off x="1462696" y="1261917"/>
            <a:ext cx="7681304" cy="546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lnSpc>
                <a:spcPct val="90000"/>
              </a:lnSpc>
              <a:buFont typeface="Arial" charset="0"/>
              <a:buNone/>
            </a:pPr>
            <a:r>
              <a:rPr lang="en-US" sz="3800" b="1" dirty="0">
                <a:latin typeface="Arial" charset="0"/>
                <a:ea typeface="ＭＳ Ｐゴシック" charset="0"/>
              </a:rPr>
              <a:t>Jackson</a:t>
            </a:r>
            <a:r>
              <a:rPr lang="ja-JP" altLang="en-US" sz="3800" b="1" dirty="0">
                <a:latin typeface="Arial" charset="0"/>
                <a:ea typeface="ＭＳ Ｐゴシック" charset="0"/>
              </a:rPr>
              <a:t>’</a:t>
            </a:r>
            <a:r>
              <a:rPr lang="en-US" altLang="ja-JP" sz="3800" b="1" dirty="0">
                <a:latin typeface="Arial" charset="0"/>
                <a:ea typeface="ＭＳ Ｐゴシック" charset="0"/>
              </a:rPr>
              <a:t>s 8 years as president were defined by 3 </a:t>
            </a:r>
            <a:r>
              <a:rPr lang="en-US" altLang="ja-JP" sz="3800" b="1" dirty="0" smtClean="0">
                <a:latin typeface="Arial" charset="0"/>
                <a:ea typeface="ＭＳ Ｐゴシック" charset="0"/>
              </a:rPr>
              <a:t>controversies (</a:t>
            </a:r>
            <a:r>
              <a:rPr lang="en-US" altLang="ja-JP" sz="3800" b="1" dirty="0" smtClean="0">
                <a:solidFill>
                  <a:srgbClr val="008000"/>
                </a:solidFill>
                <a:latin typeface="Arial" charset="0"/>
                <a:ea typeface="ＭＳ Ｐゴシック" charset="0"/>
              </a:rPr>
              <a:t>two</a:t>
            </a:r>
            <a:r>
              <a:rPr lang="en-US" altLang="ja-JP" sz="3800" b="1" dirty="0" smtClean="0">
                <a:latin typeface="Arial" charset="0"/>
                <a:ea typeface="ＭＳ Ｐゴシック" charset="0"/>
              </a:rPr>
              <a:t> we will focus on):</a:t>
            </a:r>
            <a:endParaRPr lang="en-US" altLang="ja-JP" sz="3600" dirty="0">
              <a:latin typeface="Arial" charset="0"/>
              <a:ea typeface="ＭＳ Ｐゴシック" charset="0"/>
            </a:endParaRPr>
          </a:p>
          <a:p>
            <a:pPr lvl="1">
              <a:lnSpc>
                <a:spcPct val="90000"/>
              </a:lnSpc>
              <a:buClr>
                <a:srgbClr val="191919"/>
              </a:buClr>
            </a:pPr>
            <a:r>
              <a:rPr lang="en-US" sz="3600" dirty="0">
                <a:solidFill>
                  <a:srgbClr val="CC0000"/>
                </a:solidFill>
                <a:latin typeface="Arial" charset="0"/>
                <a:ea typeface="ＭＳ Ｐゴシック" charset="0"/>
              </a:rPr>
              <a:t>In 1830, Jackson signed the </a:t>
            </a:r>
            <a:r>
              <a:rPr lang="en-US" sz="3600" b="1" dirty="0">
                <a:solidFill>
                  <a:srgbClr val="0000CC"/>
                </a:solidFill>
                <a:latin typeface="Arial" charset="0"/>
                <a:ea typeface="ＭＳ Ｐゴシック" charset="0"/>
              </a:rPr>
              <a:t>Indian Removal Act</a:t>
            </a:r>
            <a:r>
              <a:rPr lang="en-US" sz="3600" dirty="0">
                <a:solidFill>
                  <a:srgbClr val="CC0000"/>
                </a:solidFill>
                <a:latin typeface="Arial" charset="0"/>
                <a:ea typeface="ＭＳ Ｐゴシック" charset="0"/>
              </a:rPr>
              <a:t> to remove remaining Indians from the East</a:t>
            </a:r>
            <a:endParaRPr lang="en-US" dirty="0">
              <a:solidFill>
                <a:srgbClr val="CC0000"/>
              </a:solidFill>
              <a:latin typeface="Arial" charset="0"/>
              <a:ea typeface="ＭＳ Ｐゴシック" charset="0"/>
            </a:endParaRPr>
          </a:p>
        </p:txBody>
      </p:sp>
    </p:spTree>
    <p:extLst>
      <p:ext uri="{BB962C8B-B14F-4D97-AF65-F5344CB8AC3E}">
        <p14:creationId xmlns:p14="http://schemas.microsoft.com/office/powerpoint/2010/main" val="360529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62696" y="4618"/>
            <a:ext cx="768130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b="1" dirty="0" smtClean="0">
                <a:cs typeface="+mj-cs"/>
              </a:rPr>
              <a:t>Native American Removal</a:t>
            </a:r>
            <a:endParaRPr lang="en-US" dirty="0" smtClean="0">
              <a:cs typeface="+mj-cs"/>
            </a:endParaRPr>
          </a:p>
        </p:txBody>
      </p:sp>
      <p:sp>
        <p:nvSpPr>
          <p:cNvPr id="9" name="Rectangle 8"/>
          <p:cNvSpPr>
            <a:spLocks noGrp="1" noChangeArrowheads="1"/>
          </p:cNvSpPr>
          <p:nvPr/>
        </p:nvSpPr>
        <p:spPr bwMode="auto">
          <a:xfrm>
            <a:off x="1459123" y="743712"/>
            <a:ext cx="7684877"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spcBef>
                <a:spcPct val="10000"/>
              </a:spcBef>
              <a:defRPr/>
            </a:pPr>
            <a:r>
              <a:rPr lang="en-US" sz="3600" dirty="0" smtClean="0">
                <a:cs typeface="+mn-cs"/>
              </a:rPr>
              <a:t>Jackson faced a problem with Native Americans in the American South:</a:t>
            </a:r>
          </a:p>
          <a:p>
            <a:pPr lvl="1">
              <a:lnSpc>
                <a:spcPct val="95000"/>
              </a:lnSpc>
              <a:spcBef>
                <a:spcPct val="10000"/>
              </a:spcBef>
              <a:buClr>
                <a:srgbClr val="000000"/>
              </a:buClr>
              <a:buSzPct val="185000"/>
              <a:buFont typeface="Webdings" charset="0"/>
              <a:buChar char=""/>
              <a:defRPr/>
            </a:pPr>
            <a:r>
              <a:rPr lang="en-US" sz="3600" b="1" dirty="0" smtClean="0">
                <a:solidFill>
                  <a:srgbClr val="A28716"/>
                </a:solidFill>
              </a:rPr>
              <a:t>Gold</a:t>
            </a:r>
            <a:r>
              <a:rPr lang="en-US" sz="3600" dirty="0" smtClean="0"/>
              <a:t> was discovered in north Georgia in 1828 in lands controlled by the Cherokee who refused to move from GA</a:t>
            </a:r>
          </a:p>
          <a:p>
            <a:pPr lvl="1">
              <a:lnSpc>
                <a:spcPct val="95000"/>
              </a:lnSpc>
              <a:defRPr/>
            </a:pPr>
            <a:r>
              <a:rPr lang="en-US" sz="3600" dirty="0" smtClean="0"/>
              <a:t>Jackson asked Congress for  the </a:t>
            </a:r>
            <a:r>
              <a:rPr lang="en-US" sz="3600" u="sng" dirty="0" smtClean="0"/>
              <a:t>Indian Removal Act of 1830 </a:t>
            </a:r>
            <a:r>
              <a:rPr lang="en-US" sz="3600" dirty="0" smtClean="0"/>
              <a:t>to relocate Native Americans across the </a:t>
            </a:r>
            <a:r>
              <a:rPr lang="en-US" sz="3600" b="1" dirty="0" smtClean="0">
                <a:solidFill>
                  <a:srgbClr val="FF0000"/>
                </a:solidFill>
              </a:rPr>
              <a:t>Mississippi</a:t>
            </a:r>
            <a:r>
              <a:rPr lang="en-US" sz="3600" dirty="0" smtClean="0"/>
              <a:t> River </a:t>
            </a:r>
          </a:p>
        </p:txBody>
      </p:sp>
    </p:spTree>
    <p:extLst>
      <p:ext uri="{BB962C8B-B14F-4D97-AF65-F5344CB8AC3E}">
        <p14:creationId xmlns:p14="http://schemas.microsoft.com/office/powerpoint/2010/main" val="277453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30722" name="Picture 5" descr="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33463"/>
            <a:ext cx="7381875"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7" name="Picture 7" descr="cne1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33463"/>
            <a:ext cx="7381875"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9" name="Picture 9" descr="cne18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003300"/>
            <a:ext cx="73914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0" name="Text Box 10"/>
          <p:cNvSpPr txBox="1">
            <a:spLocks noChangeArrowheads="1"/>
          </p:cNvSpPr>
          <p:nvPr/>
        </p:nvSpPr>
        <p:spPr bwMode="auto">
          <a:xfrm>
            <a:off x="0" y="0"/>
            <a:ext cx="91440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n-US" sz="3600" b="1">
                <a:solidFill>
                  <a:schemeClr val="tx2"/>
                </a:solidFill>
                <a:cs typeface="+mn-cs"/>
              </a:rPr>
              <a:t>Since the arrival of Europeans, the Cherokee saw their territory slowly taken away</a:t>
            </a:r>
            <a:endParaRPr lang="en-US" sz="3600">
              <a:cs typeface="+mn-cs"/>
            </a:endParaRPr>
          </a:p>
        </p:txBody>
      </p:sp>
      <p:sp>
        <p:nvSpPr>
          <p:cNvPr id="163851" name="Text Box 11"/>
          <p:cNvSpPr txBox="1">
            <a:spLocks noChangeArrowheads="1"/>
          </p:cNvSpPr>
          <p:nvPr/>
        </p:nvSpPr>
        <p:spPr bwMode="auto">
          <a:xfrm>
            <a:off x="0" y="0"/>
            <a:ext cx="9144000" cy="1530350"/>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n-US" sz="3600">
                <a:solidFill>
                  <a:schemeClr val="tx2"/>
                </a:solidFill>
                <a:cs typeface="+mn-cs"/>
              </a:rPr>
              <a:t>One reason the Cherokee still remained east of the Mississippi was because their land was mountainous &amp; not ideal for cash-crop farming</a:t>
            </a:r>
            <a:endParaRPr lang="en-US" sz="3600">
              <a:cs typeface="+mn-cs"/>
            </a:endParaRPr>
          </a:p>
        </p:txBody>
      </p:sp>
    </p:spTree>
    <p:extLst>
      <p:ext uri="{BB962C8B-B14F-4D97-AF65-F5344CB8AC3E}">
        <p14:creationId xmlns:p14="http://schemas.microsoft.com/office/powerpoint/2010/main" val="418405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47"/>
                                        </p:tgtEl>
                                        <p:attrNameLst>
                                          <p:attrName>style.visibility</p:attrName>
                                        </p:attrNameLst>
                                      </p:cBhvr>
                                      <p:to>
                                        <p:strVal val="visible"/>
                                      </p:to>
                                    </p:set>
                                    <p:anim calcmode="lin" valueType="num">
                                      <p:cBhvr>
                                        <p:cTn id="7" dur="500" fill="hold"/>
                                        <p:tgtEl>
                                          <p:spTgt spid="163847"/>
                                        </p:tgtEl>
                                        <p:attrNameLst>
                                          <p:attrName>ppt_w</p:attrName>
                                        </p:attrNameLst>
                                      </p:cBhvr>
                                      <p:tavLst>
                                        <p:tav tm="0">
                                          <p:val>
                                            <p:fltVal val="0"/>
                                          </p:val>
                                        </p:tav>
                                        <p:tav tm="100000">
                                          <p:val>
                                            <p:strVal val="#ppt_w"/>
                                          </p:val>
                                        </p:tav>
                                      </p:tavLst>
                                    </p:anim>
                                    <p:anim calcmode="lin" valueType="num">
                                      <p:cBhvr>
                                        <p:cTn id="8" dur="500" fill="hold"/>
                                        <p:tgtEl>
                                          <p:spTgt spid="163847"/>
                                        </p:tgtEl>
                                        <p:attrNameLst>
                                          <p:attrName>ppt_h</p:attrName>
                                        </p:attrNameLst>
                                      </p:cBhvr>
                                      <p:tavLst>
                                        <p:tav tm="0">
                                          <p:val>
                                            <p:fltVal val="0"/>
                                          </p:val>
                                        </p:tav>
                                        <p:tav tm="100000">
                                          <p:val>
                                            <p:strVal val="#ppt_h"/>
                                          </p:val>
                                        </p:tav>
                                      </p:tavLst>
                                    </p:anim>
                                    <p:animEffect transition="in" filter="fade">
                                      <p:cBhvr>
                                        <p:cTn id="9" dur="500"/>
                                        <p:tgtEl>
                                          <p:spTgt spid="1638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3849"/>
                                        </p:tgtEl>
                                        <p:attrNameLst>
                                          <p:attrName>style.visibility</p:attrName>
                                        </p:attrNameLst>
                                      </p:cBhvr>
                                      <p:to>
                                        <p:strVal val="visible"/>
                                      </p:to>
                                    </p:set>
                                    <p:anim calcmode="lin" valueType="num">
                                      <p:cBhvr>
                                        <p:cTn id="14" dur="500" fill="hold"/>
                                        <p:tgtEl>
                                          <p:spTgt spid="163849"/>
                                        </p:tgtEl>
                                        <p:attrNameLst>
                                          <p:attrName>ppt_w</p:attrName>
                                        </p:attrNameLst>
                                      </p:cBhvr>
                                      <p:tavLst>
                                        <p:tav tm="0">
                                          <p:val>
                                            <p:fltVal val="0"/>
                                          </p:val>
                                        </p:tav>
                                        <p:tav tm="100000">
                                          <p:val>
                                            <p:strVal val="#ppt_w"/>
                                          </p:val>
                                        </p:tav>
                                      </p:tavLst>
                                    </p:anim>
                                    <p:anim calcmode="lin" valueType="num">
                                      <p:cBhvr>
                                        <p:cTn id="15" dur="500" fill="hold"/>
                                        <p:tgtEl>
                                          <p:spTgt spid="163849"/>
                                        </p:tgtEl>
                                        <p:attrNameLst>
                                          <p:attrName>ppt_h</p:attrName>
                                        </p:attrNameLst>
                                      </p:cBhvr>
                                      <p:tavLst>
                                        <p:tav tm="0">
                                          <p:val>
                                            <p:fltVal val="0"/>
                                          </p:val>
                                        </p:tav>
                                        <p:tav tm="100000">
                                          <p:val>
                                            <p:strVal val="#ppt_h"/>
                                          </p:val>
                                        </p:tav>
                                      </p:tavLst>
                                    </p:anim>
                                    <p:animEffect transition="in" filter="fade">
                                      <p:cBhvr>
                                        <p:cTn id="16" dur="500"/>
                                        <p:tgtEl>
                                          <p:spTgt spid="1638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3851"/>
                                        </p:tgtEl>
                                        <p:attrNameLst>
                                          <p:attrName>style.visibility</p:attrName>
                                        </p:attrNameLst>
                                      </p:cBhvr>
                                      <p:to>
                                        <p:strVal val="visible"/>
                                      </p:to>
                                    </p:set>
                                    <p:anim calcmode="lin" valueType="num">
                                      <p:cBhvr>
                                        <p:cTn id="21" dur="500" fill="hold"/>
                                        <p:tgtEl>
                                          <p:spTgt spid="163851"/>
                                        </p:tgtEl>
                                        <p:attrNameLst>
                                          <p:attrName>ppt_w</p:attrName>
                                        </p:attrNameLst>
                                      </p:cBhvr>
                                      <p:tavLst>
                                        <p:tav tm="0">
                                          <p:val>
                                            <p:fltVal val="0"/>
                                          </p:val>
                                        </p:tav>
                                        <p:tav tm="100000">
                                          <p:val>
                                            <p:strVal val="#ppt_w"/>
                                          </p:val>
                                        </p:tav>
                                      </p:tavLst>
                                    </p:anim>
                                    <p:anim calcmode="lin" valueType="num">
                                      <p:cBhvr>
                                        <p:cTn id="22" dur="500" fill="hold"/>
                                        <p:tgtEl>
                                          <p:spTgt spid="163851"/>
                                        </p:tgtEl>
                                        <p:attrNameLst>
                                          <p:attrName>ppt_h</p:attrName>
                                        </p:attrNameLst>
                                      </p:cBhvr>
                                      <p:tavLst>
                                        <p:tav tm="0">
                                          <p:val>
                                            <p:fltVal val="0"/>
                                          </p:val>
                                        </p:tav>
                                        <p:tav tm="100000">
                                          <p:val>
                                            <p:strVal val="#ppt_h"/>
                                          </p:val>
                                        </p:tav>
                                      </p:tavLst>
                                    </p:anim>
                                    <p:animEffect transition="in" filter="fade">
                                      <p:cBhvr>
                                        <p:cTn id="23" dur="500"/>
                                        <p:tgtEl>
                                          <p:spTgt spid="16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6858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2770" name="Rectangle 11"/>
          <p:cNvSpPr>
            <a:spLocks noGrp="1" noChangeArrowheads="1"/>
          </p:cNvSpPr>
          <p:nvPr>
            <p:ph type="title"/>
          </p:nvPr>
        </p:nvSpPr>
        <p:spPr>
          <a:xfrm>
            <a:off x="0" y="0"/>
            <a:ext cx="9144000" cy="1524000"/>
          </a:xfrm>
          <a:noFill/>
        </p:spPr>
        <p:txBody>
          <a:bodyPr/>
          <a:lstStyle/>
          <a:p>
            <a:pPr>
              <a:lnSpc>
                <a:spcPct val="85000"/>
              </a:lnSpc>
            </a:pPr>
            <a:r>
              <a:rPr lang="en-US" sz="3400" b="1">
                <a:latin typeface="Times New Roman" charset="0"/>
                <a:ea typeface="ＭＳ Ｐゴシック" charset="0"/>
              </a:rPr>
              <a:t>The Cherokee were not removed earlier than the 1830s was because they were highly civilized &amp; did not fit the </a:t>
            </a:r>
            <a:r>
              <a:rPr lang="ja-JP" altLang="en-US" sz="3400" b="1">
                <a:latin typeface="Arial" charset="0"/>
                <a:ea typeface="ＭＳ Ｐゴシック" charset="0"/>
              </a:rPr>
              <a:t>“</a:t>
            </a:r>
            <a:r>
              <a:rPr lang="en-US" altLang="ja-JP" sz="3400" b="1">
                <a:latin typeface="Times New Roman" charset="0"/>
                <a:ea typeface="ＭＳ Ｐゴシック" charset="0"/>
              </a:rPr>
              <a:t>traditional Indian stereotype</a:t>
            </a:r>
            <a:r>
              <a:rPr lang="ja-JP" altLang="en-US" sz="3400" b="1">
                <a:latin typeface="Arial" charset="0"/>
                <a:ea typeface="ＭＳ Ｐゴシック" charset="0"/>
              </a:rPr>
              <a:t>”</a:t>
            </a:r>
            <a:endParaRPr lang="en-US" sz="3600">
              <a:solidFill>
                <a:schemeClr val="tx1"/>
              </a:solidFill>
              <a:latin typeface="Times New Roman" charset="0"/>
              <a:ea typeface="ＭＳ Ｐゴシック" charset="0"/>
            </a:endParaRPr>
          </a:p>
        </p:txBody>
      </p:sp>
      <p:pic>
        <p:nvPicPr>
          <p:cNvPr id="75788" name="Picture 12" descr="68390-004-E8989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7988"/>
            <a:ext cx="4191000" cy="4875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89" name="Picture 13" descr="Sequoy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4057650" cy="4870450"/>
          </a:xfrm>
          <a:prstGeom prst="rect">
            <a:avLst/>
          </a:prstGeom>
          <a:solidFill>
            <a:srgbClr val="FFFF99"/>
          </a:solidFill>
          <a:ln w="38100">
            <a:solidFill>
              <a:schemeClr val="tx1"/>
            </a:solidFill>
            <a:miter lim="800000"/>
            <a:headEnd/>
            <a:tailEnd/>
          </a:ln>
        </p:spPr>
      </p:pic>
      <p:sp>
        <p:nvSpPr>
          <p:cNvPr id="75790" name="Text Box 14"/>
          <p:cNvSpPr txBox="1">
            <a:spLocks noChangeArrowheads="1"/>
          </p:cNvSpPr>
          <p:nvPr/>
        </p:nvSpPr>
        <p:spPr bwMode="auto">
          <a:xfrm>
            <a:off x="609600" y="6278563"/>
            <a:ext cx="3810000" cy="617537"/>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Sequoyah</a:t>
            </a:r>
            <a:r>
              <a:rPr lang="ja-JP" altLang="en-US" sz="3200">
                <a:latin typeface="Arial"/>
                <a:cs typeface="+mn-cs"/>
              </a:rPr>
              <a:t>’</a:t>
            </a:r>
            <a:r>
              <a:rPr lang="en-US" sz="3200">
                <a:cs typeface="+mn-cs"/>
              </a:rPr>
              <a:t>s Syllabary </a:t>
            </a:r>
          </a:p>
        </p:txBody>
      </p:sp>
      <p:sp>
        <p:nvSpPr>
          <p:cNvPr id="75791" name="AutoShape 15"/>
          <p:cNvSpPr>
            <a:spLocks noChangeArrowheads="1"/>
          </p:cNvSpPr>
          <p:nvPr/>
        </p:nvSpPr>
        <p:spPr bwMode="auto">
          <a:xfrm>
            <a:off x="3581400" y="1752600"/>
            <a:ext cx="5410200" cy="1981200"/>
          </a:xfrm>
          <a:prstGeom prst="wedgeRectCallout">
            <a:avLst>
              <a:gd name="adj1" fmla="val -49093"/>
              <a:gd name="adj2" fmla="val 6843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a:cs typeface="+mn-cs"/>
              </a:rPr>
              <a:t>The Cherokee had a written alphabet, democratically elected leaders, &amp; were skilled farmers</a:t>
            </a:r>
          </a:p>
        </p:txBody>
      </p:sp>
      <p:pic>
        <p:nvPicPr>
          <p:cNvPr id="75794" name="Picture 18" descr="Photo of MAJOR RIDGE (fl. 1816). &#10;Cherokee Indian chief. Indian name: Kah-nung-da-tla-ge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3979863" cy="434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95" name="AutoShape 19"/>
          <p:cNvSpPr>
            <a:spLocks noChangeArrowheads="1"/>
          </p:cNvSpPr>
          <p:nvPr/>
        </p:nvSpPr>
        <p:spPr bwMode="auto">
          <a:xfrm>
            <a:off x="3733800" y="1752600"/>
            <a:ext cx="5181600" cy="2514600"/>
          </a:xfrm>
          <a:prstGeom prst="wedgeRectCallout">
            <a:avLst>
              <a:gd name="adj1" fmla="val -68843"/>
              <a:gd name="adj2" fmla="val 1956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a:cs typeface="+mn-cs"/>
              </a:rPr>
              <a:t>The Cherokee did not go to war when Congress passed the Indian Removal Act, they sued in the Supreme Court…and won! </a:t>
            </a:r>
          </a:p>
        </p:txBody>
      </p:sp>
      <p:pic>
        <p:nvPicPr>
          <p:cNvPr id="75797" name="Picture 21" descr="Andrew_Jack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191000"/>
            <a:ext cx="18176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8" name="AutoShape 22"/>
          <p:cNvSpPr>
            <a:spLocks noChangeArrowheads="1"/>
          </p:cNvSpPr>
          <p:nvPr/>
        </p:nvSpPr>
        <p:spPr bwMode="auto">
          <a:xfrm>
            <a:off x="3581400" y="4419600"/>
            <a:ext cx="5334000" cy="1981200"/>
          </a:xfrm>
          <a:prstGeom prst="wedgeRectCallout">
            <a:avLst>
              <a:gd name="adj1" fmla="val -86667"/>
              <a:gd name="adj2" fmla="val -8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300">
                <a:cs typeface="+mn-cs"/>
              </a:rPr>
              <a:t>But, the state of Georgia &amp; President Jackson ignored the Supreme Court &amp; took Native American lands anyway</a:t>
            </a:r>
            <a:endParaRPr lang="en-US" sz="3600">
              <a:cs typeface="+mn-cs"/>
            </a:endParaRPr>
          </a:p>
        </p:txBody>
      </p:sp>
    </p:spTree>
    <p:extLst>
      <p:ext uri="{BB962C8B-B14F-4D97-AF65-F5344CB8AC3E}">
        <p14:creationId xmlns:p14="http://schemas.microsoft.com/office/powerpoint/2010/main" val="3338223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5791"/>
                                        </p:tgtEl>
                                        <p:attrNameLst>
                                          <p:attrName>style.visibility</p:attrName>
                                        </p:attrNameLst>
                                      </p:cBhvr>
                                      <p:to>
                                        <p:strVal val="visible"/>
                                      </p:to>
                                    </p:set>
                                    <p:anim calcmode="lin" valueType="num">
                                      <p:cBhvr>
                                        <p:cTn id="7" dur="500" fill="hold"/>
                                        <p:tgtEl>
                                          <p:spTgt spid="75791"/>
                                        </p:tgtEl>
                                        <p:attrNameLst>
                                          <p:attrName>ppt_w</p:attrName>
                                        </p:attrNameLst>
                                      </p:cBhvr>
                                      <p:tavLst>
                                        <p:tav tm="0">
                                          <p:val>
                                            <p:fltVal val="0"/>
                                          </p:val>
                                        </p:tav>
                                        <p:tav tm="100000">
                                          <p:val>
                                            <p:strVal val="#ppt_w"/>
                                          </p:val>
                                        </p:tav>
                                      </p:tavLst>
                                    </p:anim>
                                    <p:anim calcmode="lin" valueType="num">
                                      <p:cBhvr>
                                        <p:cTn id="8" dur="500" fill="hold"/>
                                        <p:tgtEl>
                                          <p:spTgt spid="75791"/>
                                        </p:tgtEl>
                                        <p:attrNameLst>
                                          <p:attrName>ppt_h</p:attrName>
                                        </p:attrNameLst>
                                      </p:cBhvr>
                                      <p:tavLst>
                                        <p:tav tm="0">
                                          <p:val>
                                            <p:fltVal val="0"/>
                                          </p:val>
                                        </p:tav>
                                        <p:tav tm="100000">
                                          <p:val>
                                            <p:strVal val="#ppt_h"/>
                                          </p:val>
                                        </p:tav>
                                      </p:tavLst>
                                    </p:anim>
                                    <p:animEffect transition="in" filter="fade">
                                      <p:cBhvr>
                                        <p:cTn id="9" dur="500"/>
                                        <p:tgtEl>
                                          <p:spTgt spid="757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5794"/>
                                        </p:tgtEl>
                                        <p:attrNameLst>
                                          <p:attrName>style.visibility</p:attrName>
                                        </p:attrNameLst>
                                      </p:cBhvr>
                                      <p:to>
                                        <p:strVal val="visible"/>
                                      </p:to>
                                    </p:set>
                                    <p:anim calcmode="lin" valueType="num">
                                      <p:cBhvr>
                                        <p:cTn id="14" dur="500" fill="hold"/>
                                        <p:tgtEl>
                                          <p:spTgt spid="75794"/>
                                        </p:tgtEl>
                                        <p:attrNameLst>
                                          <p:attrName>ppt_w</p:attrName>
                                        </p:attrNameLst>
                                      </p:cBhvr>
                                      <p:tavLst>
                                        <p:tav tm="0">
                                          <p:val>
                                            <p:fltVal val="0"/>
                                          </p:val>
                                        </p:tav>
                                        <p:tav tm="100000">
                                          <p:val>
                                            <p:strVal val="#ppt_w"/>
                                          </p:val>
                                        </p:tav>
                                      </p:tavLst>
                                    </p:anim>
                                    <p:anim calcmode="lin" valueType="num">
                                      <p:cBhvr>
                                        <p:cTn id="15" dur="500" fill="hold"/>
                                        <p:tgtEl>
                                          <p:spTgt spid="75794"/>
                                        </p:tgtEl>
                                        <p:attrNameLst>
                                          <p:attrName>ppt_h</p:attrName>
                                        </p:attrNameLst>
                                      </p:cBhvr>
                                      <p:tavLst>
                                        <p:tav tm="0">
                                          <p:val>
                                            <p:fltVal val="0"/>
                                          </p:val>
                                        </p:tav>
                                        <p:tav tm="100000">
                                          <p:val>
                                            <p:strVal val="#ppt_h"/>
                                          </p:val>
                                        </p:tav>
                                      </p:tavLst>
                                    </p:anim>
                                    <p:animEffect transition="in" filter="fade">
                                      <p:cBhvr>
                                        <p:cTn id="16" dur="500"/>
                                        <p:tgtEl>
                                          <p:spTgt spid="75794"/>
                                        </p:tgtEl>
                                      </p:cBhvr>
                                    </p:animEffect>
                                  </p:childTnLst>
                                </p:cTn>
                              </p:par>
                              <p:par>
                                <p:cTn id="17" presetID="53" presetClass="exit" presetSubtype="0" fill="hold" grpId="0" nodeType="withEffect">
                                  <p:stCondLst>
                                    <p:cond delay="0"/>
                                  </p:stCondLst>
                                  <p:childTnLst>
                                    <p:anim calcmode="lin" valueType="num">
                                      <p:cBhvr>
                                        <p:cTn id="18" dur="500"/>
                                        <p:tgtEl>
                                          <p:spTgt spid="75790"/>
                                        </p:tgtEl>
                                        <p:attrNameLst>
                                          <p:attrName>ppt_w</p:attrName>
                                        </p:attrNameLst>
                                      </p:cBhvr>
                                      <p:tavLst>
                                        <p:tav tm="0">
                                          <p:val>
                                            <p:strVal val="ppt_w"/>
                                          </p:val>
                                        </p:tav>
                                        <p:tav tm="100000">
                                          <p:val>
                                            <p:fltVal val="0"/>
                                          </p:val>
                                        </p:tav>
                                      </p:tavLst>
                                    </p:anim>
                                    <p:anim calcmode="lin" valueType="num">
                                      <p:cBhvr>
                                        <p:cTn id="19" dur="500"/>
                                        <p:tgtEl>
                                          <p:spTgt spid="75790"/>
                                        </p:tgtEl>
                                        <p:attrNameLst>
                                          <p:attrName>ppt_h</p:attrName>
                                        </p:attrNameLst>
                                      </p:cBhvr>
                                      <p:tavLst>
                                        <p:tav tm="0">
                                          <p:val>
                                            <p:strVal val="ppt_h"/>
                                          </p:val>
                                        </p:tav>
                                        <p:tav tm="100000">
                                          <p:val>
                                            <p:fltVal val="0"/>
                                          </p:val>
                                        </p:tav>
                                      </p:tavLst>
                                    </p:anim>
                                    <p:animEffect transition="out" filter="fade">
                                      <p:cBhvr>
                                        <p:cTn id="20" dur="500"/>
                                        <p:tgtEl>
                                          <p:spTgt spid="75790"/>
                                        </p:tgtEl>
                                      </p:cBhvr>
                                    </p:animEffect>
                                    <p:set>
                                      <p:cBhvr>
                                        <p:cTn id="21" dur="1" fill="hold">
                                          <p:stCondLst>
                                            <p:cond delay="499"/>
                                          </p:stCondLst>
                                        </p:cTn>
                                        <p:tgtEl>
                                          <p:spTgt spid="75790"/>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75789"/>
                                        </p:tgtEl>
                                        <p:attrNameLst>
                                          <p:attrName>ppt_w</p:attrName>
                                        </p:attrNameLst>
                                      </p:cBhvr>
                                      <p:tavLst>
                                        <p:tav tm="0">
                                          <p:val>
                                            <p:strVal val="ppt_w"/>
                                          </p:val>
                                        </p:tav>
                                        <p:tav tm="100000">
                                          <p:val>
                                            <p:fltVal val="0"/>
                                          </p:val>
                                        </p:tav>
                                      </p:tavLst>
                                    </p:anim>
                                    <p:anim calcmode="lin" valueType="num">
                                      <p:cBhvr>
                                        <p:cTn id="24" dur="500"/>
                                        <p:tgtEl>
                                          <p:spTgt spid="75789"/>
                                        </p:tgtEl>
                                        <p:attrNameLst>
                                          <p:attrName>ppt_h</p:attrName>
                                        </p:attrNameLst>
                                      </p:cBhvr>
                                      <p:tavLst>
                                        <p:tav tm="0">
                                          <p:val>
                                            <p:strVal val="ppt_h"/>
                                          </p:val>
                                        </p:tav>
                                        <p:tav tm="100000">
                                          <p:val>
                                            <p:fltVal val="0"/>
                                          </p:val>
                                        </p:tav>
                                      </p:tavLst>
                                    </p:anim>
                                    <p:animEffect transition="out" filter="fade">
                                      <p:cBhvr>
                                        <p:cTn id="25" dur="500"/>
                                        <p:tgtEl>
                                          <p:spTgt spid="75789"/>
                                        </p:tgtEl>
                                      </p:cBhvr>
                                    </p:animEffect>
                                    <p:set>
                                      <p:cBhvr>
                                        <p:cTn id="26" dur="1" fill="hold">
                                          <p:stCondLst>
                                            <p:cond delay="499"/>
                                          </p:stCondLst>
                                        </p:cTn>
                                        <p:tgtEl>
                                          <p:spTgt spid="75789"/>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75788"/>
                                        </p:tgtEl>
                                        <p:attrNameLst>
                                          <p:attrName>ppt_w</p:attrName>
                                        </p:attrNameLst>
                                      </p:cBhvr>
                                      <p:tavLst>
                                        <p:tav tm="0">
                                          <p:val>
                                            <p:strVal val="ppt_w"/>
                                          </p:val>
                                        </p:tav>
                                        <p:tav tm="100000">
                                          <p:val>
                                            <p:fltVal val="0"/>
                                          </p:val>
                                        </p:tav>
                                      </p:tavLst>
                                    </p:anim>
                                    <p:anim calcmode="lin" valueType="num">
                                      <p:cBhvr>
                                        <p:cTn id="29" dur="500"/>
                                        <p:tgtEl>
                                          <p:spTgt spid="75788"/>
                                        </p:tgtEl>
                                        <p:attrNameLst>
                                          <p:attrName>ppt_h</p:attrName>
                                        </p:attrNameLst>
                                      </p:cBhvr>
                                      <p:tavLst>
                                        <p:tav tm="0">
                                          <p:val>
                                            <p:strVal val="ppt_h"/>
                                          </p:val>
                                        </p:tav>
                                        <p:tav tm="100000">
                                          <p:val>
                                            <p:fltVal val="0"/>
                                          </p:val>
                                        </p:tav>
                                      </p:tavLst>
                                    </p:anim>
                                    <p:animEffect transition="out" filter="fade">
                                      <p:cBhvr>
                                        <p:cTn id="30" dur="500"/>
                                        <p:tgtEl>
                                          <p:spTgt spid="75788"/>
                                        </p:tgtEl>
                                      </p:cBhvr>
                                    </p:animEffect>
                                    <p:set>
                                      <p:cBhvr>
                                        <p:cTn id="31" dur="1" fill="hold">
                                          <p:stCondLst>
                                            <p:cond delay="499"/>
                                          </p:stCondLst>
                                        </p:cTn>
                                        <p:tgtEl>
                                          <p:spTgt spid="75788"/>
                                        </p:tgtEl>
                                        <p:attrNameLst>
                                          <p:attrName>style.visibility</p:attrName>
                                        </p:attrNameLst>
                                      </p:cBhvr>
                                      <p:to>
                                        <p:strVal val="hidden"/>
                                      </p:to>
                                    </p:set>
                                  </p:childTnLst>
                                </p:cTn>
                              </p:par>
                              <p:par>
                                <p:cTn id="32" presetID="53" presetClass="exit" presetSubtype="0" fill="hold" grpId="1" nodeType="withEffect">
                                  <p:stCondLst>
                                    <p:cond delay="0"/>
                                  </p:stCondLst>
                                  <p:childTnLst>
                                    <p:anim calcmode="lin" valueType="num">
                                      <p:cBhvr>
                                        <p:cTn id="33" dur="500"/>
                                        <p:tgtEl>
                                          <p:spTgt spid="75791"/>
                                        </p:tgtEl>
                                        <p:attrNameLst>
                                          <p:attrName>ppt_w</p:attrName>
                                        </p:attrNameLst>
                                      </p:cBhvr>
                                      <p:tavLst>
                                        <p:tav tm="0">
                                          <p:val>
                                            <p:strVal val="ppt_w"/>
                                          </p:val>
                                        </p:tav>
                                        <p:tav tm="100000">
                                          <p:val>
                                            <p:fltVal val="0"/>
                                          </p:val>
                                        </p:tav>
                                      </p:tavLst>
                                    </p:anim>
                                    <p:anim calcmode="lin" valueType="num">
                                      <p:cBhvr>
                                        <p:cTn id="34" dur="500"/>
                                        <p:tgtEl>
                                          <p:spTgt spid="75791"/>
                                        </p:tgtEl>
                                        <p:attrNameLst>
                                          <p:attrName>ppt_h</p:attrName>
                                        </p:attrNameLst>
                                      </p:cBhvr>
                                      <p:tavLst>
                                        <p:tav tm="0">
                                          <p:val>
                                            <p:strVal val="ppt_h"/>
                                          </p:val>
                                        </p:tav>
                                        <p:tav tm="100000">
                                          <p:val>
                                            <p:fltVal val="0"/>
                                          </p:val>
                                        </p:tav>
                                      </p:tavLst>
                                    </p:anim>
                                    <p:animEffect transition="out" filter="fade">
                                      <p:cBhvr>
                                        <p:cTn id="35" dur="500"/>
                                        <p:tgtEl>
                                          <p:spTgt spid="75791"/>
                                        </p:tgtEl>
                                      </p:cBhvr>
                                    </p:animEffect>
                                    <p:set>
                                      <p:cBhvr>
                                        <p:cTn id="36" dur="1" fill="hold">
                                          <p:stCondLst>
                                            <p:cond delay="499"/>
                                          </p:stCondLst>
                                        </p:cTn>
                                        <p:tgtEl>
                                          <p:spTgt spid="75791"/>
                                        </p:tgtEl>
                                        <p:attrNameLst>
                                          <p:attrName>style.visibility</p:attrName>
                                        </p:attrNameLst>
                                      </p:cBhvr>
                                      <p:to>
                                        <p:strVal val="hidden"/>
                                      </p:to>
                                    </p:set>
                                  </p:childTnLst>
                                </p:cTn>
                              </p:par>
                              <p:par>
                                <p:cTn id="37" presetID="53" presetClass="entr" presetSubtype="0" fill="hold" grpId="0" nodeType="withEffect">
                                  <p:stCondLst>
                                    <p:cond delay="0"/>
                                  </p:stCondLst>
                                  <p:childTnLst>
                                    <p:set>
                                      <p:cBhvr>
                                        <p:cTn id="38" dur="1" fill="hold">
                                          <p:stCondLst>
                                            <p:cond delay="0"/>
                                          </p:stCondLst>
                                        </p:cTn>
                                        <p:tgtEl>
                                          <p:spTgt spid="75795"/>
                                        </p:tgtEl>
                                        <p:attrNameLst>
                                          <p:attrName>style.visibility</p:attrName>
                                        </p:attrNameLst>
                                      </p:cBhvr>
                                      <p:to>
                                        <p:strVal val="visible"/>
                                      </p:to>
                                    </p:set>
                                    <p:anim calcmode="lin" valueType="num">
                                      <p:cBhvr>
                                        <p:cTn id="39" dur="500" fill="hold"/>
                                        <p:tgtEl>
                                          <p:spTgt spid="75795"/>
                                        </p:tgtEl>
                                        <p:attrNameLst>
                                          <p:attrName>ppt_w</p:attrName>
                                        </p:attrNameLst>
                                      </p:cBhvr>
                                      <p:tavLst>
                                        <p:tav tm="0">
                                          <p:val>
                                            <p:fltVal val="0"/>
                                          </p:val>
                                        </p:tav>
                                        <p:tav tm="100000">
                                          <p:val>
                                            <p:strVal val="#ppt_w"/>
                                          </p:val>
                                        </p:tav>
                                      </p:tavLst>
                                    </p:anim>
                                    <p:anim calcmode="lin" valueType="num">
                                      <p:cBhvr>
                                        <p:cTn id="40" dur="500" fill="hold"/>
                                        <p:tgtEl>
                                          <p:spTgt spid="75795"/>
                                        </p:tgtEl>
                                        <p:attrNameLst>
                                          <p:attrName>ppt_h</p:attrName>
                                        </p:attrNameLst>
                                      </p:cBhvr>
                                      <p:tavLst>
                                        <p:tav tm="0">
                                          <p:val>
                                            <p:fltVal val="0"/>
                                          </p:val>
                                        </p:tav>
                                        <p:tav tm="100000">
                                          <p:val>
                                            <p:strVal val="#ppt_h"/>
                                          </p:val>
                                        </p:tav>
                                      </p:tavLst>
                                    </p:anim>
                                    <p:animEffect transition="in" filter="fade">
                                      <p:cBhvr>
                                        <p:cTn id="41" dur="500"/>
                                        <p:tgtEl>
                                          <p:spTgt spid="7579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75797"/>
                                        </p:tgtEl>
                                        <p:attrNameLst>
                                          <p:attrName>style.visibility</p:attrName>
                                        </p:attrNameLst>
                                      </p:cBhvr>
                                      <p:to>
                                        <p:strVal val="visible"/>
                                      </p:to>
                                    </p:set>
                                    <p:anim calcmode="lin" valueType="num">
                                      <p:cBhvr>
                                        <p:cTn id="46" dur="500" fill="hold"/>
                                        <p:tgtEl>
                                          <p:spTgt spid="75797"/>
                                        </p:tgtEl>
                                        <p:attrNameLst>
                                          <p:attrName>ppt_w</p:attrName>
                                        </p:attrNameLst>
                                      </p:cBhvr>
                                      <p:tavLst>
                                        <p:tav tm="0">
                                          <p:val>
                                            <p:fltVal val="0"/>
                                          </p:val>
                                        </p:tav>
                                        <p:tav tm="100000">
                                          <p:val>
                                            <p:strVal val="#ppt_w"/>
                                          </p:val>
                                        </p:tav>
                                      </p:tavLst>
                                    </p:anim>
                                    <p:anim calcmode="lin" valueType="num">
                                      <p:cBhvr>
                                        <p:cTn id="47" dur="500" fill="hold"/>
                                        <p:tgtEl>
                                          <p:spTgt spid="75797"/>
                                        </p:tgtEl>
                                        <p:attrNameLst>
                                          <p:attrName>ppt_h</p:attrName>
                                        </p:attrNameLst>
                                      </p:cBhvr>
                                      <p:tavLst>
                                        <p:tav tm="0">
                                          <p:val>
                                            <p:fltVal val="0"/>
                                          </p:val>
                                        </p:tav>
                                        <p:tav tm="100000">
                                          <p:val>
                                            <p:strVal val="#ppt_h"/>
                                          </p:val>
                                        </p:tav>
                                      </p:tavLst>
                                    </p:anim>
                                    <p:animEffect transition="in" filter="fade">
                                      <p:cBhvr>
                                        <p:cTn id="48" dur="500"/>
                                        <p:tgtEl>
                                          <p:spTgt spid="7579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75798"/>
                                        </p:tgtEl>
                                        <p:attrNameLst>
                                          <p:attrName>style.visibility</p:attrName>
                                        </p:attrNameLst>
                                      </p:cBhvr>
                                      <p:to>
                                        <p:strVal val="visible"/>
                                      </p:to>
                                    </p:set>
                                    <p:anim calcmode="lin" valueType="num">
                                      <p:cBhvr>
                                        <p:cTn id="51" dur="500" fill="hold"/>
                                        <p:tgtEl>
                                          <p:spTgt spid="75798"/>
                                        </p:tgtEl>
                                        <p:attrNameLst>
                                          <p:attrName>ppt_w</p:attrName>
                                        </p:attrNameLst>
                                      </p:cBhvr>
                                      <p:tavLst>
                                        <p:tav tm="0">
                                          <p:val>
                                            <p:fltVal val="0"/>
                                          </p:val>
                                        </p:tav>
                                        <p:tav tm="100000">
                                          <p:val>
                                            <p:strVal val="#ppt_w"/>
                                          </p:val>
                                        </p:tav>
                                      </p:tavLst>
                                    </p:anim>
                                    <p:anim calcmode="lin" valueType="num">
                                      <p:cBhvr>
                                        <p:cTn id="52" dur="500" fill="hold"/>
                                        <p:tgtEl>
                                          <p:spTgt spid="75798"/>
                                        </p:tgtEl>
                                        <p:attrNameLst>
                                          <p:attrName>ppt_h</p:attrName>
                                        </p:attrNameLst>
                                      </p:cBhvr>
                                      <p:tavLst>
                                        <p:tav tm="0">
                                          <p:val>
                                            <p:fltVal val="0"/>
                                          </p:val>
                                        </p:tav>
                                        <p:tav tm="100000">
                                          <p:val>
                                            <p:strVal val="#ppt_h"/>
                                          </p:val>
                                        </p:tav>
                                      </p:tavLst>
                                    </p:anim>
                                    <p:animEffect transition="in" filter="fade">
                                      <p:cBhvr>
                                        <p:cTn id="53" dur="500"/>
                                        <p:tgtEl>
                                          <p:spTgt spid="75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nimBg="1"/>
      <p:bldP spid="75791" grpId="0" animBg="1"/>
      <p:bldP spid="75791" grpId="1" animBg="1"/>
      <p:bldP spid="75795" grpId="0" animBg="1"/>
      <p:bldP spid="7579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788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78852" name="Rectangle 4"/>
          <p:cNvSpPr>
            <a:spLocks noGrp="1" noChangeArrowheads="1"/>
          </p:cNvSpPr>
          <p:nvPr>
            <p:ph type="body" idx="1"/>
          </p:nvPr>
        </p:nvSpPr>
        <p:spPr>
          <a:xfrm>
            <a:off x="0" y="0"/>
            <a:ext cx="9144000" cy="6858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marL="0" indent="0" algn="ctr">
              <a:lnSpc>
                <a:spcPct val="90000"/>
              </a:lnSpc>
              <a:spcBef>
                <a:spcPct val="0"/>
              </a:spcBef>
              <a:buFont typeface="Arial" charset="0"/>
              <a:buNone/>
              <a:defRPr/>
            </a:pPr>
            <a:r>
              <a:rPr lang="en-US" sz="3800" b="1" dirty="0" smtClean="0">
                <a:solidFill>
                  <a:schemeClr val="tx2"/>
                </a:solidFill>
                <a:cs typeface="+mn-cs"/>
              </a:rPr>
              <a:t>In 1838, the U.S. Army forced the</a:t>
            </a:r>
            <a:r>
              <a:rPr lang="en-US" sz="3800" dirty="0" smtClean="0">
                <a:solidFill>
                  <a:schemeClr val="tx2"/>
                </a:solidFill>
                <a:cs typeface="+mn-cs"/>
              </a:rPr>
              <a:t> </a:t>
            </a:r>
            <a:r>
              <a:rPr lang="en-US" sz="3800" b="1" dirty="0" smtClean="0">
                <a:solidFill>
                  <a:srgbClr val="FF0000"/>
                </a:solidFill>
                <a:cs typeface="+mn-cs"/>
              </a:rPr>
              <a:t>Cherokees</a:t>
            </a:r>
            <a:r>
              <a:rPr lang="en-US" sz="3800" dirty="0" smtClean="0">
                <a:solidFill>
                  <a:schemeClr val="tx2"/>
                </a:solidFill>
                <a:cs typeface="+mn-cs"/>
              </a:rPr>
              <a:t> </a:t>
            </a:r>
            <a:r>
              <a:rPr lang="en-US" sz="3800" b="1" dirty="0" smtClean="0">
                <a:solidFill>
                  <a:schemeClr val="tx2"/>
                </a:solidFill>
                <a:cs typeface="+mn-cs"/>
              </a:rPr>
              <a:t>west on the</a:t>
            </a:r>
            <a:r>
              <a:rPr lang="en-US" sz="3800" dirty="0" smtClean="0">
                <a:solidFill>
                  <a:schemeClr val="tx2"/>
                </a:solidFill>
                <a:cs typeface="+mn-cs"/>
              </a:rPr>
              <a:t> </a:t>
            </a:r>
            <a:r>
              <a:rPr lang="ja-JP" altLang="en-US" sz="3800" b="1" dirty="0" smtClean="0">
                <a:latin typeface="Arial"/>
                <a:cs typeface="+mn-cs"/>
              </a:rPr>
              <a:t>“</a:t>
            </a:r>
            <a:r>
              <a:rPr lang="en-US" sz="3800" b="1" dirty="0" smtClean="0">
                <a:solidFill>
                  <a:srgbClr val="FF0000"/>
                </a:solidFill>
                <a:cs typeface="+mn-cs"/>
              </a:rPr>
              <a:t>Trail of Tears</a:t>
            </a:r>
            <a:r>
              <a:rPr lang="ja-JP" altLang="en-US" sz="3800" b="1" dirty="0" smtClean="0">
                <a:effectLst>
                  <a:outerShdw blurRad="38100" dist="38100" dir="2700000" algn="tl">
                    <a:srgbClr val="DDDDDD"/>
                  </a:outerShdw>
                </a:effectLst>
                <a:latin typeface="Arial"/>
                <a:cs typeface="+mn-cs"/>
              </a:rPr>
              <a:t>”</a:t>
            </a:r>
            <a:endParaRPr lang="en-US" sz="3800" u="sng" dirty="0" smtClean="0">
              <a:effectLst>
                <a:outerShdw blurRad="38100" dist="38100" dir="2700000" algn="tl">
                  <a:srgbClr val="DDDDDD"/>
                </a:outerShdw>
              </a:effectLst>
              <a:cs typeface="+mn-cs"/>
            </a:endParaRPr>
          </a:p>
        </p:txBody>
      </p:sp>
      <p:pic>
        <p:nvPicPr>
          <p:cNvPr id="34820" name="Picture 5" descr="13_0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33400" y="1303338"/>
            <a:ext cx="8077200" cy="5554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4" name="Picture 6" descr="Trail of Tears painting"/>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3175" y="1214438"/>
            <a:ext cx="9140825" cy="5643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1854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p:cTn id="7" dur="500" fill="hold"/>
                                        <p:tgtEl>
                                          <p:spTgt spid="78854"/>
                                        </p:tgtEl>
                                        <p:attrNameLst>
                                          <p:attrName>ppt_w</p:attrName>
                                        </p:attrNameLst>
                                      </p:cBhvr>
                                      <p:tavLst>
                                        <p:tav tm="0">
                                          <p:val>
                                            <p:fltVal val="0"/>
                                          </p:val>
                                        </p:tav>
                                        <p:tav tm="100000">
                                          <p:val>
                                            <p:strVal val="#ppt_w"/>
                                          </p:val>
                                        </p:tav>
                                      </p:tavLst>
                                    </p:anim>
                                    <p:anim calcmode="lin" valueType="num">
                                      <p:cBhvr>
                                        <p:cTn id="8" dur="500" fill="hold"/>
                                        <p:tgtEl>
                                          <p:spTgt spid="78854"/>
                                        </p:tgtEl>
                                        <p:attrNameLst>
                                          <p:attrName>ppt_h</p:attrName>
                                        </p:attrNameLst>
                                      </p:cBhvr>
                                      <p:tavLst>
                                        <p:tav tm="0">
                                          <p:val>
                                            <p:fltVal val="0"/>
                                          </p:val>
                                        </p:tav>
                                        <p:tav tm="100000">
                                          <p:val>
                                            <p:strVal val="#ppt_h"/>
                                          </p:val>
                                        </p:tav>
                                      </p:tavLst>
                                    </p:anim>
                                    <p:animEffect transition="in" filter="fade">
                                      <p:cBhvr>
                                        <p:cTn id="9"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59123" y="138546"/>
            <a:ext cx="768130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sz="4100" b="1" dirty="0">
                <a:latin typeface="Times New Roman" charset="0"/>
                <a:ea typeface="ＭＳ Ｐゴシック" charset="0"/>
              </a:rPr>
              <a:t>Key Events of Jackson</a:t>
            </a:r>
            <a:r>
              <a:rPr lang="ja-JP" altLang="en-US" sz="4100" b="1" dirty="0">
                <a:latin typeface="Arial" charset="0"/>
                <a:ea typeface="ＭＳ Ｐゴシック" charset="0"/>
              </a:rPr>
              <a:t>’</a:t>
            </a:r>
            <a:r>
              <a:rPr lang="en-US" altLang="ja-JP" sz="4100" b="1" dirty="0">
                <a:latin typeface="Times New Roman" charset="0"/>
                <a:ea typeface="ＭＳ Ｐゴシック" charset="0"/>
              </a:rPr>
              <a:t>s Presidency</a:t>
            </a:r>
            <a:endParaRPr lang="en-US" sz="4200" dirty="0">
              <a:latin typeface="Times New Roman" charset="0"/>
              <a:ea typeface="ＭＳ Ｐゴシック" charset="0"/>
            </a:endParaRPr>
          </a:p>
        </p:txBody>
      </p:sp>
      <p:sp>
        <p:nvSpPr>
          <p:cNvPr id="9" name="Rectangle 8"/>
          <p:cNvSpPr>
            <a:spLocks noGrp="1" noChangeArrowheads="1"/>
          </p:cNvSpPr>
          <p:nvPr/>
        </p:nvSpPr>
        <p:spPr bwMode="auto">
          <a:xfrm>
            <a:off x="1462696" y="1261917"/>
            <a:ext cx="7681304" cy="546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lnSpc>
                <a:spcPct val="90000"/>
              </a:lnSpc>
              <a:buFont typeface="Arial" charset="0"/>
              <a:buNone/>
            </a:pPr>
            <a:r>
              <a:rPr lang="en-US" sz="3800" b="1" dirty="0">
                <a:latin typeface="Arial" charset="0"/>
                <a:ea typeface="ＭＳ Ｐゴシック" charset="0"/>
              </a:rPr>
              <a:t>Jackson</a:t>
            </a:r>
            <a:r>
              <a:rPr lang="ja-JP" altLang="en-US" sz="3800" b="1" dirty="0">
                <a:latin typeface="Arial" charset="0"/>
                <a:ea typeface="ＭＳ Ｐゴシック" charset="0"/>
              </a:rPr>
              <a:t>’</a:t>
            </a:r>
            <a:r>
              <a:rPr lang="en-US" altLang="ja-JP" sz="3800" b="1" dirty="0">
                <a:latin typeface="Arial" charset="0"/>
                <a:ea typeface="ＭＳ Ｐゴシック" charset="0"/>
              </a:rPr>
              <a:t>s 8 years as president were defined by 3 controversies:</a:t>
            </a:r>
            <a:endParaRPr lang="en-US" altLang="ja-JP" sz="3600" dirty="0">
              <a:latin typeface="Arial" charset="0"/>
              <a:ea typeface="ＭＳ Ｐゴシック" charset="0"/>
            </a:endParaRPr>
          </a:p>
          <a:p>
            <a:pPr lvl="1">
              <a:lnSpc>
                <a:spcPct val="90000"/>
              </a:lnSpc>
              <a:buClr>
                <a:srgbClr val="191919"/>
              </a:buClr>
            </a:pPr>
            <a:r>
              <a:rPr lang="en-US" sz="3600" dirty="0">
                <a:solidFill>
                  <a:srgbClr val="CC0000"/>
                </a:solidFill>
                <a:latin typeface="Arial" charset="0"/>
                <a:ea typeface="ＭＳ Ｐゴシック" charset="0"/>
              </a:rPr>
              <a:t>In 1830, Jackson signed the </a:t>
            </a:r>
            <a:r>
              <a:rPr lang="en-US" sz="3600" b="1" dirty="0">
                <a:solidFill>
                  <a:srgbClr val="0000CC"/>
                </a:solidFill>
                <a:latin typeface="Arial" charset="0"/>
                <a:ea typeface="ＭＳ Ｐゴシック" charset="0"/>
              </a:rPr>
              <a:t>Indian Removal Act</a:t>
            </a:r>
            <a:r>
              <a:rPr lang="en-US" sz="3600" dirty="0">
                <a:solidFill>
                  <a:srgbClr val="CC0000"/>
                </a:solidFill>
                <a:latin typeface="Arial" charset="0"/>
                <a:ea typeface="ＭＳ Ｐゴシック" charset="0"/>
              </a:rPr>
              <a:t> to remove remaining Indians from the </a:t>
            </a:r>
            <a:r>
              <a:rPr lang="en-US" sz="3600" dirty="0" smtClean="0">
                <a:solidFill>
                  <a:srgbClr val="CC0000"/>
                </a:solidFill>
                <a:latin typeface="Arial" charset="0"/>
                <a:ea typeface="ＭＳ Ｐゴシック" charset="0"/>
              </a:rPr>
              <a:t>East</a:t>
            </a:r>
          </a:p>
          <a:p>
            <a:pPr lvl="1">
              <a:lnSpc>
                <a:spcPct val="90000"/>
              </a:lnSpc>
              <a:buClr>
                <a:srgbClr val="191919"/>
              </a:buClr>
            </a:pPr>
            <a:r>
              <a:rPr lang="en-US" sz="3600" dirty="0">
                <a:solidFill>
                  <a:srgbClr val="006600"/>
                </a:solidFill>
                <a:latin typeface="Arial" charset="0"/>
                <a:ea typeface="ＭＳ Ｐゴシック" charset="0"/>
              </a:rPr>
              <a:t>The </a:t>
            </a:r>
            <a:r>
              <a:rPr lang="en-US" sz="3600" u="sng" dirty="0">
                <a:solidFill>
                  <a:srgbClr val="006600"/>
                </a:solidFill>
                <a:latin typeface="Arial" charset="0"/>
                <a:ea typeface="ＭＳ Ｐゴシック" charset="0"/>
              </a:rPr>
              <a:t>Nullification Crisis</a:t>
            </a:r>
            <a:r>
              <a:rPr lang="en-US" sz="3600" dirty="0">
                <a:solidFill>
                  <a:srgbClr val="006600"/>
                </a:solidFill>
                <a:latin typeface="Arial" charset="0"/>
                <a:ea typeface="ＭＳ Ｐゴシック" charset="0"/>
              </a:rPr>
              <a:t> (1832-33) exposed sectionalism between the states &amp; national government</a:t>
            </a:r>
            <a:r>
              <a:rPr lang="en-US" sz="3600" dirty="0">
                <a:solidFill>
                  <a:srgbClr val="0000CC"/>
                </a:solidFill>
                <a:latin typeface="Arial" charset="0"/>
                <a:ea typeface="ＭＳ Ｐゴシック" charset="0"/>
              </a:rPr>
              <a:t> </a:t>
            </a:r>
          </a:p>
          <a:p>
            <a:pPr lvl="1">
              <a:lnSpc>
                <a:spcPct val="90000"/>
              </a:lnSpc>
              <a:buClr>
                <a:srgbClr val="191919"/>
              </a:buClr>
            </a:pPr>
            <a:endParaRPr lang="en-US" dirty="0">
              <a:solidFill>
                <a:srgbClr val="CC0000"/>
              </a:solidFill>
              <a:latin typeface="Arial" charset="0"/>
              <a:ea typeface="ＭＳ Ｐゴシック" charset="0"/>
            </a:endParaRPr>
          </a:p>
        </p:txBody>
      </p:sp>
    </p:spTree>
    <p:extLst>
      <p:ext uri="{BB962C8B-B14F-4D97-AF65-F5344CB8AC3E}">
        <p14:creationId xmlns:p14="http://schemas.microsoft.com/office/powerpoint/2010/main" val="18704845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62696" y="24606"/>
            <a:ext cx="7772400"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b="1" dirty="0" smtClean="0">
                <a:cs typeface="+mj-cs"/>
              </a:rPr>
              <a:t>The Nullification Crisis</a:t>
            </a:r>
            <a:endParaRPr lang="en-US" dirty="0" smtClean="0">
              <a:cs typeface="+mj-cs"/>
            </a:endParaRPr>
          </a:p>
        </p:txBody>
      </p:sp>
      <p:sp>
        <p:nvSpPr>
          <p:cNvPr id="9" name="Rectangle 8"/>
          <p:cNvSpPr>
            <a:spLocks noGrp="1" noChangeArrowheads="1"/>
          </p:cNvSpPr>
          <p:nvPr/>
        </p:nvSpPr>
        <p:spPr bwMode="auto">
          <a:xfrm>
            <a:off x="1554018" y="743712"/>
            <a:ext cx="7681078"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spcBef>
                <a:spcPct val="10000"/>
              </a:spcBef>
              <a:defRPr/>
            </a:pPr>
            <a:r>
              <a:rPr lang="en-US" sz="3600" dirty="0" smtClean="0">
                <a:cs typeface="+mn-cs"/>
              </a:rPr>
              <a:t>By the 1830s, </a:t>
            </a:r>
            <a:r>
              <a:rPr lang="en-US" sz="3600" b="1" dirty="0" smtClean="0">
                <a:solidFill>
                  <a:srgbClr val="FF0000"/>
                </a:solidFill>
                <a:cs typeface="+mn-cs"/>
              </a:rPr>
              <a:t>sectionalism</a:t>
            </a:r>
            <a:r>
              <a:rPr lang="en-US" sz="3600" dirty="0" smtClean="0">
                <a:solidFill>
                  <a:srgbClr val="FF0000"/>
                </a:solidFill>
                <a:cs typeface="+mn-cs"/>
              </a:rPr>
              <a:t> </a:t>
            </a:r>
            <a:r>
              <a:rPr lang="en-US" sz="3600" dirty="0" smtClean="0">
                <a:cs typeface="+mn-cs"/>
              </a:rPr>
              <a:t>was becoming more obvious, especially over the issue of </a:t>
            </a:r>
            <a:r>
              <a:rPr lang="en-US" sz="3600" b="1" dirty="0" smtClean="0">
                <a:solidFill>
                  <a:srgbClr val="FF0000"/>
                </a:solidFill>
                <a:cs typeface="+mn-cs"/>
              </a:rPr>
              <a:t>tariffs</a:t>
            </a:r>
            <a:r>
              <a:rPr lang="en-US" sz="3600" dirty="0" smtClean="0">
                <a:cs typeface="+mn-cs"/>
              </a:rPr>
              <a:t>:</a:t>
            </a:r>
          </a:p>
          <a:p>
            <a:pPr lvl="1">
              <a:lnSpc>
                <a:spcPct val="95000"/>
              </a:lnSpc>
              <a:spcBef>
                <a:spcPct val="10000"/>
              </a:spcBef>
              <a:defRPr/>
            </a:pPr>
            <a:r>
              <a:rPr lang="en-US" sz="3600" dirty="0" smtClean="0"/>
              <a:t>Southerners argued that tariffs helped Northern industry but made </a:t>
            </a:r>
            <a:r>
              <a:rPr lang="en-US" sz="3600" dirty="0" smtClean="0">
                <a:solidFill>
                  <a:srgbClr val="000000"/>
                </a:solidFill>
              </a:rPr>
              <a:t>prices</a:t>
            </a:r>
            <a:r>
              <a:rPr lang="en-US" sz="3600" b="1" dirty="0" smtClean="0">
                <a:solidFill>
                  <a:schemeClr val="folHlink"/>
                </a:solidFill>
              </a:rPr>
              <a:t> </a:t>
            </a:r>
            <a:r>
              <a:rPr lang="en-US" sz="3600" dirty="0" smtClean="0"/>
              <a:t>higher for farmers</a:t>
            </a:r>
          </a:p>
          <a:p>
            <a:pPr lvl="1">
              <a:lnSpc>
                <a:spcPct val="95000"/>
              </a:lnSpc>
              <a:spcBef>
                <a:spcPct val="10000"/>
              </a:spcBef>
              <a:defRPr/>
            </a:pPr>
            <a:r>
              <a:rPr lang="en-US" sz="3600" dirty="0" smtClean="0"/>
              <a:t>When Congress passed a high tariff in 1832, Southerners claimed </a:t>
            </a:r>
            <a:r>
              <a:rPr lang="ja-JP" altLang="en-US" sz="3600" dirty="0" smtClean="0">
                <a:latin typeface="Arial"/>
              </a:rPr>
              <a:t>“</a:t>
            </a:r>
            <a:r>
              <a:rPr lang="en-US" sz="3600" b="1" dirty="0" smtClean="0">
                <a:solidFill>
                  <a:srgbClr val="FF0000"/>
                </a:solidFill>
              </a:rPr>
              <a:t>states’ rights</a:t>
            </a:r>
            <a:r>
              <a:rPr lang="ja-JP" altLang="en-US" sz="3600" dirty="0" smtClean="0">
                <a:latin typeface="Arial"/>
              </a:rPr>
              <a:t>”</a:t>
            </a:r>
            <a:r>
              <a:rPr lang="en-US" sz="3600" dirty="0" smtClean="0"/>
              <a:t> &amp; threatened to </a:t>
            </a:r>
            <a:r>
              <a:rPr lang="en-US" sz="3600" u="sng" dirty="0" smtClean="0"/>
              <a:t>nullify</a:t>
            </a:r>
            <a:r>
              <a:rPr lang="en-US" sz="3600" dirty="0" smtClean="0"/>
              <a:t> the tariff</a:t>
            </a:r>
          </a:p>
        </p:txBody>
      </p:sp>
      <p:sp>
        <p:nvSpPr>
          <p:cNvPr id="10" name="AutoShape 9"/>
          <p:cNvSpPr>
            <a:spLocks noChangeArrowheads="1"/>
          </p:cNvSpPr>
          <p:nvPr/>
        </p:nvSpPr>
        <p:spPr bwMode="auto">
          <a:xfrm>
            <a:off x="1550219" y="861079"/>
            <a:ext cx="7684877" cy="1524000"/>
          </a:xfrm>
          <a:prstGeom prst="wedgeRectCallout">
            <a:avLst>
              <a:gd name="adj1" fmla="val -24378"/>
              <a:gd name="adj2" fmla="val 23128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kumimoji="1" lang="en-US" sz="3600" b="1" kern="1200" dirty="0">
                <a:solidFill>
                  <a:srgbClr val="FF0000"/>
                </a:solidFill>
                <a:cs typeface="+mn-cs"/>
              </a:rPr>
              <a:t>Nullification</a:t>
            </a:r>
            <a:r>
              <a:rPr kumimoji="1" lang="en-US" sz="3600" kern="1200" dirty="0">
                <a:cs typeface="+mn-cs"/>
              </a:rPr>
              <a:t> is the argument that states have the right to ignore federal laws that they think are unfair</a:t>
            </a:r>
          </a:p>
        </p:txBody>
      </p:sp>
    </p:spTree>
    <p:extLst>
      <p:ext uri="{BB962C8B-B14F-4D97-AF65-F5344CB8AC3E}">
        <p14:creationId xmlns:p14="http://schemas.microsoft.com/office/powerpoint/2010/main" val="283375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0" y="0"/>
            <a:ext cx="9144000" cy="914400"/>
          </a:xfrm>
        </p:spPr>
        <p:txBody>
          <a:bodyPr/>
          <a:lstStyle/>
          <a:p>
            <a:r>
              <a:rPr lang="en-US" b="1" dirty="0" smtClean="0">
                <a:solidFill>
                  <a:schemeClr val="accent1">
                    <a:lumMod val="75000"/>
                  </a:schemeClr>
                </a:solidFill>
                <a:latin typeface="Times New Roman" charset="0"/>
                <a:ea typeface="ＭＳ Ｐゴシック" charset="0"/>
              </a:rPr>
              <a:t>Nullification </a:t>
            </a:r>
            <a:r>
              <a:rPr lang="en-US" b="1" dirty="0">
                <a:solidFill>
                  <a:schemeClr val="accent1">
                    <a:lumMod val="75000"/>
                  </a:schemeClr>
                </a:solidFill>
                <a:latin typeface="Times New Roman" charset="0"/>
                <a:ea typeface="ＭＳ Ｐゴシック" charset="0"/>
              </a:rPr>
              <a:t>Crisis, 183</a:t>
            </a:r>
            <a:r>
              <a:rPr lang="en-US" b="1" dirty="0">
                <a:solidFill>
                  <a:schemeClr val="accent1"/>
                </a:solidFill>
                <a:latin typeface="Times New Roman" charset="0"/>
                <a:ea typeface="ＭＳ Ｐゴシック" charset="0"/>
              </a:rPr>
              <a:t>2</a:t>
            </a:r>
            <a:endParaRPr lang="en-US" dirty="0">
              <a:solidFill>
                <a:schemeClr val="accent1"/>
              </a:solidFill>
              <a:latin typeface="Times New Roman" charset="0"/>
              <a:ea typeface="ＭＳ Ｐゴシック" charset="0"/>
            </a:endParaRPr>
          </a:p>
        </p:txBody>
      </p:sp>
      <p:pic>
        <p:nvPicPr>
          <p:cNvPr id="168971" name="Picture 11" descr="us-1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49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3" name="Picture 13" descr="744px-Flag_of_South_Caroli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14400"/>
            <a:ext cx="449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4" name="Rectangle 14"/>
          <p:cNvSpPr>
            <a:spLocks noGrp="1" noChangeArrowheads="1"/>
          </p:cNvSpPr>
          <p:nvPr>
            <p:ph type="body" sz="half" idx="1"/>
          </p:nvPr>
        </p:nvSpPr>
        <p:spPr>
          <a:xfrm>
            <a:off x="0" y="914400"/>
            <a:ext cx="4419600" cy="5791200"/>
          </a:xfrm>
          <a:noFill/>
        </p:spPr>
        <p:txBody>
          <a:bodyPr>
            <a:normAutofit/>
          </a:bodyPr>
          <a:lstStyle/>
          <a:p>
            <a:r>
              <a:rPr lang="en-US" sz="3500" dirty="0">
                <a:solidFill>
                  <a:srgbClr val="000000"/>
                </a:solidFill>
                <a:latin typeface="Arial" charset="0"/>
                <a:ea typeface="ＭＳ Ｐゴシック" charset="0"/>
              </a:rPr>
              <a:t>President Jackson viewed nullification as a threat to U.S.</a:t>
            </a:r>
          </a:p>
          <a:p>
            <a:r>
              <a:rPr lang="en-US" sz="3500" dirty="0">
                <a:solidFill>
                  <a:srgbClr val="000000"/>
                </a:solidFill>
                <a:latin typeface="Arial" charset="0"/>
                <a:ea typeface="ＭＳ Ｐゴシック" charset="0"/>
              </a:rPr>
              <a:t>The national </a:t>
            </a:r>
            <a:r>
              <a:rPr lang="en-US" sz="3500" dirty="0" err="1">
                <a:solidFill>
                  <a:srgbClr val="000000"/>
                </a:solidFill>
                <a:latin typeface="Arial" charset="0"/>
                <a:ea typeface="ＭＳ Ｐゴシック" charset="0"/>
              </a:rPr>
              <a:t>gov</a:t>
            </a:r>
            <a:r>
              <a:rPr lang="ja-JP" altLang="en-US" sz="3500" dirty="0">
                <a:solidFill>
                  <a:srgbClr val="000000"/>
                </a:solidFill>
                <a:latin typeface="Arial" charset="0"/>
                <a:ea typeface="ＭＳ Ｐゴシック" charset="0"/>
              </a:rPr>
              <a:t>’</a:t>
            </a:r>
            <a:r>
              <a:rPr lang="en-US" altLang="ja-JP" sz="3500" dirty="0">
                <a:solidFill>
                  <a:srgbClr val="000000"/>
                </a:solidFill>
                <a:latin typeface="Arial" charset="0"/>
                <a:ea typeface="ＭＳ Ｐゴシック" charset="0"/>
              </a:rPr>
              <a:t>t  is supreme over the individual states </a:t>
            </a:r>
          </a:p>
          <a:p>
            <a:r>
              <a:rPr lang="en-US" sz="3500" dirty="0">
                <a:solidFill>
                  <a:srgbClr val="000000"/>
                </a:solidFill>
                <a:latin typeface="Arial" charset="0"/>
                <a:ea typeface="ＭＳ Ｐゴシック" charset="0"/>
              </a:rPr>
              <a:t>Urged Congress to pass the Force Bill to enforce the tariff </a:t>
            </a:r>
          </a:p>
        </p:txBody>
      </p:sp>
      <p:sp>
        <p:nvSpPr>
          <p:cNvPr id="168975" name="Rectangle 15"/>
          <p:cNvSpPr>
            <a:spLocks noGrp="1" noChangeArrowheads="1"/>
          </p:cNvSpPr>
          <p:nvPr>
            <p:ph type="body" sz="half" idx="2"/>
          </p:nvPr>
        </p:nvSpPr>
        <p:spPr>
          <a:xfrm>
            <a:off x="4648200" y="990600"/>
            <a:ext cx="4495800" cy="5867400"/>
          </a:xfrm>
          <a:noFill/>
        </p:spPr>
        <p:txBody>
          <a:bodyPr/>
          <a:lstStyle/>
          <a:p>
            <a:pPr>
              <a:lnSpc>
                <a:spcPct val="90000"/>
              </a:lnSpc>
            </a:pPr>
            <a:r>
              <a:rPr lang="en-US" sz="3300" dirty="0">
                <a:latin typeface="Arial" charset="0"/>
                <a:ea typeface="ＭＳ Ｐゴシック" charset="0"/>
              </a:rPr>
              <a:t>VP </a:t>
            </a:r>
            <a:r>
              <a:rPr lang="en-US" sz="3000" dirty="0">
                <a:latin typeface="Arial" charset="0"/>
                <a:ea typeface="ＭＳ Ｐゴシック" charset="0"/>
              </a:rPr>
              <a:t>John C. Calhoun</a:t>
            </a:r>
            <a:r>
              <a:rPr lang="en-US" sz="3300" dirty="0">
                <a:latin typeface="Arial" charset="0"/>
                <a:ea typeface="ＭＳ Ｐゴシック" charset="0"/>
              </a:rPr>
              <a:t> </a:t>
            </a:r>
            <a:r>
              <a:rPr lang="en-US" sz="3000" dirty="0">
                <a:latin typeface="Arial" charset="0"/>
                <a:ea typeface="ＭＳ Ｐゴシック" charset="0"/>
              </a:rPr>
              <a:t>from South Carolina urged nullification</a:t>
            </a:r>
          </a:p>
          <a:p>
            <a:pPr>
              <a:lnSpc>
                <a:spcPct val="90000"/>
              </a:lnSpc>
            </a:pPr>
            <a:r>
              <a:rPr lang="en-US" sz="3600" dirty="0">
                <a:latin typeface="Arial" charset="0"/>
                <a:ea typeface="ＭＳ Ｐゴシック" charset="0"/>
              </a:rPr>
              <a:t>States have the right to protect themselves from the national government </a:t>
            </a:r>
          </a:p>
          <a:p>
            <a:pPr>
              <a:lnSpc>
                <a:spcPct val="90000"/>
              </a:lnSpc>
            </a:pPr>
            <a:r>
              <a:rPr lang="en-US" sz="3600" dirty="0">
                <a:latin typeface="Arial" charset="0"/>
                <a:ea typeface="ＭＳ Ｐゴシック" charset="0"/>
              </a:rPr>
              <a:t>As a last resort, states can secede from the Union </a:t>
            </a:r>
          </a:p>
        </p:txBody>
      </p:sp>
      <p:pic>
        <p:nvPicPr>
          <p:cNvPr id="168976" name="Picture 16" descr="Andrew_Jack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90800"/>
            <a:ext cx="289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2" name="Picture 22" descr="John_C_Calho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743200"/>
            <a:ext cx="3086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83" name="AutoShape 23"/>
          <p:cNvSpPr>
            <a:spLocks noChangeArrowheads="1"/>
          </p:cNvSpPr>
          <p:nvPr/>
        </p:nvSpPr>
        <p:spPr bwMode="auto">
          <a:xfrm>
            <a:off x="1295400" y="1447800"/>
            <a:ext cx="7391400" cy="1066800"/>
          </a:xfrm>
          <a:prstGeom prst="wedgeRectCallout">
            <a:avLst>
              <a:gd name="adj1" fmla="val -32884"/>
              <a:gd name="adj2" fmla="val 23571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spcBef>
                <a:spcPct val="15000"/>
              </a:spcBef>
              <a:buFont typeface="Arial" charset="0"/>
              <a:buNone/>
              <a:defRPr/>
            </a:pPr>
            <a:r>
              <a:rPr kumimoji="1" lang="en-US" sz="3600" dirty="0">
                <a:cs typeface="+mn-cs"/>
              </a:rPr>
              <a:t>Jackson threatened to </a:t>
            </a:r>
            <a:br>
              <a:rPr kumimoji="1" lang="en-US" sz="3600" dirty="0">
                <a:cs typeface="+mn-cs"/>
              </a:rPr>
            </a:br>
            <a:r>
              <a:rPr kumimoji="1" lang="ja-JP" altLang="en-US" sz="3600" dirty="0">
                <a:latin typeface="Arial"/>
                <a:cs typeface="+mn-cs"/>
              </a:rPr>
              <a:t>“</a:t>
            </a:r>
            <a:r>
              <a:rPr kumimoji="1" lang="en-US" sz="3600" i="1" dirty="0">
                <a:cs typeface="+mn-cs"/>
              </a:rPr>
              <a:t>hang Calhoun from the nearest tree</a:t>
            </a:r>
            <a:r>
              <a:rPr kumimoji="1" lang="ja-JP" altLang="en-US" sz="3600" dirty="0">
                <a:latin typeface="Arial"/>
                <a:cs typeface="+mn-cs"/>
              </a:rPr>
              <a:t>”</a:t>
            </a:r>
            <a:endParaRPr lang="en-US" sz="3600" dirty="0">
              <a:cs typeface="+mn-cs"/>
            </a:endParaRPr>
          </a:p>
        </p:txBody>
      </p:sp>
    </p:spTree>
    <p:extLst>
      <p:ext uri="{BB962C8B-B14F-4D97-AF65-F5344CB8AC3E}">
        <p14:creationId xmlns:p14="http://schemas.microsoft.com/office/powerpoint/2010/main" val="3268968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68973"/>
                                        </p:tgtEl>
                                        <p:attrNameLst>
                                          <p:attrName>style.opacity</p:attrName>
                                        </p:attrNameLst>
                                      </p:cBhvr>
                                      <p:to>
                                        <p:strVal val="0.25"/>
                                      </p:to>
                                    </p:set>
                                    <p:animEffect filter="image" prLst="opacity: 0.25">
                                      <p:cBhvr rctx="IE">
                                        <p:cTn id="7" dur="indefinite"/>
                                        <p:tgtEl>
                                          <p:spTgt spid="168973"/>
                                        </p:tgtEl>
                                      </p:cBhvr>
                                    </p:animEffect>
                                  </p:childTnLst>
                                </p:cTn>
                              </p:par>
                              <p:par>
                                <p:cTn id="8" presetID="53" presetClass="entr" presetSubtype="0" fill="hold" nodeType="withEffect">
                                  <p:stCondLst>
                                    <p:cond delay="0"/>
                                  </p:stCondLst>
                                  <p:childTnLst>
                                    <p:set>
                                      <p:cBhvr>
                                        <p:cTn id="9" dur="1" fill="hold">
                                          <p:stCondLst>
                                            <p:cond delay="0"/>
                                          </p:stCondLst>
                                        </p:cTn>
                                        <p:tgtEl>
                                          <p:spTgt spid="168975">
                                            <p:txEl>
                                              <p:pRg st="0" end="0"/>
                                            </p:txEl>
                                          </p:spTgt>
                                        </p:tgtEl>
                                        <p:attrNameLst>
                                          <p:attrName>style.visibility</p:attrName>
                                        </p:attrNameLst>
                                      </p:cBhvr>
                                      <p:to>
                                        <p:strVal val="visible"/>
                                      </p:to>
                                    </p:set>
                                    <p:anim calcmode="lin" valueType="num">
                                      <p:cBhvr>
                                        <p:cTn id="10" dur="500" fill="hold"/>
                                        <p:tgtEl>
                                          <p:spTgt spid="16897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6897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68975">
                                            <p:txEl>
                                              <p:pRg st="0" end="0"/>
                                            </p:txEl>
                                          </p:spTgt>
                                        </p:tgtEl>
                                      </p:cBhvr>
                                    </p:animEffect>
                                  </p:childTnLst>
                                </p:cTn>
                              </p:par>
                              <p:par>
                                <p:cTn id="13" presetID="53" presetClass="entr" presetSubtype="0" fill="hold" nodeType="withEffect">
                                  <p:stCondLst>
                                    <p:cond delay="0"/>
                                  </p:stCondLst>
                                  <p:childTnLst>
                                    <p:set>
                                      <p:cBhvr>
                                        <p:cTn id="14" dur="1" fill="hold">
                                          <p:stCondLst>
                                            <p:cond delay="0"/>
                                          </p:stCondLst>
                                        </p:cTn>
                                        <p:tgtEl>
                                          <p:spTgt spid="168982"/>
                                        </p:tgtEl>
                                        <p:attrNameLst>
                                          <p:attrName>style.visibility</p:attrName>
                                        </p:attrNameLst>
                                      </p:cBhvr>
                                      <p:to>
                                        <p:strVal val="visible"/>
                                      </p:to>
                                    </p:set>
                                    <p:anim calcmode="lin" valueType="num">
                                      <p:cBhvr>
                                        <p:cTn id="15" dur="500" fill="hold"/>
                                        <p:tgtEl>
                                          <p:spTgt spid="168982"/>
                                        </p:tgtEl>
                                        <p:attrNameLst>
                                          <p:attrName>ppt_w</p:attrName>
                                        </p:attrNameLst>
                                      </p:cBhvr>
                                      <p:tavLst>
                                        <p:tav tm="0">
                                          <p:val>
                                            <p:fltVal val="0"/>
                                          </p:val>
                                        </p:tav>
                                        <p:tav tm="100000">
                                          <p:val>
                                            <p:strVal val="#ppt_w"/>
                                          </p:val>
                                        </p:tav>
                                      </p:tavLst>
                                    </p:anim>
                                    <p:anim calcmode="lin" valueType="num">
                                      <p:cBhvr>
                                        <p:cTn id="16" dur="500" fill="hold"/>
                                        <p:tgtEl>
                                          <p:spTgt spid="168982"/>
                                        </p:tgtEl>
                                        <p:attrNameLst>
                                          <p:attrName>ppt_h</p:attrName>
                                        </p:attrNameLst>
                                      </p:cBhvr>
                                      <p:tavLst>
                                        <p:tav tm="0">
                                          <p:val>
                                            <p:fltVal val="0"/>
                                          </p:val>
                                        </p:tav>
                                        <p:tav tm="100000">
                                          <p:val>
                                            <p:strVal val="#ppt_h"/>
                                          </p:val>
                                        </p:tav>
                                      </p:tavLst>
                                    </p:anim>
                                    <p:animEffect transition="in" filter="fade">
                                      <p:cBhvr>
                                        <p:cTn id="17" dur="500"/>
                                        <p:tgtEl>
                                          <p:spTgt spid="1689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168971"/>
                                        </p:tgtEl>
                                        <p:attrNameLst>
                                          <p:attrName>style.opacity</p:attrName>
                                        </p:attrNameLst>
                                      </p:cBhvr>
                                      <p:to>
                                        <p:strVal val="0.25"/>
                                      </p:to>
                                    </p:set>
                                    <p:animEffect filter="image" prLst="opacity: 0.25">
                                      <p:cBhvr rctx="IE">
                                        <p:cTn id="22" dur="indefinite"/>
                                        <p:tgtEl>
                                          <p:spTgt spid="168971"/>
                                        </p:tgtEl>
                                      </p:cBhvr>
                                    </p:animEffect>
                                  </p:childTnLst>
                                </p:cTn>
                              </p:par>
                              <p:par>
                                <p:cTn id="23" presetID="53" presetClass="entr" presetSubtype="0" fill="hold" nodeType="withEffect">
                                  <p:stCondLst>
                                    <p:cond delay="0"/>
                                  </p:stCondLst>
                                  <p:childTnLst>
                                    <p:set>
                                      <p:cBhvr>
                                        <p:cTn id="24" dur="1" fill="hold">
                                          <p:stCondLst>
                                            <p:cond delay="0"/>
                                          </p:stCondLst>
                                        </p:cTn>
                                        <p:tgtEl>
                                          <p:spTgt spid="168976"/>
                                        </p:tgtEl>
                                        <p:attrNameLst>
                                          <p:attrName>style.visibility</p:attrName>
                                        </p:attrNameLst>
                                      </p:cBhvr>
                                      <p:to>
                                        <p:strVal val="visible"/>
                                      </p:to>
                                    </p:set>
                                    <p:anim calcmode="lin" valueType="num">
                                      <p:cBhvr>
                                        <p:cTn id="25" dur="500" fill="hold"/>
                                        <p:tgtEl>
                                          <p:spTgt spid="168976"/>
                                        </p:tgtEl>
                                        <p:attrNameLst>
                                          <p:attrName>ppt_w</p:attrName>
                                        </p:attrNameLst>
                                      </p:cBhvr>
                                      <p:tavLst>
                                        <p:tav tm="0">
                                          <p:val>
                                            <p:fltVal val="0"/>
                                          </p:val>
                                        </p:tav>
                                        <p:tav tm="100000">
                                          <p:val>
                                            <p:strVal val="#ppt_w"/>
                                          </p:val>
                                        </p:tav>
                                      </p:tavLst>
                                    </p:anim>
                                    <p:anim calcmode="lin" valueType="num">
                                      <p:cBhvr>
                                        <p:cTn id="26" dur="500" fill="hold"/>
                                        <p:tgtEl>
                                          <p:spTgt spid="168976"/>
                                        </p:tgtEl>
                                        <p:attrNameLst>
                                          <p:attrName>ppt_h</p:attrName>
                                        </p:attrNameLst>
                                      </p:cBhvr>
                                      <p:tavLst>
                                        <p:tav tm="0">
                                          <p:val>
                                            <p:fltVal val="0"/>
                                          </p:val>
                                        </p:tav>
                                        <p:tav tm="100000">
                                          <p:val>
                                            <p:strVal val="#ppt_h"/>
                                          </p:val>
                                        </p:tav>
                                      </p:tavLst>
                                    </p:anim>
                                    <p:animEffect transition="in" filter="fade">
                                      <p:cBhvr>
                                        <p:cTn id="27" dur="500"/>
                                        <p:tgtEl>
                                          <p:spTgt spid="168976"/>
                                        </p:tgtEl>
                                      </p:cBhvr>
                                    </p:animEffect>
                                  </p:childTnLst>
                                </p:cTn>
                              </p:par>
                              <p:par>
                                <p:cTn id="28" presetID="53" presetClass="entr" presetSubtype="0" fill="hold" nodeType="withEffect">
                                  <p:stCondLst>
                                    <p:cond delay="0"/>
                                  </p:stCondLst>
                                  <p:childTnLst>
                                    <p:set>
                                      <p:cBhvr>
                                        <p:cTn id="29" dur="1" fill="hold">
                                          <p:stCondLst>
                                            <p:cond delay="0"/>
                                          </p:stCondLst>
                                        </p:cTn>
                                        <p:tgtEl>
                                          <p:spTgt spid="168974">
                                            <p:txEl>
                                              <p:pRg st="0" end="0"/>
                                            </p:txEl>
                                          </p:spTgt>
                                        </p:tgtEl>
                                        <p:attrNameLst>
                                          <p:attrName>style.visibility</p:attrName>
                                        </p:attrNameLst>
                                      </p:cBhvr>
                                      <p:to>
                                        <p:strVal val="visible"/>
                                      </p:to>
                                    </p:set>
                                    <p:anim calcmode="lin" valueType="num">
                                      <p:cBhvr>
                                        <p:cTn id="30" dur="500" fill="hold"/>
                                        <p:tgtEl>
                                          <p:spTgt spid="16897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68974">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6897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168975">
                                            <p:txEl>
                                              <p:pRg st="1" end="1"/>
                                            </p:txEl>
                                          </p:spTgt>
                                        </p:tgtEl>
                                        <p:attrNameLst>
                                          <p:attrName>style.visibility</p:attrName>
                                        </p:attrNameLst>
                                      </p:cBhvr>
                                      <p:to>
                                        <p:strVal val="visible"/>
                                      </p:to>
                                    </p:set>
                                    <p:anim calcmode="lin" valueType="num">
                                      <p:cBhvr>
                                        <p:cTn id="37" dur="500" fill="hold"/>
                                        <p:tgtEl>
                                          <p:spTgt spid="16897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168975">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168975">
                                            <p:txEl>
                                              <p:pRg st="1" end="1"/>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68975">
                                            <p:txEl>
                                              <p:pRg st="2" end="2"/>
                                            </p:txEl>
                                          </p:spTgt>
                                        </p:tgtEl>
                                        <p:attrNameLst>
                                          <p:attrName>style.visibility</p:attrName>
                                        </p:attrNameLst>
                                      </p:cBhvr>
                                      <p:to>
                                        <p:strVal val="visible"/>
                                      </p:to>
                                    </p:set>
                                    <p:anim calcmode="lin" valueType="num">
                                      <p:cBhvr>
                                        <p:cTn id="42" dur="500" fill="hold"/>
                                        <p:tgtEl>
                                          <p:spTgt spid="168975">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68975">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68975">
                                            <p:txEl>
                                              <p:pRg st="2" end="2"/>
                                            </p:txEl>
                                          </p:spTgt>
                                        </p:tgtEl>
                                      </p:cBhvr>
                                    </p:animEffect>
                                  </p:childTnLst>
                                </p:cTn>
                              </p:par>
                              <p:par>
                                <p:cTn id="45" presetID="53" presetClass="exit" presetSubtype="0" fill="hold" nodeType="withEffect">
                                  <p:stCondLst>
                                    <p:cond delay="0"/>
                                  </p:stCondLst>
                                  <p:childTnLst>
                                    <p:anim calcmode="lin" valueType="num">
                                      <p:cBhvr>
                                        <p:cTn id="46" dur="500"/>
                                        <p:tgtEl>
                                          <p:spTgt spid="168982"/>
                                        </p:tgtEl>
                                        <p:attrNameLst>
                                          <p:attrName>ppt_w</p:attrName>
                                        </p:attrNameLst>
                                      </p:cBhvr>
                                      <p:tavLst>
                                        <p:tav tm="0">
                                          <p:val>
                                            <p:strVal val="ppt_w"/>
                                          </p:val>
                                        </p:tav>
                                        <p:tav tm="100000">
                                          <p:val>
                                            <p:fltVal val="0"/>
                                          </p:val>
                                        </p:tav>
                                      </p:tavLst>
                                    </p:anim>
                                    <p:anim calcmode="lin" valueType="num">
                                      <p:cBhvr>
                                        <p:cTn id="47" dur="500"/>
                                        <p:tgtEl>
                                          <p:spTgt spid="168982"/>
                                        </p:tgtEl>
                                        <p:attrNameLst>
                                          <p:attrName>ppt_h</p:attrName>
                                        </p:attrNameLst>
                                      </p:cBhvr>
                                      <p:tavLst>
                                        <p:tav tm="0">
                                          <p:val>
                                            <p:strVal val="ppt_h"/>
                                          </p:val>
                                        </p:tav>
                                        <p:tav tm="100000">
                                          <p:val>
                                            <p:fltVal val="0"/>
                                          </p:val>
                                        </p:tav>
                                      </p:tavLst>
                                    </p:anim>
                                    <p:animEffect transition="out" filter="fade">
                                      <p:cBhvr>
                                        <p:cTn id="48" dur="500"/>
                                        <p:tgtEl>
                                          <p:spTgt spid="168982"/>
                                        </p:tgtEl>
                                      </p:cBhvr>
                                    </p:animEffect>
                                    <p:set>
                                      <p:cBhvr>
                                        <p:cTn id="49" dur="1" fill="hold">
                                          <p:stCondLst>
                                            <p:cond delay="499"/>
                                          </p:stCondLst>
                                        </p:cTn>
                                        <p:tgtEl>
                                          <p:spTgt spid="168982"/>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xit" presetSubtype="0" fill="hold" nodeType="clickEffect">
                                  <p:stCondLst>
                                    <p:cond delay="0"/>
                                  </p:stCondLst>
                                  <p:childTnLst>
                                    <p:anim calcmode="lin" valueType="num">
                                      <p:cBhvr>
                                        <p:cTn id="53" dur="500"/>
                                        <p:tgtEl>
                                          <p:spTgt spid="168976"/>
                                        </p:tgtEl>
                                        <p:attrNameLst>
                                          <p:attrName>ppt_w</p:attrName>
                                        </p:attrNameLst>
                                      </p:cBhvr>
                                      <p:tavLst>
                                        <p:tav tm="0">
                                          <p:val>
                                            <p:strVal val="ppt_w"/>
                                          </p:val>
                                        </p:tav>
                                        <p:tav tm="100000">
                                          <p:val>
                                            <p:fltVal val="0"/>
                                          </p:val>
                                        </p:tav>
                                      </p:tavLst>
                                    </p:anim>
                                    <p:anim calcmode="lin" valueType="num">
                                      <p:cBhvr>
                                        <p:cTn id="54" dur="500"/>
                                        <p:tgtEl>
                                          <p:spTgt spid="168976"/>
                                        </p:tgtEl>
                                        <p:attrNameLst>
                                          <p:attrName>ppt_h</p:attrName>
                                        </p:attrNameLst>
                                      </p:cBhvr>
                                      <p:tavLst>
                                        <p:tav tm="0">
                                          <p:val>
                                            <p:strVal val="ppt_h"/>
                                          </p:val>
                                        </p:tav>
                                        <p:tav tm="100000">
                                          <p:val>
                                            <p:fltVal val="0"/>
                                          </p:val>
                                        </p:tav>
                                      </p:tavLst>
                                    </p:anim>
                                    <p:animEffect transition="out" filter="fade">
                                      <p:cBhvr>
                                        <p:cTn id="55" dur="500"/>
                                        <p:tgtEl>
                                          <p:spTgt spid="168976"/>
                                        </p:tgtEl>
                                      </p:cBhvr>
                                    </p:animEffect>
                                    <p:set>
                                      <p:cBhvr>
                                        <p:cTn id="56" dur="1" fill="hold">
                                          <p:stCondLst>
                                            <p:cond delay="499"/>
                                          </p:stCondLst>
                                        </p:cTn>
                                        <p:tgtEl>
                                          <p:spTgt spid="168976"/>
                                        </p:tgtEl>
                                        <p:attrNameLst>
                                          <p:attrName>style.visibility</p:attrName>
                                        </p:attrNameLst>
                                      </p:cBhvr>
                                      <p:to>
                                        <p:strVal val="hidden"/>
                                      </p:to>
                                    </p:set>
                                  </p:childTnLst>
                                </p:cTn>
                              </p:par>
                              <p:par>
                                <p:cTn id="57" presetID="53" presetClass="entr" presetSubtype="0" fill="hold" nodeType="withEffect">
                                  <p:stCondLst>
                                    <p:cond delay="0"/>
                                  </p:stCondLst>
                                  <p:childTnLst>
                                    <p:set>
                                      <p:cBhvr>
                                        <p:cTn id="58" dur="1" fill="hold">
                                          <p:stCondLst>
                                            <p:cond delay="0"/>
                                          </p:stCondLst>
                                        </p:cTn>
                                        <p:tgtEl>
                                          <p:spTgt spid="168974">
                                            <p:txEl>
                                              <p:pRg st="1" end="1"/>
                                            </p:txEl>
                                          </p:spTgt>
                                        </p:tgtEl>
                                        <p:attrNameLst>
                                          <p:attrName>style.visibility</p:attrName>
                                        </p:attrNameLst>
                                      </p:cBhvr>
                                      <p:to>
                                        <p:strVal val="visible"/>
                                      </p:to>
                                    </p:set>
                                    <p:anim calcmode="lin" valueType="num">
                                      <p:cBhvr>
                                        <p:cTn id="59" dur="500" fill="hold"/>
                                        <p:tgtEl>
                                          <p:spTgt spid="168974">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168974">
                                            <p:txEl>
                                              <p:pRg st="1" end="1"/>
                                            </p:txEl>
                                          </p:spTgt>
                                        </p:tgtEl>
                                        <p:attrNameLst>
                                          <p:attrName>ppt_h</p:attrName>
                                        </p:attrNameLst>
                                      </p:cBhvr>
                                      <p:tavLst>
                                        <p:tav tm="0">
                                          <p:val>
                                            <p:fltVal val="0"/>
                                          </p:val>
                                        </p:tav>
                                        <p:tav tm="100000">
                                          <p:val>
                                            <p:strVal val="#ppt_h"/>
                                          </p:val>
                                        </p:tav>
                                      </p:tavLst>
                                    </p:anim>
                                    <p:animEffect transition="in" filter="fade">
                                      <p:cBhvr>
                                        <p:cTn id="61" dur="500"/>
                                        <p:tgtEl>
                                          <p:spTgt spid="168974">
                                            <p:txEl>
                                              <p:pRg st="1" end="1"/>
                                            </p:txEl>
                                          </p:spTgt>
                                        </p:tgtEl>
                                      </p:cBhvr>
                                    </p:animEffect>
                                  </p:childTnLst>
                                </p:cTn>
                              </p:par>
                              <p:par>
                                <p:cTn id="62" presetID="53" presetClass="entr" presetSubtype="0" fill="hold" nodeType="withEffect">
                                  <p:stCondLst>
                                    <p:cond delay="0"/>
                                  </p:stCondLst>
                                  <p:childTnLst>
                                    <p:set>
                                      <p:cBhvr>
                                        <p:cTn id="63" dur="1" fill="hold">
                                          <p:stCondLst>
                                            <p:cond delay="0"/>
                                          </p:stCondLst>
                                        </p:cTn>
                                        <p:tgtEl>
                                          <p:spTgt spid="168974">
                                            <p:txEl>
                                              <p:pRg st="2" end="2"/>
                                            </p:txEl>
                                          </p:spTgt>
                                        </p:tgtEl>
                                        <p:attrNameLst>
                                          <p:attrName>style.visibility</p:attrName>
                                        </p:attrNameLst>
                                      </p:cBhvr>
                                      <p:to>
                                        <p:strVal val="visible"/>
                                      </p:to>
                                    </p:set>
                                    <p:anim calcmode="lin" valueType="num">
                                      <p:cBhvr>
                                        <p:cTn id="64" dur="500" fill="hold"/>
                                        <p:tgtEl>
                                          <p:spTgt spid="168974">
                                            <p:txEl>
                                              <p:pRg st="2" end="2"/>
                                            </p:txEl>
                                          </p:spTgt>
                                        </p:tgtEl>
                                        <p:attrNameLst>
                                          <p:attrName>ppt_w</p:attrName>
                                        </p:attrNameLst>
                                      </p:cBhvr>
                                      <p:tavLst>
                                        <p:tav tm="0">
                                          <p:val>
                                            <p:fltVal val="0"/>
                                          </p:val>
                                        </p:tav>
                                        <p:tav tm="100000">
                                          <p:val>
                                            <p:strVal val="#ppt_w"/>
                                          </p:val>
                                        </p:tav>
                                      </p:tavLst>
                                    </p:anim>
                                    <p:anim calcmode="lin" valueType="num">
                                      <p:cBhvr>
                                        <p:cTn id="65" dur="500" fill="hold"/>
                                        <p:tgtEl>
                                          <p:spTgt spid="168974">
                                            <p:txEl>
                                              <p:pRg st="2" end="2"/>
                                            </p:txEl>
                                          </p:spTgt>
                                        </p:tgtEl>
                                        <p:attrNameLst>
                                          <p:attrName>ppt_h</p:attrName>
                                        </p:attrNameLst>
                                      </p:cBhvr>
                                      <p:tavLst>
                                        <p:tav tm="0">
                                          <p:val>
                                            <p:fltVal val="0"/>
                                          </p:val>
                                        </p:tav>
                                        <p:tav tm="100000">
                                          <p:val>
                                            <p:strVal val="#ppt_h"/>
                                          </p:val>
                                        </p:tav>
                                      </p:tavLst>
                                    </p:anim>
                                    <p:animEffect transition="in" filter="fade">
                                      <p:cBhvr>
                                        <p:cTn id="66" dur="500"/>
                                        <p:tgtEl>
                                          <p:spTgt spid="168974">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68983"/>
                                        </p:tgtEl>
                                        <p:attrNameLst>
                                          <p:attrName>style.visibility</p:attrName>
                                        </p:attrNameLst>
                                      </p:cBhvr>
                                      <p:to>
                                        <p:strVal val="visible"/>
                                      </p:to>
                                    </p:set>
                                    <p:anim calcmode="lin" valueType="num">
                                      <p:cBhvr>
                                        <p:cTn id="71" dur="500" fill="hold"/>
                                        <p:tgtEl>
                                          <p:spTgt spid="168983"/>
                                        </p:tgtEl>
                                        <p:attrNameLst>
                                          <p:attrName>ppt_w</p:attrName>
                                        </p:attrNameLst>
                                      </p:cBhvr>
                                      <p:tavLst>
                                        <p:tav tm="0">
                                          <p:val>
                                            <p:fltVal val="0"/>
                                          </p:val>
                                        </p:tav>
                                        <p:tav tm="100000">
                                          <p:val>
                                            <p:strVal val="#ppt_w"/>
                                          </p:val>
                                        </p:tav>
                                      </p:tavLst>
                                    </p:anim>
                                    <p:anim calcmode="lin" valueType="num">
                                      <p:cBhvr>
                                        <p:cTn id="72" dur="500" fill="hold"/>
                                        <p:tgtEl>
                                          <p:spTgt spid="168983"/>
                                        </p:tgtEl>
                                        <p:attrNameLst>
                                          <p:attrName>ppt_h</p:attrName>
                                        </p:attrNameLst>
                                      </p:cBhvr>
                                      <p:tavLst>
                                        <p:tav tm="0">
                                          <p:val>
                                            <p:fltVal val="0"/>
                                          </p:val>
                                        </p:tav>
                                        <p:tav tm="100000">
                                          <p:val>
                                            <p:strVal val="#ppt_h"/>
                                          </p:val>
                                        </p:tav>
                                      </p:tavLst>
                                    </p:anim>
                                    <p:animEffect transition="in" filter="fade">
                                      <p:cBhvr>
                                        <p:cTn id="73" dur="500"/>
                                        <p:tgtEl>
                                          <p:spTgt spid="16898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grpId="1" nodeType="clickEffect">
                                  <p:stCondLst>
                                    <p:cond delay="0"/>
                                  </p:stCondLst>
                                  <p:childTnLst>
                                    <p:anim calcmode="lin" valueType="num">
                                      <p:cBhvr>
                                        <p:cTn id="77" dur="500"/>
                                        <p:tgtEl>
                                          <p:spTgt spid="168983"/>
                                        </p:tgtEl>
                                        <p:attrNameLst>
                                          <p:attrName>ppt_w</p:attrName>
                                        </p:attrNameLst>
                                      </p:cBhvr>
                                      <p:tavLst>
                                        <p:tav tm="0">
                                          <p:val>
                                            <p:strVal val="ppt_w"/>
                                          </p:val>
                                        </p:tav>
                                        <p:tav tm="100000">
                                          <p:val>
                                            <p:fltVal val="0"/>
                                          </p:val>
                                        </p:tav>
                                      </p:tavLst>
                                    </p:anim>
                                    <p:anim calcmode="lin" valueType="num">
                                      <p:cBhvr>
                                        <p:cTn id="78" dur="500"/>
                                        <p:tgtEl>
                                          <p:spTgt spid="168983"/>
                                        </p:tgtEl>
                                        <p:attrNameLst>
                                          <p:attrName>ppt_h</p:attrName>
                                        </p:attrNameLst>
                                      </p:cBhvr>
                                      <p:tavLst>
                                        <p:tav tm="0">
                                          <p:val>
                                            <p:strVal val="ppt_h"/>
                                          </p:val>
                                        </p:tav>
                                        <p:tav tm="100000">
                                          <p:val>
                                            <p:fltVal val="0"/>
                                          </p:val>
                                        </p:tav>
                                      </p:tavLst>
                                    </p:anim>
                                    <p:animEffect transition="out" filter="fade">
                                      <p:cBhvr>
                                        <p:cTn id="79" dur="500"/>
                                        <p:tgtEl>
                                          <p:spTgt spid="168983"/>
                                        </p:tgtEl>
                                      </p:cBhvr>
                                    </p:animEffect>
                                    <p:set>
                                      <p:cBhvr>
                                        <p:cTn id="80" dur="1" fill="hold">
                                          <p:stCondLst>
                                            <p:cond delay="499"/>
                                          </p:stCondLst>
                                        </p:cTn>
                                        <p:tgtEl>
                                          <p:spTgt spid="1689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3" grpId="0" animBg="1"/>
      <p:bldP spid="16898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62696" y="0"/>
            <a:ext cx="7772400"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b="1" dirty="0" smtClean="0">
                <a:cs typeface="+mj-cs"/>
              </a:rPr>
              <a:t>The Nullification Crisis</a:t>
            </a:r>
            <a:endParaRPr lang="en-US" dirty="0" smtClean="0">
              <a:cs typeface="+mj-cs"/>
            </a:endParaRPr>
          </a:p>
        </p:txBody>
      </p:sp>
      <p:sp>
        <p:nvSpPr>
          <p:cNvPr id="9" name="Rectangle 8"/>
          <p:cNvSpPr>
            <a:spLocks noGrp="1" noChangeArrowheads="1"/>
          </p:cNvSpPr>
          <p:nvPr/>
        </p:nvSpPr>
        <p:spPr bwMode="auto">
          <a:xfrm>
            <a:off x="1459123" y="819912"/>
            <a:ext cx="768487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spcBef>
                <a:spcPct val="15000"/>
              </a:spcBef>
              <a:defRPr/>
            </a:pPr>
            <a:r>
              <a:rPr kumimoji="0" lang="en-US" sz="3600" dirty="0" smtClean="0">
                <a:cs typeface="+mn-cs"/>
              </a:rPr>
              <a:t>In 1833, Congress created a compromise tariff &amp; the crisis ended</a:t>
            </a:r>
          </a:p>
          <a:p>
            <a:pPr>
              <a:lnSpc>
                <a:spcPct val="95000"/>
              </a:lnSpc>
              <a:spcBef>
                <a:spcPct val="15000"/>
              </a:spcBef>
              <a:defRPr/>
            </a:pPr>
            <a:r>
              <a:rPr lang="en-US" sz="3600" dirty="0" smtClean="0">
                <a:cs typeface="+mn-cs"/>
              </a:rPr>
              <a:t>Significance of Nullification Crisis:</a:t>
            </a:r>
          </a:p>
          <a:p>
            <a:pPr lvl="1">
              <a:lnSpc>
                <a:spcPct val="95000"/>
              </a:lnSpc>
              <a:spcBef>
                <a:spcPct val="15000"/>
              </a:spcBef>
              <a:defRPr/>
            </a:pPr>
            <a:r>
              <a:rPr lang="en-US" sz="3600" dirty="0" smtClean="0"/>
              <a:t>Revealed </a:t>
            </a:r>
            <a:r>
              <a:rPr lang="en-US" sz="3600" b="1" dirty="0" smtClean="0">
                <a:solidFill>
                  <a:srgbClr val="FF0000"/>
                </a:solidFill>
              </a:rPr>
              <a:t>sectionalism</a:t>
            </a:r>
            <a:r>
              <a:rPr lang="en-US" sz="3600" dirty="0" smtClean="0"/>
              <a:t> between North &amp; South </a:t>
            </a:r>
          </a:p>
          <a:p>
            <a:pPr lvl="1">
              <a:lnSpc>
                <a:spcPct val="95000"/>
              </a:lnSpc>
              <a:spcBef>
                <a:spcPct val="15000"/>
              </a:spcBef>
              <a:defRPr/>
            </a:pPr>
            <a:r>
              <a:rPr lang="en-US" sz="3600" dirty="0" smtClean="0"/>
              <a:t>The South used </a:t>
            </a:r>
            <a:r>
              <a:rPr lang="ja-JP" altLang="en-US" sz="3600" dirty="0" smtClean="0">
                <a:latin typeface="Arial"/>
              </a:rPr>
              <a:t>“</a:t>
            </a:r>
            <a:r>
              <a:rPr lang="en-US" sz="3600" dirty="0" smtClean="0"/>
              <a:t>states</a:t>
            </a:r>
            <a:r>
              <a:rPr lang="ja-JP" altLang="en-US" sz="3600" dirty="0" smtClean="0">
                <a:latin typeface="Arial"/>
              </a:rPr>
              <a:t>’</a:t>
            </a:r>
            <a:r>
              <a:rPr lang="en-US" sz="3600" dirty="0" smtClean="0"/>
              <a:t> rights</a:t>
            </a:r>
            <a:r>
              <a:rPr lang="ja-JP" altLang="en-US" sz="3600" dirty="0" smtClean="0">
                <a:latin typeface="Arial"/>
              </a:rPr>
              <a:t>”</a:t>
            </a:r>
            <a:r>
              <a:rPr lang="en-US" sz="3600" dirty="0" smtClean="0"/>
              <a:t> to argue</a:t>
            </a:r>
            <a:r>
              <a:rPr kumimoji="0" lang="en-US" sz="3600" dirty="0" smtClean="0"/>
              <a:t> </a:t>
            </a:r>
            <a:r>
              <a:rPr lang="en-US" sz="3600" dirty="0" smtClean="0"/>
              <a:t>that</a:t>
            </a:r>
            <a:r>
              <a:rPr kumimoji="0" lang="en-US" sz="3600" dirty="0" smtClean="0"/>
              <a:t> </a:t>
            </a:r>
            <a:r>
              <a:rPr lang="en-US" sz="3600" u="sng" dirty="0" smtClean="0"/>
              <a:t>secession</a:t>
            </a:r>
            <a:r>
              <a:rPr kumimoji="0" lang="en-US" sz="3600" dirty="0" smtClean="0"/>
              <a:t> </a:t>
            </a:r>
            <a:r>
              <a:rPr lang="en-US" sz="3600" dirty="0" smtClean="0"/>
              <a:t>was</a:t>
            </a:r>
            <a:r>
              <a:rPr kumimoji="0" lang="en-US" sz="3600" dirty="0" smtClean="0"/>
              <a:t> </a:t>
            </a:r>
            <a:r>
              <a:rPr lang="en-US" sz="3600" dirty="0" smtClean="0"/>
              <a:t>possible</a:t>
            </a:r>
          </a:p>
          <a:p>
            <a:pPr lvl="1">
              <a:lnSpc>
                <a:spcPct val="95000"/>
              </a:lnSpc>
              <a:spcBef>
                <a:spcPct val="15000"/>
              </a:spcBef>
              <a:defRPr/>
            </a:pPr>
            <a:r>
              <a:rPr lang="en-US" sz="3600" dirty="0" smtClean="0"/>
              <a:t>President Jackson was willing to use </a:t>
            </a:r>
            <a:r>
              <a:rPr lang="en-US" sz="3600" dirty="0" smtClean="0">
                <a:solidFill>
                  <a:srgbClr val="000000"/>
                </a:solidFill>
              </a:rPr>
              <a:t>force</a:t>
            </a:r>
            <a:r>
              <a:rPr lang="en-US" sz="3600" b="1" dirty="0" smtClean="0">
                <a:solidFill>
                  <a:schemeClr val="folHlink"/>
                </a:solidFill>
              </a:rPr>
              <a:t> </a:t>
            </a:r>
            <a:r>
              <a:rPr lang="en-US" sz="3600" dirty="0" smtClean="0"/>
              <a:t>to protect the power of the </a:t>
            </a:r>
            <a:r>
              <a:rPr lang="en-US" sz="3600" dirty="0" smtClean="0">
                <a:solidFill>
                  <a:srgbClr val="000000"/>
                </a:solidFill>
              </a:rPr>
              <a:t>national</a:t>
            </a:r>
            <a:r>
              <a:rPr lang="en-US" sz="3600" dirty="0" smtClean="0"/>
              <a:t> </a:t>
            </a:r>
            <a:r>
              <a:rPr lang="en-US" sz="3600" dirty="0" err="1" smtClean="0"/>
              <a:t>gov</a:t>
            </a:r>
            <a:r>
              <a:rPr lang="ja-JP" altLang="en-US" sz="3600" dirty="0" smtClean="0">
                <a:latin typeface="Arial"/>
              </a:rPr>
              <a:t>’</a:t>
            </a:r>
            <a:r>
              <a:rPr lang="en-US" sz="3600" dirty="0" smtClean="0"/>
              <a:t>t over the states</a:t>
            </a:r>
          </a:p>
        </p:txBody>
      </p:sp>
    </p:spTree>
    <p:extLst>
      <p:ext uri="{BB962C8B-B14F-4D97-AF65-F5344CB8AC3E}">
        <p14:creationId xmlns:p14="http://schemas.microsoft.com/office/powerpoint/2010/main" val="3189753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0"/>
            <a:ext cx="3429000" cy="2057400"/>
          </a:xfrm>
        </p:spPr>
        <p:txBody>
          <a:bodyPr/>
          <a:lstStyle/>
          <a:p>
            <a:r>
              <a:rPr lang="ja-JP" altLang="en-US" b="1" dirty="0">
                <a:solidFill>
                  <a:schemeClr val="accent1">
                    <a:lumMod val="75000"/>
                  </a:schemeClr>
                </a:solidFill>
                <a:latin typeface="Arial" charset="0"/>
                <a:ea typeface="ＭＳ Ｐゴシック" charset="0"/>
              </a:rPr>
              <a:t>“</a:t>
            </a:r>
            <a:r>
              <a:rPr lang="en-US" altLang="ja-JP" b="1" dirty="0">
                <a:solidFill>
                  <a:schemeClr val="accent1">
                    <a:lumMod val="75000"/>
                  </a:schemeClr>
                </a:solidFill>
                <a:latin typeface="Times New Roman" charset="0"/>
                <a:ea typeface="ＭＳ Ｐゴシック" charset="0"/>
              </a:rPr>
              <a:t>King</a:t>
            </a:r>
            <a:r>
              <a:rPr lang="ja-JP" altLang="en-US" b="1" dirty="0">
                <a:solidFill>
                  <a:schemeClr val="accent1">
                    <a:lumMod val="75000"/>
                  </a:schemeClr>
                </a:solidFill>
                <a:latin typeface="Arial" charset="0"/>
                <a:ea typeface="ＭＳ Ｐゴシック" charset="0"/>
              </a:rPr>
              <a:t>”</a:t>
            </a:r>
            <a:r>
              <a:rPr lang="en-US" altLang="ja-JP" b="1" dirty="0">
                <a:solidFill>
                  <a:schemeClr val="accent1">
                    <a:lumMod val="75000"/>
                  </a:schemeClr>
                </a:solidFill>
                <a:latin typeface="Times New Roman" charset="0"/>
                <a:ea typeface="ＭＳ Ｐゴシック" charset="0"/>
              </a:rPr>
              <a:t> Andrew?</a:t>
            </a:r>
            <a:endParaRPr lang="en-US" dirty="0">
              <a:solidFill>
                <a:schemeClr val="accent1">
                  <a:lumMod val="75000"/>
                </a:schemeClr>
              </a:solidFill>
              <a:latin typeface="Times New Roman" charset="0"/>
              <a:ea typeface="ＭＳ Ｐゴシック" charset="0"/>
            </a:endParaRPr>
          </a:p>
        </p:txBody>
      </p:sp>
      <p:sp>
        <p:nvSpPr>
          <p:cNvPr id="51202" name="Rectangle 3"/>
          <p:cNvSpPr>
            <a:spLocks noGrp="1" noChangeArrowheads="1"/>
          </p:cNvSpPr>
          <p:nvPr>
            <p:ph type="body" idx="1"/>
          </p:nvPr>
        </p:nvSpPr>
        <p:spPr>
          <a:xfrm>
            <a:off x="0" y="1828800"/>
            <a:ext cx="3429000" cy="5029200"/>
          </a:xfrm>
          <a:noFill/>
        </p:spPr>
        <p:txBody>
          <a:bodyPr/>
          <a:lstStyle/>
          <a:p>
            <a:pPr marL="0" indent="0" algn="ctr">
              <a:buFont typeface="Arial" charset="0"/>
              <a:buNone/>
            </a:pPr>
            <a:r>
              <a:rPr lang="en-US" dirty="0">
                <a:latin typeface="Arial" charset="0"/>
                <a:ea typeface="ＭＳ Ｐゴシック" charset="0"/>
              </a:rPr>
              <a:t>Jackson was criticized as </a:t>
            </a:r>
            <a:r>
              <a:rPr lang="en-US" b="1" dirty="0" smtClean="0">
                <a:solidFill>
                  <a:srgbClr val="FF0000"/>
                </a:solidFill>
                <a:latin typeface="Arial" charset="0"/>
                <a:ea typeface="ＭＳ Ｐゴシック" charset="0"/>
              </a:rPr>
              <a:t>abusing</a:t>
            </a:r>
            <a:r>
              <a:rPr lang="en-US" dirty="0" smtClean="0">
                <a:latin typeface="Arial" charset="0"/>
                <a:ea typeface="ＭＳ Ｐゴシック" charset="0"/>
              </a:rPr>
              <a:t> his Constitutional </a:t>
            </a:r>
            <a:r>
              <a:rPr lang="en-US" dirty="0">
                <a:latin typeface="Arial" charset="0"/>
                <a:ea typeface="ＭＳ Ｐゴシック" charset="0"/>
              </a:rPr>
              <a:t>powers as president</a:t>
            </a:r>
          </a:p>
          <a:p>
            <a:pPr marL="0" indent="0">
              <a:buFont typeface="Arial" charset="0"/>
              <a:buNone/>
            </a:pPr>
            <a:endParaRPr lang="en-US" dirty="0">
              <a:latin typeface="Arial" charset="0"/>
              <a:ea typeface="ＭＳ Ｐゴシック" charset="0"/>
            </a:endParaRPr>
          </a:p>
        </p:txBody>
      </p:sp>
      <p:pic>
        <p:nvPicPr>
          <p:cNvPr id="51203" name="Picture 5" descr="King Andrew cartoon - 1832"/>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505200" y="1588"/>
            <a:ext cx="5411788" cy="6854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0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62696" y="0"/>
            <a:ext cx="7681304"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defRPr/>
            </a:pPr>
            <a:r>
              <a:rPr lang="en-US" u="sng" dirty="0" smtClean="0">
                <a:effectLst>
                  <a:outerShdw blurRad="38100" dist="38100" dir="2700000" algn="tl">
                    <a:srgbClr val="DDDDDD"/>
                  </a:outerShdw>
                </a:effectLst>
                <a:cs typeface="+mn-cs"/>
              </a:rPr>
              <a:t>Essential Question:</a:t>
            </a:r>
          </a:p>
          <a:p>
            <a:pPr lvl="1">
              <a:lnSpc>
                <a:spcPct val="90000"/>
              </a:lnSpc>
              <a:defRPr/>
            </a:pPr>
            <a:r>
              <a:rPr lang="en-US" dirty="0" smtClean="0"/>
              <a:t>How did America evolve towards greater democracy between 1800 &amp; 1840?</a:t>
            </a:r>
          </a:p>
          <a:p>
            <a:pPr lvl="1">
              <a:lnSpc>
                <a:spcPct val="90000"/>
              </a:lnSpc>
              <a:defRPr/>
            </a:pPr>
            <a:r>
              <a:rPr lang="en-US" dirty="0" smtClean="0"/>
              <a:t>How did President Jackson reflect this change?</a:t>
            </a:r>
          </a:p>
          <a:p>
            <a:pPr lvl="1">
              <a:lnSpc>
                <a:spcPct val="90000"/>
              </a:lnSpc>
              <a:defRPr/>
            </a:pPr>
            <a:endParaRPr lang="en-US" sz="2000" dirty="0" smtClean="0"/>
          </a:p>
          <a:p>
            <a:pPr>
              <a:lnSpc>
                <a:spcPct val="90000"/>
              </a:lnSpc>
              <a:defRPr/>
            </a:pPr>
            <a:r>
              <a:rPr lang="en-US" u="sng" dirty="0" smtClean="0">
                <a:solidFill>
                  <a:srgbClr val="FF0000"/>
                </a:solidFill>
                <a:effectLst>
                  <a:outerShdw blurRad="38100" dist="38100" dir="2700000" algn="tl">
                    <a:srgbClr val="DDDDDD"/>
                  </a:outerShdw>
                </a:effectLst>
                <a:cs typeface="+mn-cs"/>
              </a:rPr>
              <a:t>Warm-Up Question:</a:t>
            </a:r>
          </a:p>
          <a:p>
            <a:pPr lvl="1">
              <a:lnSpc>
                <a:spcPct val="90000"/>
              </a:lnSpc>
              <a:defRPr/>
            </a:pPr>
            <a:r>
              <a:rPr lang="en-US" dirty="0" smtClean="0">
                <a:solidFill>
                  <a:srgbClr val="FF0000"/>
                </a:solidFill>
              </a:rPr>
              <a:t>What was the most important social reform of the 1830s? Explain why</a:t>
            </a:r>
          </a:p>
        </p:txBody>
      </p:sp>
    </p:spTree>
    <p:extLst>
      <p:ext uri="{BB962C8B-B14F-4D97-AF65-F5344CB8AC3E}">
        <p14:creationId xmlns:p14="http://schemas.microsoft.com/office/powerpoint/2010/main" val="308734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62696"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Conclusions</a:t>
            </a:r>
            <a:endParaRPr lang="en-US" dirty="0">
              <a:latin typeface="Times New Roman" charset="0"/>
              <a:ea typeface="ＭＳ Ｐゴシック" charset="0"/>
            </a:endParaRPr>
          </a:p>
        </p:txBody>
      </p:sp>
      <p:sp>
        <p:nvSpPr>
          <p:cNvPr id="9" name="Rectangle 8"/>
          <p:cNvSpPr>
            <a:spLocks noGrp="1" noChangeArrowheads="1"/>
          </p:cNvSpPr>
          <p:nvPr/>
        </p:nvSpPr>
        <p:spPr bwMode="auto">
          <a:xfrm>
            <a:off x="1346199" y="961921"/>
            <a:ext cx="7888897"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lnSpc>
                <a:spcPct val="95000"/>
              </a:lnSpc>
              <a:buFont typeface="Arial" charset="0"/>
              <a:buNone/>
            </a:pPr>
            <a:r>
              <a:rPr lang="en-US" sz="3600" b="1" dirty="0">
                <a:latin typeface="Arial" charset="0"/>
                <a:ea typeface="ＭＳ Ｐゴシック" charset="0"/>
              </a:rPr>
              <a:t>Andrew Jackson represented a new era in American democracy:</a:t>
            </a:r>
            <a:r>
              <a:rPr lang="en-US" sz="3600" dirty="0">
                <a:latin typeface="Arial" charset="0"/>
                <a:ea typeface="ＭＳ Ｐゴシック" charset="0"/>
              </a:rPr>
              <a:t> </a:t>
            </a:r>
          </a:p>
          <a:p>
            <a:pPr lvl="1">
              <a:lnSpc>
                <a:spcPct val="95000"/>
              </a:lnSpc>
            </a:pPr>
            <a:r>
              <a:rPr lang="en-US" sz="3600" dirty="0">
                <a:latin typeface="Arial" charset="0"/>
                <a:ea typeface="ＭＳ Ｐゴシック" charset="0"/>
              </a:rPr>
              <a:t>Forming the Democratic Party, campaigning for the votes of the </a:t>
            </a:r>
            <a:r>
              <a:rPr lang="ja-JP" altLang="en-US" sz="3600" dirty="0">
                <a:latin typeface="Arial" charset="0"/>
                <a:ea typeface="ＭＳ Ｐゴシック" charset="0"/>
              </a:rPr>
              <a:t>“</a:t>
            </a:r>
            <a:r>
              <a:rPr lang="en-US" altLang="ja-JP" sz="3600" dirty="0">
                <a:latin typeface="Arial" charset="0"/>
                <a:ea typeface="ＭＳ Ｐゴシック" charset="0"/>
              </a:rPr>
              <a:t>common man,</a:t>
            </a:r>
            <a:r>
              <a:rPr lang="ja-JP" altLang="en-US" sz="3600" dirty="0">
                <a:latin typeface="Arial" charset="0"/>
                <a:ea typeface="ＭＳ Ｐゴシック" charset="0"/>
              </a:rPr>
              <a:t>”</a:t>
            </a:r>
            <a:r>
              <a:rPr lang="en-US" altLang="ja-JP" sz="3600" dirty="0">
                <a:latin typeface="Arial" charset="0"/>
                <a:ea typeface="ＭＳ Ｐゴシック" charset="0"/>
              </a:rPr>
              <a:t> &amp; spoils system</a:t>
            </a:r>
          </a:p>
          <a:p>
            <a:pPr lvl="1">
              <a:lnSpc>
                <a:spcPct val="95000"/>
              </a:lnSpc>
            </a:pPr>
            <a:r>
              <a:rPr lang="en-US" sz="3600" dirty="0">
                <a:latin typeface="Arial" charset="0"/>
                <a:ea typeface="ＭＳ Ｐゴシック" charset="0"/>
              </a:rPr>
              <a:t>Jackson</a:t>
            </a:r>
            <a:r>
              <a:rPr lang="ja-JP" altLang="en-US" sz="3600" dirty="0">
                <a:latin typeface="Arial" charset="0"/>
                <a:ea typeface="ＭＳ Ｐゴシック" charset="0"/>
              </a:rPr>
              <a:t>’</a:t>
            </a:r>
            <a:r>
              <a:rPr lang="en-US" altLang="ja-JP" sz="3600" dirty="0">
                <a:latin typeface="Arial" charset="0"/>
                <a:ea typeface="ＭＳ Ｐゴシック" charset="0"/>
              </a:rPr>
              <a:t>s use of the veto  strengthened presidential power</a:t>
            </a:r>
          </a:p>
          <a:p>
            <a:pPr lvl="1">
              <a:lnSpc>
                <a:spcPct val="95000"/>
              </a:lnSpc>
            </a:pPr>
            <a:r>
              <a:rPr lang="en-US" sz="3600" dirty="0">
                <a:latin typeface="Arial" charset="0"/>
                <a:ea typeface="ＭＳ Ｐゴシック" charset="0"/>
              </a:rPr>
              <a:t>Opposition to Jackson led to the permanent two-party political system </a:t>
            </a:r>
          </a:p>
        </p:txBody>
      </p:sp>
    </p:spTree>
    <p:extLst>
      <p:ext uri="{BB962C8B-B14F-4D97-AF65-F5344CB8AC3E}">
        <p14:creationId xmlns:p14="http://schemas.microsoft.com/office/powerpoint/2010/main" val="1339772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52400"/>
            <a:ext cx="7322202"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defRPr/>
            </a:pPr>
            <a:r>
              <a:rPr lang="en-US" u="sng" dirty="0" smtClean="0">
                <a:effectLst>
                  <a:outerShdw blurRad="38100" dist="38100" dir="2700000" algn="tl">
                    <a:srgbClr val="DDDDDD"/>
                  </a:outerShdw>
                </a:effectLst>
                <a:cs typeface="+mn-cs"/>
              </a:rPr>
              <a:t>Essential Question:</a:t>
            </a:r>
          </a:p>
          <a:p>
            <a:pPr lvl="1">
              <a:lnSpc>
                <a:spcPct val="95000"/>
              </a:lnSpc>
              <a:defRPr/>
            </a:pPr>
            <a:r>
              <a:rPr lang="en-US" dirty="0" smtClean="0"/>
              <a:t>What were the main causes &amp; effects of Manifest Destiny?</a:t>
            </a:r>
          </a:p>
          <a:p>
            <a:pPr>
              <a:lnSpc>
                <a:spcPct val="95000"/>
              </a:lnSpc>
              <a:defRPr/>
            </a:pPr>
            <a:endParaRPr lang="en-US" sz="1500" u="sng" dirty="0" smtClean="0">
              <a:solidFill>
                <a:srgbClr val="FF0000"/>
              </a:solidFill>
              <a:effectLst>
                <a:outerShdw blurRad="38100" dist="38100" dir="2700000" algn="tl">
                  <a:srgbClr val="DDDDDD"/>
                </a:outerShdw>
              </a:effectLst>
              <a:cs typeface="+mn-cs"/>
            </a:endParaRPr>
          </a:p>
          <a:p>
            <a:pPr>
              <a:lnSpc>
                <a:spcPct val="95000"/>
              </a:lnSpc>
              <a:defRPr/>
            </a:pPr>
            <a:r>
              <a:rPr lang="en-US" u="sng" dirty="0" smtClean="0">
                <a:solidFill>
                  <a:srgbClr val="FF0000"/>
                </a:solidFill>
                <a:effectLst>
                  <a:outerShdw blurRad="38100" dist="38100" dir="2700000" algn="tl">
                    <a:srgbClr val="DDDDDD"/>
                  </a:outerShdw>
                </a:effectLst>
                <a:cs typeface="+mn-cs"/>
              </a:rPr>
              <a:t>Warm-Up Question</a:t>
            </a:r>
            <a:r>
              <a:rPr lang="en-US" dirty="0" smtClean="0">
                <a:solidFill>
                  <a:srgbClr val="FF0000"/>
                </a:solidFill>
                <a:effectLst>
                  <a:outerShdw blurRad="38100" dist="38100" dir="2700000" algn="tl">
                    <a:srgbClr val="DDDDDD"/>
                  </a:outerShdw>
                </a:effectLst>
                <a:cs typeface="+mn-cs"/>
              </a:rPr>
              <a:t>—</a:t>
            </a:r>
            <a:r>
              <a:rPr lang="en-US" dirty="0" smtClean="0">
                <a:solidFill>
                  <a:srgbClr val="FF0000"/>
                </a:solidFill>
                <a:cs typeface="+mn-cs"/>
              </a:rPr>
              <a:t>Use the  next image to answer these Qs:</a:t>
            </a:r>
          </a:p>
          <a:p>
            <a:pPr lvl="1">
              <a:lnSpc>
                <a:spcPct val="95000"/>
              </a:lnSpc>
              <a:defRPr/>
            </a:pPr>
            <a:r>
              <a:rPr lang="en-US" dirty="0" smtClean="0">
                <a:solidFill>
                  <a:srgbClr val="FF0000"/>
                </a:solidFill>
              </a:rPr>
              <a:t>What major change took place in America in the 1840s?</a:t>
            </a:r>
          </a:p>
          <a:p>
            <a:pPr lvl="1">
              <a:lnSpc>
                <a:spcPct val="95000"/>
              </a:lnSpc>
              <a:defRPr/>
            </a:pPr>
            <a:r>
              <a:rPr lang="en-US" dirty="0" smtClean="0">
                <a:solidFill>
                  <a:srgbClr val="FF0000"/>
                </a:solidFill>
              </a:rPr>
              <a:t>How might America have benefitted from this change? What were some negatives?</a:t>
            </a:r>
          </a:p>
        </p:txBody>
      </p:sp>
    </p:spTree>
    <p:extLst>
      <p:ext uri="{BB962C8B-B14F-4D97-AF65-F5344CB8AC3E}">
        <p14:creationId xmlns:p14="http://schemas.microsoft.com/office/powerpoint/2010/main" val="18633389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0" y="0"/>
            <a:ext cx="9144000" cy="609600"/>
          </a:xfrm>
        </p:spPr>
        <p:txBody>
          <a:bodyPr>
            <a:normAutofit fontScale="90000"/>
          </a:bodyPr>
          <a:lstStyle/>
          <a:p>
            <a:r>
              <a:rPr lang="en-US" sz="3600" b="1" dirty="0">
                <a:solidFill>
                  <a:srgbClr val="17375E"/>
                </a:solidFill>
                <a:latin typeface="Times New Roman" charset="0"/>
                <a:ea typeface="ＭＳ Ｐゴシック" charset="0"/>
              </a:rPr>
              <a:t>What has changed in the 1840s?</a:t>
            </a:r>
            <a:r>
              <a:rPr lang="en-US" sz="3600" dirty="0">
                <a:solidFill>
                  <a:srgbClr val="17375E"/>
                </a:solidFill>
                <a:latin typeface="Times New Roman" charset="0"/>
                <a:ea typeface="ＭＳ Ｐゴシック" charset="0"/>
              </a:rPr>
              <a:t> </a:t>
            </a:r>
          </a:p>
        </p:txBody>
      </p:sp>
      <p:sp>
        <p:nvSpPr>
          <p:cNvPr id="13315" name="Text Box 3"/>
          <p:cNvSpPr txBox="1">
            <a:spLocks noChangeArrowheads="1"/>
          </p:cNvSpPr>
          <p:nvPr/>
        </p:nvSpPr>
        <p:spPr bwMode="auto">
          <a:xfrm>
            <a:off x="0" y="6019800"/>
            <a:ext cx="91440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spcBef>
                <a:spcPct val="10000"/>
              </a:spcBef>
              <a:defRPr/>
            </a:pPr>
            <a:r>
              <a:rPr lang="en-US" sz="2800">
                <a:latin typeface="Arial" charset="0"/>
                <a:cs typeface="+mn-cs"/>
              </a:rPr>
              <a:t>Use this image to search for clues:</a:t>
            </a:r>
            <a:br>
              <a:rPr lang="en-US" sz="2800">
                <a:latin typeface="Arial" charset="0"/>
                <a:cs typeface="+mn-cs"/>
              </a:rPr>
            </a:br>
            <a:r>
              <a:rPr lang="en-US" sz="2700" i="1">
                <a:latin typeface="Arial" charset="0"/>
                <a:cs typeface="+mn-cs"/>
              </a:rPr>
              <a:t>What major change occurred in America in the 1840s?</a:t>
            </a:r>
          </a:p>
        </p:txBody>
      </p:sp>
      <p:pic>
        <p:nvPicPr>
          <p:cNvPr id="6147" name="Picture 4" descr="DIVI7233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90550"/>
            <a:ext cx="8458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450920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28600" y="0"/>
            <a:ext cx="8915400" cy="6858000"/>
          </a:xfrm>
        </p:spPr>
        <p:txBody>
          <a:bodyPr/>
          <a:lstStyle/>
          <a:p>
            <a:pPr algn="ctr">
              <a:lnSpc>
                <a:spcPct val="95000"/>
              </a:lnSpc>
              <a:spcBef>
                <a:spcPct val="15000"/>
              </a:spcBef>
              <a:buFont typeface="Arial" charset="0"/>
              <a:buNone/>
              <a:defRPr/>
            </a:pPr>
            <a:r>
              <a:rPr lang="en-US" sz="3800" b="1" dirty="0" smtClean="0">
                <a:solidFill>
                  <a:srgbClr val="17375E"/>
                </a:solidFill>
                <a:cs typeface="+mn-cs"/>
              </a:rPr>
              <a:t>The period of time in U.S. history </a:t>
            </a:r>
            <a:br>
              <a:rPr lang="en-US" sz="3800" b="1" dirty="0" smtClean="0">
                <a:solidFill>
                  <a:srgbClr val="17375E"/>
                </a:solidFill>
                <a:cs typeface="+mn-cs"/>
              </a:rPr>
            </a:br>
            <a:r>
              <a:rPr lang="en-US" sz="3800" b="1" dirty="0" smtClean="0">
                <a:solidFill>
                  <a:srgbClr val="17375E"/>
                </a:solidFill>
                <a:cs typeface="+mn-cs"/>
              </a:rPr>
              <a:t>before the Civil War is known as the Antebellum Era (1800-1860</a:t>
            </a:r>
            <a:r>
              <a:rPr lang="en-US" sz="3800" b="1" dirty="0" smtClean="0">
                <a:cs typeface="+mn-cs"/>
              </a:rPr>
              <a:t>)</a:t>
            </a:r>
          </a:p>
          <a:p>
            <a:pPr lvl="1">
              <a:lnSpc>
                <a:spcPct val="95000"/>
              </a:lnSpc>
              <a:spcBef>
                <a:spcPct val="15000"/>
              </a:spcBef>
              <a:defRPr/>
            </a:pPr>
            <a:r>
              <a:rPr lang="en-US" sz="3800" u="sng" dirty="0" smtClean="0">
                <a:solidFill>
                  <a:schemeClr val="folHlink"/>
                </a:solidFill>
                <a:effectLst>
                  <a:outerShdw blurRad="38100" dist="38100" dir="2700000" algn="tl">
                    <a:srgbClr val="DDDDDD"/>
                  </a:outerShdw>
                </a:effectLst>
              </a:rPr>
              <a:t>Early Antebellum (1800-1840)</a:t>
            </a:r>
          </a:p>
          <a:p>
            <a:pPr lvl="2">
              <a:lnSpc>
                <a:spcPct val="95000"/>
              </a:lnSpc>
              <a:spcBef>
                <a:spcPct val="15000"/>
              </a:spcBef>
              <a:defRPr/>
            </a:pPr>
            <a:r>
              <a:rPr lang="en-US" sz="3800" dirty="0" smtClean="0">
                <a:solidFill>
                  <a:schemeClr val="folHlink"/>
                </a:solidFill>
              </a:rPr>
              <a:t>American nationalism</a:t>
            </a:r>
          </a:p>
          <a:p>
            <a:pPr lvl="2">
              <a:lnSpc>
                <a:spcPct val="95000"/>
              </a:lnSpc>
              <a:spcBef>
                <a:spcPct val="15000"/>
              </a:spcBef>
              <a:defRPr/>
            </a:pPr>
            <a:r>
              <a:rPr lang="en-US" sz="3800" dirty="0" smtClean="0">
                <a:solidFill>
                  <a:schemeClr val="folHlink"/>
                </a:solidFill>
              </a:rPr>
              <a:t>Age of the </a:t>
            </a:r>
            <a:r>
              <a:rPr lang="ja-JP" altLang="en-US" sz="3800" dirty="0" smtClean="0">
                <a:solidFill>
                  <a:schemeClr val="folHlink"/>
                </a:solidFill>
                <a:latin typeface="Arial"/>
              </a:rPr>
              <a:t>“</a:t>
            </a:r>
            <a:r>
              <a:rPr lang="en-US" sz="3800" dirty="0" smtClean="0">
                <a:solidFill>
                  <a:schemeClr val="folHlink"/>
                </a:solidFill>
              </a:rPr>
              <a:t>common man</a:t>
            </a:r>
            <a:r>
              <a:rPr lang="ja-JP" altLang="en-US" sz="3800" dirty="0" smtClean="0">
                <a:solidFill>
                  <a:schemeClr val="folHlink"/>
                </a:solidFill>
                <a:latin typeface="Arial"/>
              </a:rPr>
              <a:t>”</a:t>
            </a:r>
            <a:r>
              <a:rPr lang="en-US" sz="3800" dirty="0" smtClean="0">
                <a:solidFill>
                  <a:schemeClr val="folHlink"/>
                </a:solidFill>
              </a:rPr>
              <a:t> </a:t>
            </a:r>
          </a:p>
          <a:p>
            <a:pPr lvl="2">
              <a:lnSpc>
                <a:spcPct val="95000"/>
              </a:lnSpc>
              <a:spcBef>
                <a:spcPct val="15000"/>
              </a:spcBef>
              <a:defRPr/>
            </a:pPr>
            <a:r>
              <a:rPr lang="en-US" sz="3800" dirty="0" smtClean="0">
                <a:solidFill>
                  <a:schemeClr val="folHlink"/>
                </a:solidFill>
              </a:rPr>
              <a:t>Industrial revolution, rise of </a:t>
            </a:r>
            <a:br>
              <a:rPr lang="en-US" sz="3800" dirty="0" smtClean="0">
                <a:solidFill>
                  <a:schemeClr val="folHlink"/>
                </a:solidFill>
              </a:rPr>
            </a:br>
            <a:r>
              <a:rPr lang="ja-JP" altLang="en-US" sz="3800" dirty="0" smtClean="0">
                <a:solidFill>
                  <a:schemeClr val="folHlink"/>
                </a:solidFill>
                <a:latin typeface="Arial"/>
              </a:rPr>
              <a:t>“</a:t>
            </a:r>
            <a:r>
              <a:rPr lang="en-US" sz="3800" dirty="0" smtClean="0">
                <a:solidFill>
                  <a:schemeClr val="folHlink"/>
                </a:solidFill>
              </a:rPr>
              <a:t>king cotton,</a:t>
            </a:r>
            <a:r>
              <a:rPr lang="ja-JP" altLang="en-US" sz="3800" dirty="0" smtClean="0">
                <a:solidFill>
                  <a:schemeClr val="folHlink"/>
                </a:solidFill>
                <a:latin typeface="Arial"/>
              </a:rPr>
              <a:t>”</a:t>
            </a:r>
            <a:r>
              <a:rPr lang="en-US" sz="3800" dirty="0" smtClean="0">
                <a:solidFill>
                  <a:schemeClr val="folHlink"/>
                </a:solidFill>
              </a:rPr>
              <a:t> market economy</a:t>
            </a:r>
          </a:p>
          <a:p>
            <a:pPr lvl="1">
              <a:lnSpc>
                <a:spcPct val="95000"/>
              </a:lnSpc>
              <a:spcBef>
                <a:spcPct val="15000"/>
              </a:spcBef>
              <a:defRPr/>
            </a:pPr>
            <a:r>
              <a:rPr lang="en-US" sz="3800" u="sng" dirty="0" smtClean="0">
                <a:solidFill>
                  <a:srgbClr val="0000CC"/>
                </a:solidFill>
                <a:effectLst>
                  <a:outerShdw blurRad="38100" dist="38100" dir="2700000" algn="tl">
                    <a:srgbClr val="DDDDDD"/>
                  </a:outerShdw>
                </a:effectLst>
              </a:rPr>
              <a:t>Late Antebellum  (1840-1860)</a:t>
            </a:r>
          </a:p>
          <a:p>
            <a:pPr lvl="2">
              <a:lnSpc>
                <a:spcPct val="95000"/>
              </a:lnSpc>
              <a:spcBef>
                <a:spcPct val="15000"/>
              </a:spcBef>
              <a:defRPr/>
            </a:pPr>
            <a:r>
              <a:rPr lang="en-US" sz="3800" dirty="0" smtClean="0">
                <a:solidFill>
                  <a:srgbClr val="0000CC"/>
                </a:solidFill>
              </a:rPr>
              <a:t>Manifest Destiny into the West</a:t>
            </a:r>
          </a:p>
          <a:p>
            <a:pPr lvl="2">
              <a:lnSpc>
                <a:spcPct val="95000"/>
              </a:lnSpc>
              <a:spcBef>
                <a:spcPct val="15000"/>
              </a:spcBef>
              <a:defRPr/>
            </a:pPr>
            <a:r>
              <a:rPr lang="en-US" sz="3800" dirty="0" smtClean="0">
                <a:solidFill>
                  <a:srgbClr val="0000CC"/>
                </a:solidFill>
              </a:rPr>
              <a:t>Sectionalism divided North &amp; South</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24025"/>
            <a:ext cx="86106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90031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9628"/>
            <a:ext cx="732220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Image Analysis</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7" y="919019"/>
            <a:ext cx="732220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buFont typeface="Arial" charset="0"/>
              <a:buNone/>
            </a:pPr>
            <a:r>
              <a:rPr lang="en-US" sz="3400" b="1" dirty="0">
                <a:latin typeface="Arial" charset="0"/>
                <a:ea typeface="ＭＳ Ｐゴシック" charset="0"/>
              </a:rPr>
              <a:t>Examine the image on the next slide &amp; answer these questions:</a:t>
            </a:r>
          </a:p>
          <a:p>
            <a:pPr lvl="1">
              <a:buClr>
                <a:srgbClr val="191919"/>
              </a:buClr>
            </a:pPr>
            <a:r>
              <a:rPr lang="en-US" sz="3400" dirty="0">
                <a:solidFill>
                  <a:srgbClr val="0000CC"/>
                </a:solidFill>
                <a:latin typeface="Arial" charset="0"/>
                <a:ea typeface="ＭＳ Ｐゴシック" charset="0"/>
              </a:rPr>
              <a:t>What point might the artist be making about the American West?</a:t>
            </a:r>
          </a:p>
          <a:p>
            <a:pPr lvl="1">
              <a:buClr>
                <a:srgbClr val="191919"/>
              </a:buClr>
            </a:pPr>
            <a:r>
              <a:rPr lang="en-US" sz="3400" dirty="0">
                <a:solidFill>
                  <a:schemeClr val="folHlink"/>
                </a:solidFill>
                <a:latin typeface="Arial" charset="0"/>
                <a:ea typeface="ＭＳ Ｐゴシック" charset="0"/>
              </a:rPr>
              <a:t>What type of American traveled West? Was this an easy journey? </a:t>
            </a:r>
          </a:p>
          <a:p>
            <a:pPr lvl="1">
              <a:buClr>
                <a:srgbClr val="191919"/>
              </a:buClr>
            </a:pPr>
            <a:r>
              <a:rPr lang="en-US" sz="3400" dirty="0">
                <a:solidFill>
                  <a:srgbClr val="006600"/>
                </a:solidFill>
                <a:latin typeface="Arial" charset="0"/>
                <a:ea typeface="ＭＳ Ｐゴシック" charset="0"/>
              </a:rPr>
              <a:t>Why would Americans make the journey into the West?</a:t>
            </a:r>
            <a:endParaRPr lang="en-US" sz="3400" dirty="0">
              <a:solidFill>
                <a:srgbClr val="660066"/>
              </a:solidFill>
              <a:latin typeface="Arial" charset="0"/>
              <a:ea typeface="ＭＳ Ｐゴシック" charset="0"/>
            </a:endParaRPr>
          </a:p>
        </p:txBody>
      </p:sp>
    </p:spTree>
    <p:extLst>
      <p:ext uri="{BB962C8B-B14F-4D97-AF65-F5344CB8AC3E}">
        <p14:creationId xmlns:p14="http://schemas.microsoft.com/office/powerpoint/2010/main" val="4727433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0" y="0"/>
            <a:ext cx="9144000" cy="1295400"/>
          </a:xfrm>
        </p:spPr>
        <p:txBody>
          <a:bodyPr/>
          <a:lstStyle/>
          <a:p>
            <a:pPr>
              <a:lnSpc>
                <a:spcPct val="90000"/>
              </a:lnSpc>
            </a:pPr>
            <a:r>
              <a:rPr lang="ja-JP" altLang="en-US" sz="4000" b="1" dirty="0">
                <a:solidFill>
                  <a:srgbClr val="17375E"/>
                </a:solidFill>
                <a:latin typeface="Arial" charset="0"/>
                <a:ea typeface="ＭＳ Ｐゴシック" charset="0"/>
              </a:rPr>
              <a:t>“</a:t>
            </a:r>
            <a:r>
              <a:rPr lang="en-US" altLang="ja-JP" sz="4000" b="1" i="1" dirty="0">
                <a:solidFill>
                  <a:srgbClr val="17375E"/>
                </a:solidFill>
                <a:latin typeface="Times New Roman" charset="0"/>
                <a:ea typeface="ＭＳ Ｐゴシック" charset="0"/>
              </a:rPr>
              <a:t>Westward the Cour</a:t>
            </a:r>
            <a:r>
              <a:rPr lang="en-US" altLang="ja-JP" sz="4000" b="1" i="1" dirty="0">
                <a:latin typeface="Times New Roman" charset="0"/>
                <a:ea typeface="ＭＳ Ｐゴシック" charset="0"/>
              </a:rPr>
              <a:t>se of Empire</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dirty="0">
                <a:latin typeface="Times New Roman" charset="0"/>
                <a:ea typeface="ＭＳ Ｐゴシック" charset="0"/>
              </a:rPr>
              <a:t>by Emanuel Leutze</a:t>
            </a:r>
            <a:endParaRPr lang="en-US" sz="4000" dirty="0">
              <a:latin typeface="Times New Roman" charset="0"/>
              <a:ea typeface="ＭＳ Ｐゴシック" charset="0"/>
            </a:endParaRPr>
          </a:p>
        </p:txBody>
      </p:sp>
      <p:pic>
        <p:nvPicPr>
          <p:cNvPr id="12290" name="Picture 5" descr="West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57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1785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0"/>
            <a:ext cx="732220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lnSpc>
                <a:spcPct val="85000"/>
              </a:lnSpc>
            </a:pPr>
            <a:r>
              <a:rPr lang="en-US" b="1" i="1" u="sng" dirty="0">
                <a:latin typeface="Times New Roman" charset="0"/>
                <a:ea typeface="ＭＳ Ｐゴシック" charset="0"/>
              </a:rPr>
              <a:t>Primary Source Analysis:</a:t>
            </a:r>
            <a:r>
              <a:rPr lang="en-US" b="1" dirty="0">
                <a:latin typeface="Times New Roman" charset="0"/>
                <a:ea typeface="ＭＳ Ｐゴシック" charset="0"/>
              </a:rPr>
              <a:t> </a:t>
            </a:r>
            <a:br>
              <a:rPr lang="en-US" b="1" dirty="0">
                <a:latin typeface="Times New Roman" charset="0"/>
                <a:ea typeface="ＭＳ Ｐゴシック" charset="0"/>
              </a:rPr>
            </a:br>
            <a:r>
              <a:rPr lang="en-US" b="1" dirty="0">
                <a:latin typeface="Times New Roman" charset="0"/>
                <a:ea typeface="ＭＳ Ｐゴシック" charset="0"/>
              </a:rPr>
              <a:t>Manifest Destiny</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7" y="1451263"/>
            <a:ext cx="732220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buFont typeface="Arial" charset="0"/>
              <a:buNone/>
            </a:pPr>
            <a:r>
              <a:rPr lang="en-US" sz="3400" b="1" dirty="0">
                <a:latin typeface="Arial" charset="0"/>
                <a:ea typeface="ＭＳ Ｐゴシック" charset="0"/>
              </a:rPr>
              <a:t>Use the following primary sources to answer these questions:</a:t>
            </a:r>
            <a:r>
              <a:rPr lang="en-US" sz="3400" dirty="0">
                <a:latin typeface="Arial" charset="0"/>
                <a:ea typeface="ＭＳ Ｐゴシック" charset="0"/>
              </a:rPr>
              <a:t> </a:t>
            </a:r>
          </a:p>
          <a:p>
            <a:pPr lvl="1">
              <a:buClr>
                <a:srgbClr val="191919"/>
              </a:buClr>
            </a:pPr>
            <a:r>
              <a:rPr lang="en-US" sz="3400" dirty="0">
                <a:solidFill>
                  <a:srgbClr val="0000CC"/>
                </a:solidFill>
                <a:latin typeface="Arial" charset="0"/>
                <a:ea typeface="ＭＳ Ｐゴシック" charset="0"/>
              </a:rPr>
              <a:t>What do the terms </a:t>
            </a:r>
            <a:r>
              <a:rPr lang="ja-JP" altLang="en-US" sz="3400" dirty="0">
                <a:solidFill>
                  <a:srgbClr val="0000CC"/>
                </a:solidFill>
                <a:latin typeface="Arial" charset="0"/>
                <a:ea typeface="ＭＳ Ｐゴシック" charset="0"/>
              </a:rPr>
              <a:t>“</a:t>
            </a:r>
            <a:r>
              <a:rPr lang="en-US" altLang="ja-JP" sz="3400" i="1" u="sng" dirty="0">
                <a:solidFill>
                  <a:srgbClr val="0000CC"/>
                </a:solidFill>
                <a:latin typeface="Arial" charset="0"/>
                <a:ea typeface="ＭＳ Ｐゴシック" charset="0"/>
              </a:rPr>
              <a:t>manifest</a:t>
            </a:r>
            <a:r>
              <a:rPr lang="ja-JP" altLang="en-US" sz="3400" dirty="0">
                <a:solidFill>
                  <a:srgbClr val="0000CC"/>
                </a:solidFill>
                <a:latin typeface="Arial" charset="0"/>
                <a:ea typeface="ＭＳ Ｐゴシック" charset="0"/>
              </a:rPr>
              <a:t>”</a:t>
            </a:r>
            <a:r>
              <a:rPr lang="en-US" altLang="ja-JP" sz="3400" dirty="0">
                <a:solidFill>
                  <a:srgbClr val="0000CC"/>
                </a:solidFill>
                <a:latin typeface="Arial" charset="0"/>
                <a:ea typeface="ＭＳ Ｐゴシック" charset="0"/>
              </a:rPr>
              <a:t> &amp; </a:t>
            </a:r>
            <a:r>
              <a:rPr lang="ja-JP" altLang="en-US" sz="3400" dirty="0">
                <a:solidFill>
                  <a:srgbClr val="0000CC"/>
                </a:solidFill>
                <a:latin typeface="Arial" charset="0"/>
                <a:ea typeface="ＭＳ Ｐゴシック" charset="0"/>
              </a:rPr>
              <a:t>“</a:t>
            </a:r>
            <a:r>
              <a:rPr lang="en-US" altLang="ja-JP" sz="3400" i="1" u="sng" dirty="0">
                <a:solidFill>
                  <a:srgbClr val="0000CC"/>
                </a:solidFill>
                <a:latin typeface="Arial" charset="0"/>
                <a:ea typeface="ＭＳ Ｐゴシック" charset="0"/>
              </a:rPr>
              <a:t>destiny</a:t>
            </a:r>
            <a:r>
              <a:rPr lang="ja-JP" altLang="en-US" sz="3400" dirty="0">
                <a:solidFill>
                  <a:srgbClr val="0000CC"/>
                </a:solidFill>
                <a:latin typeface="Arial" charset="0"/>
                <a:ea typeface="ＭＳ Ｐゴシック" charset="0"/>
              </a:rPr>
              <a:t>”</a:t>
            </a:r>
            <a:r>
              <a:rPr lang="en-US" altLang="ja-JP" sz="3400" dirty="0">
                <a:solidFill>
                  <a:srgbClr val="0000CC"/>
                </a:solidFill>
                <a:latin typeface="Arial" charset="0"/>
                <a:ea typeface="ＭＳ Ｐゴシック" charset="0"/>
              </a:rPr>
              <a:t> mean?</a:t>
            </a:r>
          </a:p>
          <a:p>
            <a:pPr lvl="1">
              <a:buClr>
                <a:srgbClr val="191919"/>
              </a:buClr>
            </a:pPr>
            <a:r>
              <a:rPr lang="en-US" sz="3400" dirty="0">
                <a:solidFill>
                  <a:schemeClr val="folHlink"/>
                </a:solidFill>
                <a:latin typeface="Arial" charset="0"/>
                <a:ea typeface="ＭＳ Ｐゴシック" charset="0"/>
              </a:rPr>
              <a:t>What were the perceived benefits of this westward expansion? </a:t>
            </a:r>
          </a:p>
          <a:p>
            <a:pPr lvl="1">
              <a:buClr>
                <a:srgbClr val="191919"/>
              </a:buClr>
            </a:pPr>
            <a:r>
              <a:rPr lang="en-US" sz="3400" dirty="0">
                <a:solidFill>
                  <a:srgbClr val="006600"/>
                </a:solidFill>
                <a:latin typeface="Arial" charset="0"/>
                <a:ea typeface="ＭＳ Ｐゴシック" charset="0"/>
              </a:rPr>
              <a:t>How did Americans justify their westward expansion?</a:t>
            </a:r>
          </a:p>
        </p:txBody>
      </p:sp>
    </p:spTree>
    <p:extLst>
      <p:ext uri="{BB962C8B-B14F-4D97-AF65-F5344CB8AC3E}">
        <p14:creationId xmlns:p14="http://schemas.microsoft.com/office/powerpoint/2010/main" val="16989824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p:cNvSpPr>
            <a:spLocks noGrp="1" noChangeArrowheads="1"/>
          </p:cNvSpPr>
          <p:nvPr>
            <p:ph type="title"/>
          </p:nvPr>
        </p:nvSpPr>
        <p:spPr>
          <a:xfrm>
            <a:off x="0" y="0"/>
            <a:ext cx="9144000" cy="6858000"/>
          </a:xfrm>
        </p:spPr>
        <p:txBody>
          <a:bodyPr/>
          <a:lstStyle/>
          <a:p>
            <a:pPr>
              <a:lnSpc>
                <a:spcPct val="90000"/>
              </a:lnSpc>
              <a:spcBef>
                <a:spcPct val="10000"/>
              </a:spcBef>
            </a:pPr>
            <a:r>
              <a:rPr lang="en-US" sz="4800">
                <a:solidFill>
                  <a:schemeClr val="folHlink"/>
                </a:solidFill>
                <a:latin typeface="Times New Roman" charset="0"/>
                <a:ea typeface="ＭＳ Ｐゴシック" charset="0"/>
              </a:rPr>
              <a:t>“The whole continent appears </a:t>
            </a:r>
            <a:br>
              <a:rPr lang="en-US" sz="4800">
                <a:solidFill>
                  <a:schemeClr val="folHlink"/>
                </a:solidFill>
                <a:latin typeface="Times New Roman" charset="0"/>
                <a:ea typeface="ＭＳ Ｐゴシック" charset="0"/>
              </a:rPr>
            </a:br>
            <a:r>
              <a:rPr lang="en-US" sz="4800">
                <a:solidFill>
                  <a:schemeClr val="folHlink"/>
                </a:solidFill>
                <a:latin typeface="Times New Roman" charset="0"/>
                <a:ea typeface="ＭＳ Ｐゴシック" charset="0"/>
              </a:rPr>
              <a:t>to be destined...to be peopled by </a:t>
            </a:r>
            <a:br>
              <a:rPr lang="en-US" sz="4800">
                <a:solidFill>
                  <a:schemeClr val="folHlink"/>
                </a:solidFill>
                <a:latin typeface="Times New Roman" charset="0"/>
                <a:ea typeface="ＭＳ Ｐゴシック" charset="0"/>
              </a:rPr>
            </a:br>
            <a:r>
              <a:rPr lang="en-US" sz="4800">
                <a:solidFill>
                  <a:schemeClr val="folHlink"/>
                </a:solidFill>
                <a:latin typeface="Times New Roman" charset="0"/>
                <a:ea typeface="ＭＳ Ｐゴシック" charset="0"/>
              </a:rPr>
              <a:t>one nation. The acquisition of a definite line of boundary to the [Pacific] forms a great epoch </a:t>
            </a:r>
            <a:br>
              <a:rPr lang="en-US" sz="4800">
                <a:solidFill>
                  <a:schemeClr val="folHlink"/>
                </a:solidFill>
                <a:latin typeface="Times New Roman" charset="0"/>
                <a:ea typeface="ＭＳ Ｐゴシック" charset="0"/>
              </a:rPr>
            </a:br>
            <a:r>
              <a:rPr lang="en-US" sz="4800">
                <a:solidFill>
                  <a:schemeClr val="folHlink"/>
                </a:solidFill>
                <a:latin typeface="Times New Roman" charset="0"/>
                <a:ea typeface="ＭＳ Ｐゴシック" charset="0"/>
              </a:rPr>
              <a:t>in our history.”</a:t>
            </a:r>
            <a:br>
              <a:rPr lang="en-US" sz="4800">
                <a:solidFill>
                  <a:schemeClr val="folHlink"/>
                </a:solidFill>
                <a:latin typeface="Times New Roman" charset="0"/>
                <a:ea typeface="ＭＳ Ｐゴシック" charset="0"/>
              </a:rPr>
            </a:br>
            <a:r>
              <a:rPr lang="en-US">
                <a:solidFill>
                  <a:schemeClr val="folHlink"/>
                </a:solidFill>
                <a:latin typeface="Times New Roman" charset="0"/>
                <a:ea typeface="ＭＳ Ｐゴシック" charset="0"/>
              </a:rPr>
              <a:t> </a:t>
            </a:r>
            <a:br>
              <a:rPr lang="en-US">
                <a:solidFill>
                  <a:schemeClr val="folHlink"/>
                </a:solidFill>
                <a:latin typeface="Times New Roman" charset="0"/>
                <a:ea typeface="ＭＳ Ｐゴシック" charset="0"/>
              </a:rPr>
            </a:br>
            <a:r>
              <a:rPr lang="en-US" sz="4000" b="1">
                <a:latin typeface="Times New Roman" charset="0"/>
                <a:ea typeface="ＭＳ Ｐゴシック" charset="0"/>
              </a:rPr>
              <a:t>John Quincy Adams, 6</a:t>
            </a:r>
            <a:r>
              <a:rPr lang="en-US" sz="4000" b="1" baseline="30000">
                <a:latin typeface="Times New Roman" charset="0"/>
                <a:ea typeface="ＭＳ Ｐゴシック" charset="0"/>
              </a:rPr>
              <a:t>th</a:t>
            </a:r>
            <a:r>
              <a:rPr lang="en-US" sz="4000" b="1">
                <a:latin typeface="Times New Roman" charset="0"/>
                <a:ea typeface="ＭＳ Ｐゴシック" charset="0"/>
              </a:rPr>
              <a:t> President of (1825-1829), written in 1811</a:t>
            </a:r>
            <a:r>
              <a:rPr lang="en-US" sz="4000">
                <a:latin typeface="Times New Roman" charset="0"/>
                <a:ea typeface="ＭＳ Ｐゴシック" charset="0"/>
              </a:rPr>
              <a:t/>
            </a:r>
            <a:br>
              <a:rPr lang="en-US" sz="4000">
                <a:latin typeface="Times New Roman" charset="0"/>
                <a:ea typeface="ＭＳ Ｐゴシック" charset="0"/>
              </a:rPr>
            </a:br>
            <a:endParaRPr lang="en-US" sz="4000">
              <a:latin typeface="Times New Roman" charset="0"/>
              <a:ea typeface="ＭＳ Ｐゴシック" charset="0"/>
            </a:endParaRPr>
          </a:p>
        </p:txBody>
      </p:sp>
    </p:spTree>
    <p:extLst>
      <p:ext uri="{BB962C8B-B14F-4D97-AF65-F5344CB8AC3E}">
        <p14:creationId xmlns:p14="http://schemas.microsoft.com/office/powerpoint/2010/main" val="15539126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0" y="0"/>
            <a:ext cx="9144000" cy="6858000"/>
          </a:xfrm>
        </p:spPr>
        <p:txBody>
          <a:bodyPr/>
          <a:lstStyle/>
          <a:p>
            <a:pPr>
              <a:lnSpc>
                <a:spcPct val="90000"/>
              </a:lnSpc>
              <a:spcBef>
                <a:spcPct val="10000"/>
              </a:spcBef>
            </a:pPr>
            <a:r>
              <a:rPr lang="ja-JP" altLang="en-US" sz="4800" i="1">
                <a:solidFill>
                  <a:schemeClr val="folHlink"/>
                </a:solidFill>
                <a:latin typeface="Arial" charset="0"/>
                <a:ea typeface="ＭＳ Ｐゴシック" charset="0"/>
              </a:rPr>
              <a:t>“</a:t>
            </a:r>
            <a:r>
              <a:rPr lang="en-US" altLang="ja-JP" sz="4800" i="1">
                <a:solidFill>
                  <a:schemeClr val="folHlink"/>
                </a:solidFill>
                <a:latin typeface="Times New Roman" charset="0"/>
                <a:ea typeface="ＭＳ Ｐゴシック" charset="0"/>
              </a:rPr>
              <a:t>...It is confidently believed that  our system may be safely extended to the utmost bounds of our territorial limits, and that as it   shall be extended the bonds of our Union, so far from being weakened, will become stronger...</a:t>
            </a:r>
            <a:r>
              <a:rPr lang="ja-JP" altLang="en-US" sz="4800" i="1">
                <a:solidFill>
                  <a:schemeClr val="folHlink"/>
                </a:solidFill>
                <a:latin typeface="Arial" charset="0"/>
                <a:ea typeface="ＭＳ Ｐゴシック" charset="0"/>
              </a:rPr>
              <a:t>”</a:t>
            </a:r>
            <a:r>
              <a:rPr lang="en-US" altLang="ja-JP" sz="4800" i="1">
                <a:solidFill>
                  <a:schemeClr val="folHlink"/>
                </a:solidFill>
                <a:latin typeface="Times New Roman" charset="0"/>
                <a:ea typeface="ＭＳ Ｐゴシック" charset="0"/>
              </a:rPr>
              <a:t/>
            </a:r>
            <a:br>
              <a:rPr lang="en-US" altLang="ja-JP" sz="4800" i="1">
                <a:solidFill>
                  <a:schemeClr val="folHlink"/>
                </a:solidFill>
                <a:latin typeface="Times New Roman" charset="0"/>
                <a:ea typeface="ＭＳ Ｐゴシック" charset="0"/>
              </a:rPr>
            </a:br>
            <a:r>
              <a:rPr lang="en-US" altLang="ja-JP" sz="2000">
                <a:latin typeface="Times New Roman" charset="0"/>
                <a:ea typeface="ＭＳ Ｐゴシック" charset="0"/>
              </a:rPr>
              <a:t> </a:t>
            </a:r>
            <a:br>
              <a:rPr lang="en-US" altLang="ja-JP" sz="2000">
                <a:latin typeface="Times New Roman" charset="0"/>
                <a:ea typeface="ＭＳ Ｐゴシック" charset="0"/>
              </a:rPr>
            </a:br>
            <a:r>
              <a:rPr lang="en-US" altLang="ja-JP" sz="4000" b="1">
                <a:latin typeface="Times New Roman" charset="0"/>
                <a:ea typeface="ＭＳ Ｐゴシック" charset="0"/>
              </a:rPr>
              <a:t>From the inaugural address of </a:t>
            </a:r>
            <a:br>
              <a:rPr lang="en-US" altLang="ja-JP" sz="4000" b="1">
                <a:latin typeface="Times New Roman" charset="0"/>
                <a:ea typeface="ＭＳ Ｐゴシック" charset="0"/>
              </a:rPr>
            </a:br>
            <a:r>
              <a:rPr lang="en-US" altLang="ja-JP" sz="4000" b="1">
                <a:latin typeface="Times New Roman" charset="0"/>
                <a:ea typeface="ＭＳ Ｐゴシック" charset="0"/>
              </a:rPr>
              <a:t>James K. Polk, 11</a:t>
            </a:r>
            <a:r>
              <a:rPr lang="en-US" altLang="ja-JP" sz="4000" b="1" baseline="30000">
                <a:latin typeface="Times New Roman" charset="0"/>
                <a:ea typeface="ＭＳ Ｐゴシック" charset="0"/>
              </a:rPr>
              <a:t>th</a:t>
            </a:r>
            <a:r>
              <a:rPr lang="en-US" altLang="ja-JP" sz="4000" b="1">
                <a:latin typeface="Times New Roman" charset="0"/>
                <a:ea typeface="ＭＳ Ｐゴシック" charset="0"/>
              </a:rPr>
              <a:t> President (1845-49)</a:t>
            </a:r>
            <a:endParaRPr lang="en-US" sz="4000">
              <a:latin typeface="Times New Roman" charset="0"/>
              <a:ea typeface="ＭＳ Ｐゴシック" charset="0"/>
            </a:endParaRPr>
          </a:p>
        </p:txBody>
      </p:sp>
    </p:spTree>
    <p:extLst>
      <p:ext uri="{BB962C8B-B14F-4D97-AF65-F5344CB8AC3E}">
        <p14:creationId xmlns:p14="http://schemas.microsoft.com/office/powerpoint/2010/main" val="31837170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a:xfrm>
            <a:off x="0" y="0"/>
            <a:ext cx="9144000" cy="6858000"/>
          </a:xfrm>
        </p:spPr>
        <p:txBody>
          <a:bodyPr/>
          <a:lstStyle/>
          <a:p>
            <a:pPr>
              <a:lnSpc>
                <a:spcPct val="85000"/>
              </a:lnSpc>
              <a:spcBef>
                <a:spcPct val="10000"/>
              </a:spcBef>
            </a:pPr>
            <a:r>
              <a:rPr lang="en-US" sz="3600" dirty="0">
                <a:solidFill>
                  <a:schemeClr val="folHlink"/>
                </a:solidFill>
                <a:latin typeface="Times New Roman" charset="0"/>
                <a:ea typeface="ＭＳ Ｐゴシック" charset="0"/>
              </a:rPr>
              <a:t>“The American claim is by the right of our manifest destiny to overspread and to possess the whole of the continent which Providence  has given us for the development of the </a:t>
            </a:r>
            <a:br>
              <a:rPr lang="en-US" sz="3600" dirty="0">
                <a:solidFill>
                  <a:schemeClr val="folHlink"/>
                </a:solidFill>
                <a:latin typeface="Times New Roman" charset="0"/>
                <a:ea typeface="ＭＳ Ｐゴシック" charset="0"/>
              </a:rPr>
            </a:br>
            <a:r>
              <a:rPr lang="en-US" sz="3600" dirty="0">
                <a:solidFill>
                  <a:schemeClr val="folHlink"/>
                </a:solidFill>
                <a:latin typeface="Times New Roman" charset="0"/>
                <a:ea typeface="ＭＳ Ｐゴシック" charset="0"/>
              </a:rPr>
              <a:t>great experiment of liberty and federative </a:t>
            </a:r>
            <a:br>
              <a:rPr lang="en-US" sz="3600" dirty="0">
                <a:solidFill>
                  <a:schemeClr val="folHlink"/>
                </a:solidFill>
                <a:latin typeface="Times New Roman" charset="0"/>
                <a:ea typeface="ＭＳ Ｐゴシック" charset="0"/>
              </a:rPr>
            </a:br>
            <a:r>
              <a:rPr lang="en-US" sz="3600" dirty="0">
                <a:solidFill>
                  <a:schemeClr val="folHlink"/>
                </a:solidFill>
                <a:latin typeface="Times New Roman" charset="0"/>
                <a:ea typeface="ＭＳ Ｐゴシック" charset="0"/>
              </a:rPr>
              <a:t>self-government entrusted to us. It is a right such as that of the tree to the space of air and earth suitable for the full expansion of its principle and destiny of growth...It is in our future far more than in the past history of Spanish exploration or French colonial rights, </a:t>
            </a:r>
            <a:br>
              <a:rPr lang="en-US" sz="3600" dirty="0">
                <a:solidFill>
                  <a:schemeClr val="folHlink"/>
                </a:solidFill>
                <a:latin typeface="Times New Roman" charset="0"/>
                <a:ea typeface="ＭＳ Ｐゴシック" charset="0"/>
              </a:rPr>
            </a:br>
            <a:r>
              <a:rPr lang="en-US" sz="3600" dirty="0">
                <a:solidFill>
                  <a:schemeClr val="folHlink"/>
                </a:solidFill>
                <a:latin typeface="Times New Roman" charset="0"/>
                <a:ea typeface="ＭＳ Ｐゴシック" charset="0"/>
              </a:rPr>
              <a:t>that our True Title is to be found</a:t>
            </a:r>
            <a:r>
              <a:rPr lang="ja-JP" altLang="en-US" sz="3600" i="1" dirty="0">
                <a:solidFill>
                  <a:schemeClr val="folHlink"/>
                </a:solidFill>
                <a:latin typeface="Arial" charset="0"/>
                <a:ea typeface="ＭＳ Ｐゴシック" charset="0"/>
              </a:rPr>
              <a:t>”</a:t>
            </a:r>
            <a:r>
              <a:rPr lang="en-US" altLang="ja-JP" sz="3600" i="1" dirty="0">
                <a:solidFill>
                  <a:schemeClr val="folHlink"/>
                </a:solidFill>
                <a:latin typeface="Times New Roman" charset="0"/>
                <a:ea typeface="ＭＳ Ｐゴシック" charset="0"/>
              </a:rPr>
              <a:t/>
            </a:r>
            <a:br>
              <a:rPr lang="en-US" altLang="ja-JP" sz="3600" i="1" dirty="0">
                <a:solidFill>
                  <a:schemeClr val="folHlink"/>
                </a:solidFill>
                <a:latin typeface="Times New Roman" charset="0"/>
                <a:ea typeface="ＭＳ Ｐゴシック" charset="0"/>
              </a:rPr>
            </a:br>
            <a:r>
              <a:rPr lang="en-US" altLang="ja-JP" sz="1000" i="1" dirty="0">
                <a:solidFill>
                  <a:schemeClr val="folHlink"/>
                </a:solidFill>
                <a:latin typeface="Times New Roman" charset="0"/>
                <a:ea typeface="ＭＳ Ｐゴシック" charset="0"/>
              </a:rPr>
              <a:t/>
            </a:r>
            <a:br>
              <a:rPr lang="en-US" altLang="ja-JP" sz="1000" i="1" dirty="0">
                <a:solidFill>
                  <a:schemeClr val="folHlink"/>
                </a:solidFill>
                <a:latin typeface="Times New Roman" charset="0"/>
                <a:ea typeface="ＭＳ Ｐゴシック" charset="0"/>
              </a:rPr>
            </a:br>
            <a:r>
              <a:rPr lang="en-US" altLang="ja-JP" sz="3600" b="1" dirty="0">
                <a:latin typeface="Times New Roman" charset="0"/>
                <a:ea typeface="ＭＳ Ｐゴシック" charset="0"/>
              </a:rPr>
              <a:t>Journalist John L. O' Sullivan, </a:t>
            </a:r>
            <a:br>
              <a:rPr lang="en-US" altLang="ja-JP" sz="3600" b="1" dirty="0">
                <a:latin typeface="Times New Roman" charset="0"/>
                <a:ea typeface="ＭＳ Ｐゴシック" charset="0"/>
              </a:rPr>
            </a:br>
            <a:r>
              <a:rPr lang="en-US" altLang="ja-JP" sz="3600" b="1" u="sng" dirty="0">
                <a:latin typeface="Times New Roman" charset="0"/>
                <a:ea typeface="ＭＳ Ｐゴシック" charset="0"/>
              </a:rPr>
              <a:t>New York Morning News</a:t>
            </a:r>
            <a:r>
              <a:rPr lang="en-US" altLang="ja-JP" sz="3600" b="1" dirty="0">
                <a:latin typeface="Times New Roman" charset="0"/>
                <a:ea typeface="ＭＳ Ｐゴシック" charset="0"/>
              </a:rPr>
              <a:t> (1845)</a:t>
            </a:r>
            <a:endParaRPr lang="en-US" sz="3600" b="1" dirty="0">
              <a:latin typeface="Times New Roman" charset="0"/>
              <a:ea typeface="ＭＳ Ｐゴシック" charset="0"/>
            </a:endParaRPr>
          </a:p>
        </p:txBody>
      </p:sp>
    </p:spTree>
    <p:extLst>
      <p:ext uri="{BB962C8B-B14F-4D97-AF65-F5344CB8AC3E}">
        <p14:creationId xmlns:p14="http://schemas.microsoft.com/office/powerpoint/2010/main" val="2072716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pPr>
              <a:lnSpc>
                <a:spcPct val="90000"/>
              </a:lnSpc>
              <a:spcBef>
                <a:spcPct val="15000"/>
              </a:spcBef>
            </a:pPr>
            <a:r>
              <a:rPr lang="en-US" sz="3400" b="1" i="1" u="sng" dirty="0">
                <a:solidFill>
                  <a:schemeClr val="tx2">
                    <a:lumMod val="75000"/>
                  </a:schemeClr>
                </a:solidFill>
                <a:latin typeface="Times New Roman" charset="0"/>
                <a:ea typeface="ＭＳ Ｐゴシック" charset="0"/>
              </a:rPr>
              <a:t>Class Discussion</a:t>
            </a:r>
            <a:r>
              <a:rPr lang="en-US" sz="3400" b="1" dirty="0">
                <a:solidFill>
                  <a:schemeClr val="tx2">
                    <a:lumMod val="75000"/>
                  </a:schemeClr>
                </a:solidFill>
                <a:latin typeface="Times New Roman" charset="0"/>
                <a:ea typeface="ＭＳ Ｐゴシック" charset="0"/>
              </a:rPr>
              <a:t>:</a:t>
            </a:r>
            <a:br>
              <a:rPr lang="en-US" sz="3400" b="1" dirty="0">
                <a:solidFill>
                  <a:schemeClr val="tx2">
                    <a:lumMod val="75000"/>
                  </a:schemeClr>
                </a:solidFill>
                <a:latin typeface="Times New Roman" charset="0"/>
                <a:ea typeface="ＭＳ Ｐゴシック" charset="0"/>
              </a:rPr>
            </a:br>
            <a:r>
              <a:rPr lang="en-US" sz="3400" b="1" dirty="0">
                <a:solidFill>
                  <a:schemeClr val="tx2">
                    <a:lumMod val="75000"/>
                  </a:schemeClr>
                </a:solidFill>
                <a:latin typeface="Times New Roman" charset="0"/>
                <a:ea typeface="ＭＳ Ｐゴシック" charset="0"/>
              </a:rPr>
              <a:t>How did America change from 1800 to </a:t>
            </a:r>
            <a:r>
              <a:rPr lang="en-US" sz="3400" b="1" dirty="0">
                <a:solidFill>
                  <a:srgbClr val="17375E"/>
                </a:solidFill>
                <a:latin typeface="Times New Roman" charset="0"/>
                <a:ea typeface="ＭＳ Ｐゴシック" charset="0"/>
              </a:rPr>
              <a:t>1830?</a:t>
            </a:r>
            <a:r>
              <a:rPr lang="en-US" sz="3600" dirty="0">
                <a:solidFill>
                  <a:schemeClr val="tx1"/>
                </a:solidFill>
                <a:latin typeface="Times New Roman" charset="0"/>
                <a:ea typeface="ＭＳ Ｐゴシック" charset="0"/>
              </a:rPr>
              <a:t> </a:t>
            </a:r>
          </a:p>
        </p:txBody>
      </p:sp>
      <p:pic>
        <p:nvPicPr>
          <p:cNvPr id="6147" name="Picture 4" descr="map-Extending Voting Rights for White Males-1800-183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1219200"/>
            <a:ext cx="9144000" cy="5394325"/>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387550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
            <a:ext cx="732220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Manifest Destiny</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8" y="942109"/>
            <a:ext cx="732220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pPr>
            <a:r>
              <a:rPr lang="en-US" sz="3600" dirty="0">
                <a:latin typeface="Arial" charset="0"/>
                <a:ea typeface="ＭＳ Ｐゴシック" charset="0"/>
              </a:rPr>
              <a:t>In the 1840s, </a:t>
            </a:r>
            <a:r>
              <a:rPr lang="en-US" sz="3600" b="1" dirty="0">
                <a:solidFill>
                  <a:srgbClr val="FF0000"/>
                </a:solidFill>
                <a:latin typeface="Arial" charset="0"/>
                <a:ea typeface="ＭＳ Ｐゴシック" charset="0"/>
              </a:rPr>
              <a:t>westward expansion</a:t>
            </a:r>
            <a:r>
              <a:rPr lang="en-US" sz="3600" dirty="0">
                <a:solidFill>
                  <a:srgbClr val="FF0000"/>
                </a:solidFill>
                <a:latin typeface="Arial" charset="0"/>
                <a:ea typeface="ＭＳ Ｐゴシック" charset="0"/>
              </a:rPr>
              <a:t> </a:t>
            </a:r>
            <a:r>
              <a:rPr lang="en-US" sz="3600" dirty="0">
                <a:latin typeface="Arial" charset="0"/>
                <a:ea typeface="ＭＳ Ｐゴシック" charset="0"/>
              </a:rPr>
              <a:t>led Americans to acquire all lands from the Atlantic to Pacific in a movement called </a:t>
            </a:r>
            <a:r>
              <a:rPr lang="en-US" sz="3600" u="sng" dirty="0">
                <a:latin typeface="Arial" charset="0"/>
                <a:ea typeface="ＭＳ Ｐゴシック" charset="0"/>
              </a:rPr>
              <a:t>Manifest Destiny</a:t>
            </a:r>
          </a:p>
          <a:p>
            <a:pPr lvl="1">
              <a:lnSpc>
                <a:spcPct val="90000"/>
              </a:lnSpc>
            </a:pPr>
            <a:r>
              <a:rPr lang="en-US" sz="3600" dirty="0">
                <a:latin typeface="Arial" charset="0"/>
                <a:ea typeface="ＭＳ Ｐゴシック" charset="0"/>
              </a:rPr>
              <a:t>Americans flooded into the West for new </a:t>
            </a:r>
            <a:r>
              <a:rPr lang="en-US" sz="3600" dirty="0">
                <a:solidFill>
                  <a:srgbClr val="000000"/>
                </a:solidFill>
                <a:latin typeface="Arial" charset="0"/>
                <a:ea typeface="ＭＳ Ｐゴシック" charset="0"/>
              </a:rPr>
              <a:t>economic</a:t>
            </a:r>
            <a:r>
              <a:rPr lang="en-US" sz="3600" dirty="0">
                <a:latin typeface="Arial" charset="0"/>
                <a:ea typeface="ＭＳ Ｐゴシック" charset="0"/>
              </a:rPr>
              <a:t> opportunities </a:t>
            </a:r>
          </a:p>
          <a:p>
            <a:pPr lvl="1">
              <a:lnSpc>
                <a:spcPct val="90000"/>
              </a:lnSpc>
            </a:pPr>
            <a:r>
              <a:rPr lang="en-US" sz="3600" dirty="0">
                <a:latin typeface="Arial" charset="0"/>
                <a:ea typeface="ＭＳ Ｐゴシック" charset="0"/>
              </a:rPr>
              <a:t>The U.S. gained </a:t>
            </a:r>
            <a:r>
              <a:rPr lang="en-US" sz="3600" dirty="0">
                <a:solidFill>
                  <a:srgbClr val="000000"/>
                </a:solidFill>
                <a:latin typeface="Arial" charset="0"/>
                <a:ea typeface="ＭＳ Ｐゴシック" charset="0"/>
              </a:rPr>
              <a:t>Texas, Oregon, California</a:t>
            </a:r>
            <a:r>
              <a:rPr lang="en-US" sz="3600" dirty="0">
                <a:latin typeface="Arial" charset="0"/>
                <a:ea typeface="ＭＳ Ｐゴシック" charset="0"/>
              </a:rPr>
              <a:t>, &amp; other territories through treaty or war</a:t>
            </a:r>
          </a:p>
        </p:txBody>
      </p:sp>
      <p:sp>
        <p:nvSpPr>
          <p:cNvPr id="8" name="AutoShape 4"/>
          <p:cNvSpPr>
            <a:spLocks noChangeArrowheads="1"/>
          </p:cNvSpPr>
          <p:nvPr/>
        </p:nvSpPr>
        <p:spPr bwMode="auto">
          <a:xfrm>
            <a:off x="1273464" y="1074282"/>
            <a:ext cx="2209800" cy="609600"/>
          </a:xfrm>
          <a:prstGeom prst="wedgeRectCallout">
            <a:avLst>
              <a:gd name="adj1" fmla="val 29815"/>
              <a:gd name="adj2" fmla="val 25703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ja-JP" altLang="en-US" sz="3600" kern="1200" dirty="0">
                <a:latin typeface="Arial"/>
                <a:cs typeface="+mn-cs"/>
              </a:rPr>
              <a:t>“</a:t>
            </a:r>
            <a:r>
              <a:rPr lang="en-US" sz="3600" kern="1200" dirty="0">
                <a:cs typeface="+mn-cs"/>
              </a:rPr>
              <a:t>Obvious</a:t>
            </a:r>
            <a:r>
              <a:rPr lang="ja-JP" altLang="en-US" sz="3600" kern="1200" dirty="0">
                <a:latin typeface="Arial"/>
                <a:cs typeface="+mn-cs"/>
              </a:rPr>
              <a:t>”</a:t>
            </a:r>
            <a:r>
              <a:rPr lang="en-US" sz="3600" kern="1200" dirty="0">
                <a:cs typeface="+mn-cs"/>
              </a:rPr>
              <a:t> </a:t>
            </a:r>
          </a:p>
        </p:txBody>
      </p:sp>
      <p:sp>
        <p:nvSpPr>
          <p:cNvPr id="9" name="AutoShape 5"/>
          <p:cNvSpPr>
            <a:spLocks noChangeArrowheads="1"/>
          </p:cNvSpPr>
          <p:nvPr/>
        </p:nvSpPr>
        <p:spPr bwMode="auto">
          <a:xfrm>
            <a:off x="4277591" y="1074282"/>
            <a:ext cx="1905000" cy="609600"/>
          </a:xfrm>
          <a:prstGeom prst="wedgeRectCallout">
            <a:avLst>
              <a:gd name="adj1" fmla="val -24333"/>
              <a:gd name="adj2" fmla="val 25703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ja-JP" altLang="en-US" sz="3600" kern="1200" dirty="0">
                <a:latin typeface="Arial"/>
                <a:cs typeface="+mn-cs"/>
              </a:rPr>
              <a:t>“</a:t>
            </a:r>
            <a:r>
              <a:rPr lang="en-US" sz="3600" kern="1200" dirty="0">
                <a:cs typeface="+mn-cs"/>
              </a:rPr>
              <a:t>Future</a:t>
            </a:r>
            <a:r>
              <a:rPr lang="ja-JP" altLang="en-US" sz="3600" kern="1200" dirty="0">
                <a:latin typeface="Arial"/>
                <a:cs typeface="+mn-cs"/>
              </a:rPr>
              <a:t>”</a:t>
            </a:r>
            <a:r>
              <a:rPr lang="en-US" sz="3600" kern="1200" dirty="0">
                <a:cs typeface="+mn-cs"/>
              </a:rPr>
              <a:t> </a:t>
            </a:r>
          </a:p>
        </p:txBody>
      </p:sp>
    </p:spTree>
    <p:extLst>
      <p:ext uri="{BB962C8B-B14F-4D97-AF65-F5344CB8AC3E}">
        <p14:creationId xmlns:p14="http://schemas.microsoft.com/office/powerpoint/2010/main" val="347215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
            <a:ext cx="7322202"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Reasons for Manifest Destiny</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8" y="908395"/>
            <a:ext cx="732220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r>
              <a:rPr lang="en-US" sz="3600" dirty="0">
                <a:latin typeface="Arial" charset="0"/>
                <a:ea typeface="ＭＳ Ｐゴシック" charset="0"/>
              </a:rPr>
              <a:t>Changes in the early Antebellum era (1800-1840), encouraged westward expansion in the 1840s</a:t>
            </a:r>
          </a:p>
          <a:p>
            <a:pPr lvl="1"/>
            <a:r>
              <a:rPr lang="en-US" sz="3600" dirty="0">
                <a:solidFill>
                  <a:srgbClr val="000000"/>
                </a:solidFill>
                <a:latin typeface="Arial" charset="0"/>
                <a:ea typeface="ＭＳ Ｐゴシック" charset="0"/>
              </a:rPr>
              <a:t>Jefferson</a:t>
            </a:r>
            <a:r>
              <a:rPr lang="ja-JP" altLang="en-US" sz="3600" dirty="0">
                <a:solidFill>
                  <a:srgbClr val="000000"/>
                </a:solidFill>
                <a:latin typeface="Arial" charset="0"/>
                <a:ea typeface="ＭＳ Ｐゴシック" charset="0"/>
              </a:rPr>
              <a:t>’</a:t>
            </a:r>
            <a:r>
              <a:rPr lang="en-US" altLang="ja-JP" sz="3600" dirty="0">
                <a:solidFill>
                  <a:srgbClr val="000000"/>
                </a:solidFill>
                <a:latin typeface="Arial" charset="0"/>
                <a:ea typeface="ＭＳ Ｐゴシック" charset="0"/>
              </a:rPr>
              <a:t>s </a:t>
            </a:r>
            <a:r>
              <a:rPr lang="en-US" altLang="ja-JP" sz="3600" b="1" dirty="0">
                <a:solidFill>
                  <a:srgbClr val="FF0000"/>
                </a:solidFill>
                <a:latin typeface="Arial" charset="0"/>
                <a:ea typeface="ＭＳ Ｐゴシック" charset="0"/>
              </a:rPr>
              <a:t>Louisiana</a:t>
            </a:r>
            <a:r>
              <a:rPr lang="en-US" altLang="ja-JP" sz="3600" b="1" dirty="0">
                <a:solidFill>
                  <a:srgbClr val="000000"/>
                </a:solidFill>
                <a:latin typeface="Arial" charset="0"/>
                <a:ea typeface="ＭＳ Ｐゴシック" charset="0"/>
              </a:rPr>
              <a:t> </a:t>
            </a:r>
            <a:r>
              <a:rPr lang="en-US" altLang="ja-JP" sz="3600" b="1" dirty="0">
                <a:solidFill>
                  <a:srgbClr val="FF0000"/>
                </a:solidFill>
                <a:latin typeface="Arial" charset="0"/>
                <a:ea typeface="ＭＳ Ｐゴシック" charset="0"/>
              </a:rPr>
              <a:t>Purchase</a:t>
            </a:r>
            <a:r>
              <a:rPr lang="en-US" altLang="ja-JP" sz="3600" dirty="0">
                <a:solidFill>
                  <a:srgbClr val="000000"/>
                </a:solidFill>
                <a:latin typeface="Arial" charset="0"/>
                <a:ea typeface="ＭＳ Ｐゴシック" charset="0"/>
              </a:rPr>
              <a:t> doubled the size of the USA</a:t>
            </a:r>
          </a:p>
          <a:p>
            <a:pPr lvl="1"/>
            <a:r>
              <a:rPr lang="en-US" sz="3600" dirty="0">
                <a:solidFill>
                  <a:srgbClr val="000000"/>
                </a:solidFill>
                <a:latin typeface="Arial" charset="0"/>
                <a:ea typeface="ＭＳ Ｐゴシック" charset="0"/>
              </a:rPr>
              <a:t>Lewis &amp; Clark</a:t>
            </a:r>
            <a:r>
              <a:rPr lang="ja-JP" altLang="en-US" sz="3600" dirty="0">
                <a:solidFill>
                  <a:srgbClr val="000000"/>
                </a:solidFill>
                <a:latin typeface="Arial" charset="0"/>
                <a:ea typeface="ＭＳ Ｐゴシック" charset="0"/>
              </a:rPr>
              <a:t>’</a:t>
            </a:r>
            <a:r>
              <a:rPr lang="en-US" altLang="ja-JP" sz="3600" dirty="0">
                <a:solidFill>
                  <a:srgbClr val="000000"/>
                </a:solidFill>
                <a:latin typeface="Arial" charset="0"/>
                <a:ea typeface="ＭＳ Ｐゴシック" charset="0"/>
              </a:rPr>
              <a:t>s </a:t>
            </a:r>
            <a:r>
              <a:rPr lang="en-US" altLang="ja-JP" sz="3800" dirty="0">
                <a:solidFill>
                  <a:srgbClr val="000000"/>
                </a:solidFill>
                <a:latin typeface="Arial" charset="0"/>
                <a:ea typeface="ＭＳ Ｐゴシック" charset="0"/>
              </a:rPr>
              <a:t>exploration </a:t>
            </a:r>
            <a:r>
              <a:rPr lang="en-US" altLang="ja-JP" sz="3800" dirty="0">
                <a:latin typeface="Arial" charset="0"/>
                <a:ea typeface="ＭＳ Ｐゴシック" charset="0"/>
              </a:rPr>
              <a:t>confirmed the economic potential </a:t>
            </a:r>
            <a:r>
              <a:rPr lang="en-US" altLang="ja-JP" sz="3800" dirty="0">
                <a:solidFill>
                  <a:srgbClr val="000000"/>
                </a:solidFill>
                <a:latin typeface="Arial" charset="0"/>
                <a:ea typeface="ＭＳ Ｐゴシック" charset="0"/>
              </a:rPr>
              <a:t>of the western territory</a:t>
            </a:r>
            <a:endParaRPr lang="en-US" sz="3800" dirty="0">
              <a:solidFill>
                <a:srgbClr val="000000"/>
              </a:solidFill>
              <a:latin typeface="Arial" charset="0"/>
              <a:ea typeface="ＭＳ Ｐゴシック" charset="0"/>
            </a:endParaRPr>
          </a:p>
        </p:txBody>
      </p:sp>
      <p:sp>
        <p:nvSpPr>
          <p:cNvPr id="8" name="Text Box 4"/>
          <p:cNvSpPr txBox="1">
            <a:spLocks noChangeArrowheads="1"/>
          </p:cNvSpPr>
          <p:nvPr/>
        </p:nvSpPr>
        <p:spPr bwMode="auto">
          <a:xfrm>
            <a:off x="1821796" y="2675877"/>
            <a:ext cx="7322203" cy="416729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50000"/>
              </a:spcBef>
              <a:defRPr/>
            </a:pPr>
            <a:endParaRPr lang="en-US" sz="4800" kern="1200" dirty="0" smtClean="0">
              <a:cs typeface="+mn-cs"/>
            </a:endParaRPr>
          </a:p>
          <a:p>
            <a:pPr algn="ctr">
              <a:lnSpc>
                <a:spcPct val="90000"/>
              </a:lnSpc>
              <a:spcBef>
                <a:spcPct val="50000"/>
              </a:spcBef>
              <a:defRPr/>
            </a:pPr>
            <a:r>
              <a:rPr lang="en-US" sz="4800" kern="1200" dirty="0" smtClean="0">
                <a:cs typeface="+mn-cs"/>
              </a:rPr>
              <a:t>What </a:t>
            </a:r>
            <a:r>
              <a:rPr lang="en-US" sz="4800" kern="1200" dirty="0">
                <a:cs typeface="+mn-cs"/>
              </a:rPr>
              <a:t>changed in the 1840s that encouraged </a:t>
            </a:r>
            <a:br>
              <a:rPr lang="en-US" sz="4800" kern="1200" dirty="0">
                <a:cs typeface="+mn-cs"/>
              </a:rPr>
            </a:br>
            <a:r>
              <a:rPr lang="en-US" sz="4800" kern="1200" dirty="0">
                <a:cs typeface="+mn-cs"/>
              </a:rPr>
              <a:t>westward expansion</a:t>
            </a:r>
            <a:r>
              <a:rPr lang="en-US" sz="4800" kern="1200" dirty="0" smtClean="0">
                <a:cs typeface="+mn-cs"/>
              </a:rPr>
              <a:t>?</a:t>
            </a:r>
          </a:p>
          <a:p>
            <a:pPr algn="ctr">
              <a:lnSpc>
                <a:spcPct val="90000"/>
              </a:lnSpc>
              <a:spcBef>
                <a:spcPct val="50000"/>
              </a:spcBef>
              <a:defRPr/>
            </a:pPr>
            <a:endParaRPr lang="en-US" sz="4800" kern="1200" dirty="0">
              <a:cs typeface="+mn-cs"/>
            </a:endParaRPr>
          </a:p>
        </p:txBody>
      </p:sp>
    </p:spTree>
    <p:extLst>
      <p:ext uri="{BB962C8B-B14F-4D97-AF65-F5344CB8AC3E}">
        <p14:creationId xmlns:p14="http://schemas.microsoft.com/office/powerpoint/2010/main" val="1856297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23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1588"/>
            <a:ext cx="602615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4" name="AutoShape 6"/>
          <p:cNvSpPr>
            <a:spLocks noChangeArrowheads="1"/>
          </p:cNvSpPr>
          <p:nvPr/>
        </p:nvSpPr>
        <p:spPr bwMode="auto">
          <a:xfrm>
            <a:off x="152400" y="228600"/>
            <a:ext cx="5334000" cy="2057400"/>
          </a:xfrm>
          <a:prstGeom prst="wedgeRectCallout">
            <a:avLst>
              <a:gd name="adj1" fmla="val 69523"/>
              <a:gd name="adj2" fmla="val 6936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a:cs typeface="+mn-cs"/>
              </a:rPr>
              <a:t>When Americans were colonists (1607-1783), </a:t>
            </a:r>
            <a:br>
              <a:rPr lang="en-US" sz="3600">
                <a:cs typeface="+mn-cs"/>
              </a:rPr>
            </a:br>
            <a:r>
              <a:rPr lang="en-US" sz="3600">
                <a:cs typeface="+mn-cs"/>
              </a:rPr>
              <a:t>the western border was the Appalachian Mountains </a:t>
            </a:r>
          </a:p>
        </p:txBody>
      </p:sp>
    </p:spTree>
    <p:extLst>
      <p:ext uri="{BB962C8B-B14F-4D97-AF65-F5344CB8AC3E}">
        <p14:creationId xmlns:p14="http://schemas.microsoft.com/office/powerpoint/2010/main" val="36865282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fltVal val="0"/>
                                          </p:val>
                                        </p:tav>
                                        <p:tav tm="100000">
                                          <p:val>
                                            <p:strVal val="#ppt_w"/>
                                          </p:val>
                                        </p:tav>
                                      </p:tavLst>
                                    </p:anim>
                                    <p:anim calcmode="lin" valueType="num">
                                      <p:cBhvr>
                                        <p:cTn id="8" dur="500" fill="hold"/>
                                        <p:tgtEl>
                                          <p:spTgt spid="27654"/>
                                        </p:tgtEl>
                                        <p:attrNameLst>
                                          <p:attrName>ppt_h</p:attrName>
                                        </p:attrNameLst>
                                      </p:cBhvr>
                                      <p:tavLst>
                                        <p:tav tm="0">
                                          <p:val>
                                            <p:fltVal val="0"/>
                                          </p:val>
                                        </p:tav>
                                        <p:tav tm="100000">
                                          <p:val>
                                            <p:strVal val="#ppt_h"/>
                                          </p:val>
                                        </p:tav>
                                      </p:tavLst>
                                    </p:anim>
                                    <p:animEffect transition="in" filter="fade">
                                      <p:cBhvr>
                                        <p:cTn id="9"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3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88"/>
            <a:ext cx="6110288" cy="685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8" name="AutoShape 6"/>
          <p:cNvSpPr>
            <a:spLocks noChangeArrowheads="1"/>
          </p:cNvSpPr>
          <p:nvPr/>
        </p:nvSpPr>
        <p:spPr bwMode="auto">
          <a:xfrm>
            <a:off x="76200" y="4191000"/>
            <a:ext cx="3886200" cy="2514600"/>
          </a:xfrm>
          <a:prstGeom prst="wedgeRectCallout">
            <a:avLst>
              <a:gd name="adj1" fmla="val 54287"/>
              <a:gd name="adj2" fmla="val -77653"/>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a:cs typeface="+mn-cs"/>
              </a:rPr>
              <a:t>After the Revolutionary War, the western border of the U.S. was the Mississippi River </a:t>
            </a:r>
          </a:p>
        </p:txBody>
      </p:sp>
    </p:spTree>
    <p:extLst>
      <p:ext uri="{BB962C8B-B14F-4D97-AF65-F5344CB8AC3E}">
        <p14:creationId xmlns:p14="http://schemas.microsoft.com/office/powerpoint/2010/main" val="292073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3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17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2" name="AutoShape 6"/>
          <p:cNvSpPr>
            <a:spLocks noChangeArrowheads="1"/>
          </p:cNvSpPr>
          <p:nvPr/>
        </p:nvSpPr>
        <p:spPr bwMode="auto">
          <a:xfrm>
            <a:off x="304800" y="5253182"/>
            <a:ext cx="8610600" cy="1477818"/>
          </a:xfrm>
          <a:prstGeom prst="wedgeRectCallout">
            <a:avLst>
              <a:gd name="adj1" fmla="val -21372"/>
              <a:gd name="adj2" fmla="val -169159"/>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dirty="0">
                <a:cs typeface="+mn-cs"/>
              </a:rPr>
              <a:t>After Jefferson</a:t>
            </a:r>
            <a:r>
              <a:rPr lang="ja-JP" altLang="en-US" sz="3600" dirty="0">
                <a:latin typeface="Arial"/>
                <a:cs typeface="+mn-cs"/>
              </a:rPr>
              <a:t>’</a:t>
            </a:r>
            <a:r>
              <a:rPr lang="en-US" sz="3600" dirty="0">
                <a:cs typeface="+mn-cs"/>
              </a:rPr>
              <a:t>s Louisiana Purchase in 1803, the western border was the Rocky Mountains</a:t>
            </a:r>
          </a:p>
        </p:txBody>
      </p:sp>
    </p:spTree>
    <p:extLst>
      <p:ext uri="{BB962C8B-B14F-4D97-AF65-F5344CB8AC3E}">
        <p14:creationId xmlns:p14="http://schemas.microsoft.com/office/powerpoint/2010/main" val="4116220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fltVal val="0"/>
                                          </p:val>
                                        </p:tav>
                                        <p:tav tm="100000">
                                          <p:val>
                                            <p:strVal val="#ppt_h"/>
                                          </p:val>
                                        </p:tav>
                                      </p:tavLst>
                                    </p:anim>
                                    <p:animEffect transition="in" filter="fade">
                                      <p:cBhvr>
                                        <p:cTn id="9"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32771"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32772" name="Picture 5" descr="23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700"/>
            <a:ext cx="9144000" cy="6159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6" name="AutoShape 6"/>
          <p:cNvSpPr>
            <a:spLocks noChangeArrowheads="1"/>
          </p:cNvSpPr>
          <p:nvPr/>
        </p:nvSpPr>
        <p:spPr bwMode="auto">
          <a:xfrm>
            <a:off x="3581400" y="152399"/>
            <a:ext cx="5486400" cy="1902691"/>
          </a:xfrm>
          <a:prstGeom prst="wedgeRectCallout">
            <a:avLst>
              <a:gd name="adj1" fmla="val -107148"/>
              <a:gd name="adj2" fmla="val 124167"/>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dirty="0">
                <a:cs typeface="+mn-cs"/>
              </a:rPr>
              <a:t>By 1850, the western border was the Pacific Ocean </a:t>
            </a:r>
            <a:br>
              <a:rPr lang="en-US" sz="3600" dirty="0">
                <a:cs typeface="+mn-cs"/>
              </a:rPr>
            </a:br>
            <a:r>
              <a:rPr lang="en-US" sz="3600" dirty="0">
                <a:cs typeface="+mn-cs"/>
              </a:rPr>
              <a:t>from Oregon to California</a:t>
            </a:r>
            <a:endParaRPr lang="en-US" sz="1800" dirty="0">
              <a:cs typeface="+mn-cs"/>
            </a:endParaRPr>
          </a:p>
        </p:txBody>
      </p:sp>
    </p:spTree>
    <p:extLst>
      <p:ext uri="{BB962C8B-B14F-4D97-AF65-F5344CB8AC3E}">
        <p14:creationId xmlns:p14="http://schemas.microsoft.com/office/powerpoint/2010/main" val="1285367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Effect transition="in" filter="fade">
                                      <p:cBhvr>
                                        <p:cTn id="9"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6164"/>
            <a:ext cx="7322202"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Reasons for Manifest Destiny</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7" y="901468"/>
            <a:ext cx="732220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pPr>
            <a:r>
              <a:rPr lang="en-US" sz="3600" dirty="0">
                <a:latin typeface="Arial" charset="0"/>
                <a:ea typeface="ＭＳ Ｐゴシック" charset="0"/>
              </a:rPr>
              <a:t>Changes in the early Antebellum era (1800-1840), encouraged westward expansion in the 1840s</a:t>
            </a:r>
          </a:p>
          <a:p>
            <a:pPr lvl="1">
              <a:lnSpc>
                <a:spcPct val="90000"/>
              </a:lnSpc>
            </a:pPr>
            <a:r>
              <a:rPr lang="en-US" sz="3600" dirty="0">
                <a:solidFill>
                  <a:srgbClr val="000000"/>
                </a:solidFill>
                <a:latin typeface="Arial" charset="0"/>
                <a:ea typeface="ＭＳ Ｐゴシック" charset="0"/>
              </a:rPr>
              <a:t>The growth of </a:t>
            </a:r>
            <a:r>
              <a:rPr lang="ja-JP" altLang="en-US" sz="3600" dirty="0">
                <a:solidFill>
                  <a:srgbClr val="000000"/>
                </a:solidFill>
                <a:latin typeface="Arial" charset="0"/>
                <a:ea typeface="ＭＳ Ｐゴシック" charset="0"/>
              </a:rPr>
              <a:t>“</a:t>
            </a:r>
            <a:r>
              <a:rPr lang="en-US" altLang="ja-JP" sz="3600" b="1" dirty="0">
                <a:solidFill>
                  <a:srgbClr val="FF0000"/>
                </a:solidFill>
                <a:latin typeface="Arial" charset="0"/>
                <a:ea typeface="ＭＳ Ｐゴシック" charset="0"/>
              </a:rPr>
              <a:t>King Cotton</a:t>
            </a:r>
            <a:r>
              <a:rPr lang="ja-JP" altLang="en-US" sz="3600" dirty="0">
                <a:solidFill>
                  <a:srgbClr val="000000"/>
                </a:solidFill>
                <a:latin typeface="Arial" charset="0"/>
                <a:ea typeface="ＭＳ Ｐゴシック" charset="0"/>
              </a:rPr>
              <a:t>”</a:t>
            </a:r>
            <a:r>
              <a:rPr lang="en-US" altLang="ja-JP" sz="3600" dirty="0">
                <a:solidFill>
                  <a:srgbClr val="000000"/>
                </a:solidFill>
                <a:latin typeface="Arial" charset="0"/>
                <a:ea typeface="ＭＳ Ｐゴシック" charset="0"/>
              </a:rPr>
              <a:t> &amp; commercial farming led to a desire for more western lands</a:t>
            </a:r>
          </a:p>
          <a:p>
            <a:pPr lvl="1">
              <a:lnSpc>
                <a:spcPct val="90000"/>
              </a:lnSpc>
            </a:pPr>
            <a:r>
              <a:rPr lang="en-US" sz="3600" dirty="0">
                <a:solidFill>
                  <a:srgbClr val="000000"/>
                </a:solidFill>
                <a:latin typeface="Arial" charset="0"/>
                <a:ea typeface="ＭＳ Ｐゴシック" charset="0"/>
              </a:rPr>
              <a:t>Improved </a:t>
            </a:r>
            <a:r>
              <a:rPr lang="en-US" sz="3600" b="1" dirty="0">
                <a:solidFill>
                  <a:srgbClr val="FF0000"/>
                </a:solidFill>
                <a:latin typeface="Arial" charset="0"/>
                <a:ea typeface="ＭＳ Ｐゴシック" charset="0"/>
              </a:rPr>
              <a:t>transportation</a:t>
            </a:r>
            <a:r>
              <a:rPr lang="en-US" sz="3600" dirty="0">
                <a:solidFill>
                  <a:srgbClr val="000000"/>
                </a:solidFill>
                <a:latin typeface="Arial" charset="0"/>
                <a:ea typeface="ＭＳ Ｐゴシック" charset="0"/>
              </a:rPr>
              <a:t> such as canals, steamboats, &amp; railroads increased speed &amp; profitability</a:t>
            </a:r>
          </a:p>
        </p:txBody>
      </p:sp>
    </p:spTree>
    <p:extLst>
      <p:ext uri="{BB962C8B-B14F-4D97-AF65-F5344CB8AC3E}">
        <p14:creationId xmlns:p14="http://schemas.microsoft.com/office/powerpoint/2010/main" val="11945736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447800" y="0"/>
            <a:ext cx="6783388" cy="6858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68866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38914"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38915" name="Picture 4" descr="map-pop-density-1790-18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AutoShape 8"/>
          <p:cNvSpPr>
            <a:spLocks noChangeArrowheads="1"/>
          </p:cNvSpPr>
          <p:nvPr/>
        </p:nvSpPr>
        <p:spPr bwMode="auto">
          <a:xfrm>
            <a:off x="76200" y="228600"/>
            <a:ext cx="4724400" cy="3200400"/>
          </a:xfrm>
          <a:prstGeom prst="wedgeRectCallout">
            <a:avLst>
              <a:gd name="adj1" fmla="val 74093"/>
              <a:gd name="adj2" fmla="val -144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cs typeface="+mn-cs"/>
            </a:endParaRPr>
          </a:p>
        </p:txBody>
      </p:sp>
      <p:pic>
        <p:nvPicPr>
          <p:cNvPr id="35849" name="Picture 9" descr="Photo of FARMING: HARVESTING. &#10;Harvesting grain with one of Cyrus Hall McCormick's reapers. Wood engraving, American, 188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28600" y="381000"/>
            <a:ext cx="4419600" cy="290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0" name="AutoShape 10"/>
          <p:cNvSpPr>
            <a:spLocks noChangeArrowheads="1"/>
          </p:cNvSpPr>
          <p:nvPr/>
        </p:nvSpPr>
        <p:spPr bwMode="auto">
          <a:xfrm>
            <a:off x="76200" y="3581400"/>
            <a:ext cx="4724400" cy="3200400"/>
          </a:xfrm>
          <a:prstGeom prst="wedgeRectCallout">
            <a:avLst>
              <a:gd name="adj1" fmla="val 74731"/>
              <a:gd name="adj2" fmla="val -44296"/>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cs typeface="+mn-cs"/>
            </a:endParaRPr>
          </a:p>
        </p:txBody>
      </p:sp>
      <p:pic>
        <p:nvPicPr>
          <p:cNvPr id="35852" name="Picture 12" descr="Photo of WHITNEY: COTTON GIN, 1793. &#10;Eli Whitney's first cotton gin, 1793: wood engraving, 19th cenutry, after a drawing by William L. Sheppard."/>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52400" y="3657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36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p:cTn id="7" dur="500" fill="hold"/>
                                        <p:tgtEl>
                                          <p:spTgt spid="35848"/>
                                        </p:tgtEl>
                                        <p:attrNameLst>
                                          <p:attrName>ppt_w</p:attrName>
                                        </p:attrNameLst>
                                      </p:cBhvr>
                                      <p:tavLst>
                                        <p:tav tm="0">
                                          <p:val>
                                            <p:fltVal val="0"/>
                                          </p:val>
                                        </p:tav>
                                        <p:tav tm="100000">
                                          <p:val>
                                            <p:strVal val="#ppt_w"/>
                                          </p:val>
                                        </p:tav>
                                      </p:tavLst>
                                    </p:anim>
                                    <p:anim calcmode="lin" valueType="num">
                                      <p:cBhvr>
                                        <p:cTn id="8" dur="500" fill="hold"/>
                                        <p:tgtEl>
                                          <p:spTgt spid="35848"/>
                                        </p:tgtEl>
                                        <p:attrNameLst>
                                          <p:attrName>ppt_h</p:attrName>
                                        </p:attrNameLst>
                                      </p:cBhvr>
                                      <p:tavLst>
                                        <p:tav tm="0">
                                          <p:val>
                                            <p:fltVal val="0"/>
                                          </p:val>
                                        </p:tav>
                                        <p:tav tm="100000">
                                          <p:val>
                                            <p:strVal val="#ppt_h"/>
                                          </p:val>
                                        </p:tav>
                                      </p:tavLst>
                                    </p:anim>
                                    <p:animEffect transition="in" filter="fade">
                                      <p:cBhvr>
                                        <p:cTn id="9" dur="500"/>
                                        <p:tgtEl>
                                          <p:spTgt spid="35848"/>
                                        </p:tgtEl>
                                      </p:cBhvr>
                                    </p:animEffect>
                                  </p:childTnLst>
                                </p:cTn>
                              </p:par>
                              <p:par>
                                <p:cTn id="10" presetID="53" presetClass="entr" presetSubtype="0" fill="hold" nodeType="withEffect">
                                  <p:stCondLst>
                                    <p:cond delay="0"/>
                                  </p:stCondLst>
                                  <p:childTnLst>
                                    <p:set>
                                      <p:cBhvr>
                                        <p:cTn id="11" dur="1" fill="hold">
                                          <p:stCondLst>
                                            <p:cond delay="0"/>
                                          </p:stCondLst>
                                        </p:cTn>
                                        <p:tgtEl>
                                          <p:spTgt spid="35849"/>
                                        </p:tgtEl>
                                        <p:attrNameLst>
                                          <p:attrName>style.visibility</p:attrName>
                                        </p:attrNameLst>
                                      </p:cBhvr>
                                      <p:to>
                                        <p:strVal val="visible"/>
                                      </p:to>
                                    </p:set>
                                    <p:anim calcmode="lin" valueType="num">
                                      <p:cBhvr>
                                        <p:cTn id="12" dur="500" fill="hold"/>
                                        <p:tgtEl>
                                          <p:spTgt spid="35849"/>
                                        </p:tgtEl>
                                        <p:attrNameLst>
                                          <p:attrName>ppt_w</p:attrName>
                                        </p:attrNameLst>
                                      </p:cBhvr>
                                      <p:tavLst>
                                        <p:tav tm="0">
                                          <p:val>
                                            <p:fltVal val="0"/>
                                          </p:val>
                                        </p:tav>
                                        <p:tav tm="100000">
                                          <p:val>
                                            <p:strVal val="#ppt_w"/>
                                          </p:val>
                                        </p:tav>
                                      </p:tavLst>
                                    </p:anim>
                                    <p:anim calcmode="lin" valueType="num">
                                      <p:cBhvr>
                                        <p:cTn id="13" dur="500" fill="hold"/>
                                        <p:tgtEl>
                                          <p:spTgt spid="35849"/>
                                        </p:tgtEl>
                                        <p:attrNameLst>
                                          <p:attrName>ppt_h</p:attrName>
                                        </p:attrNameLst>
                                      </p:cBhvr>
                                      <p:tavLst>
                                        <p:tav tm="0">
                                          <p:val>
                                            <p:fltVal val="0"/>
                                          </p:val>
                                        </p:tav>
                                        <p:tav tm="100000">
                                          <p:val>
                                            <p:strVal val="#ppt_h"/>
                                          </p:val>
                                        </p:tav>
                                      </p:tavLst>
                                    </p:anim>
                                    <p:animEffect transition="in" filter="fade">
                                      <p:cBhvr>
                                        <p:cTn id="14" dur="500"/>
                                        <p:tgtEl>
                                          <p:spTgt spid="358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5850"/>
                                        </p:tgtEl>
                                        <p:attrNameLst>
                                          <p:attrName>style.visibility</p:attrName>
                                        </p:attrNameLst>
                                      </p:cBhvr>
                                      <p:to>
                                        <p:strVal val="visible"/>
                                      </p:to>
                                    </p:set>
                                    <p:anim calcmode="lin" valueType="num">
                                      <p:cBhvr>
                                        <p:cTn id="19" dur="500" fill="hold"/>
                                        <p:tgtEl>
                                          <p:spTgt spid="35850"/>
                                        </p:tgtEl>
                                        <p:attrNameLst>
                                          <p:attrName>ppt_w</p:attrName>
                                        </p:attrNameLst>
                                      </p:cBhvr>
                                      <p:tavLst>
                                        <p:tav tm="0">
                                          <p:val>
                                            <p:fltVal val="0"/>
                                          </p:val>
                                        </p:tav>
                                        <p:tav tm="100000">
                                          <p:val>
                                            <p:strVal val="#ppt_w"/>
                                          </p:val>
                                        </p:tav>
                                      </p:tavLst>
                                    </p:anim>
                                    <p:anim calcmode="lin" valueType="num">
                                      <p:cBhvr>
                                        <p:cTn id="20" dur="500" fill="hold"/>
                                        <p:tgtEl>
                                          <p:spTgt spid="35850"/>
                                        </p:tgtEl>
                                        <p:attrNameLst>
                                          <p:attrName>ppt_h</p:attrName>
                                        </p:attrNameLst>
                                      </p:cBhvr>
                                      <p:tavLst>
                                        <p:tav tm="0">
                                          <p:val>
                                            <p:fltVal val="0"/>
                                          </p:val>
                                        </p:tav>
                                        <p:tav tm="100000">
                                          <p:val>
                                            <p:strVal val="#ppt_h"/>
                                          </p:val>
                                        </p:tav>
                                      </p:tavLst>
                                    </p:anim>
                                    <p:animEffect transition="in" filter="fade">
                                      <p:cBhvr>
                                        <p:cTn id="21" dur="500"/>
                                        <p:tgtEl>
                                          <p:spTgt spid="35850"/>
                                        </p:tgtEl>
                                      </p:cBhvr>
                                    </p:animEffect>
                                  </p:childTnLst>
                                </p:cTn>
                              </p:par>
                              <p:par>
                                <p:cTn id="22" presetID="53" presetClass="entr" presetSubtype="0" fill="hold" nodeType="withEffect">
                                  <p:stCondLst>
                                    <p:cond delay="0"/>
                                  </p:stCondLst>
                                  <p:childTnLst>
                                    <p:set>
                                      <p:cBhvr>
                                        <p:cTn id="23" dur="1" fill="hold">
                                          <p:stCondLst>
                                            <p:cond delay="0"/>
                                          </p:stCondLst>
                                        </p:cTn>
                                        <p:tgtEl>
                                          <p:spTgt spid="35852"/>
                                        </p:tgtEl>
                                        <p:attrNameLst>
                                          <p:attrName>style.visibility</p:attrName>
                                        </p:attrNameLst>
                                      </p:cBhvr>
                                      <p:to>
                                        <p:strVal val="visible"/>
                                      </p:to>
                                    </p:set>
                                    <p:anim calcmode="lin" valueType="num">
                                      <p:cBhvr>
                                        <p:cTn id="24" dur="500" fill="hold"/>
                                        <p:tgtEl>
                                          <p:spTgt spid="35852"/>
                                        </p:tgtEl>
                                        <p:attrNameLst>
                                          <p:attrName>ppt_w</p:attrName>
                                        </p:attrNameLst>
                                      </p:cBhvr>
                                      <p:tavLst>
                                        <p:tav tm="0">
                                          <p:val>
                                            <p:fltVal val="0"/>
                                          </p:val>
                                        </p:tav>
                                        <p:tav tm="100000">
                                          <p:val>
                                            <p:strVal val="#ppt_w"/>
                                          </p:val>
                                        </p:tav>
                                      </p:tavLst>
                                    </p:anim>
                                    <p:anim calcmode="lin" valueType="num">
                                      <p:cBhvr>
                                        <p:cTn id="25" dur="500" fill="hold"/>
                                        <p:tgtEl>
                                          <p:spTgt spid="35852"/>
                                        </p:tgtEl>
                                        <p:attrNameLst>
                                          <p:attrName>ppt_h</p:attrName>
                                        </p:attrNameLst>
                                      </p:cBhvr>
                                      <p:tavLst>
                                        <p:tav tm="0">
                                          <p:val>
                                            <p:fltVal val="0"/>
                                          </p:val>
                                        </p:tav>
                                        <p:tav tm="100000">
                                          <p:val>
                                            <p:strVal val="#ppt_h"/>
                                          </p:val>
                                        </p:tav>
                                      </p:tavLst>
                                    </p:anim>
                                    <p:animEffect transition="in" filter="fade">
                                      <p:cBhvr>
                                        <p:cTn id="26"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nimBg="1"/>
      <p:bldP spid="358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1"/>
            <a:ext cx="732220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Reasons for Manifest Destiny</a:t>
            </a:r>
          </a:p>
        </p:txBody>
      </p:sp>
      <p:sp>
        <p:nvSpPr>
          <p:cNvPr id="7" name="Rectangle 6"/>
          <p:cNvSpPr>
            <a:spLocks noGrp="1" noChangeArrowheads="1"/>
          </p:cNvSpPr>
          <p:nvPr/>
        </p:nvSpPr>
        <p:spPr bwMode="auto">
          <a:xfrm>
            <a:off x="1821797" y="930563"/>
            <a:ext cx="732220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pPr>
            <a:r>
              <a:rPr lang="en-US" sz="3400" dirty="0">
                <a:latin typeface="Arial" charset="0"/>
                <a:ea typeface="ＭＳ Ｐゴシック" charset="0"/>
              </a:rPr>
              <a:t>Changes in the early Antebellum era (1800-1840), encouraged westward expansion in the 1840s</a:t>
            </a:r>
          </a:p>
          <a:p>
            <a:pPr lvl="1">
              <a:lnSpc>
                <a:spcPct val="95000"/>
              </a:lnSpc>
            </a:pPr>
            <a:r>
              <a:rPr lang="en-US" sz="3400" dirty="0">
                <a:latin typeface="Arial" charset="0"/>
                <a:ea typeface="ＭＳ Ｐゴシック" charset="0"/>
              </a:rPr>
              <a:t>The U.S. population grew 300%</a:t>
            </a:r>
          </a:p>
          <a:p>
            <a:pPr lvl="1">
              <a:lnSpc>
                <a:spcPct val="95000"/>
              </a:lnSpc>
            </a:pPr>
            <a:r>
              <a:rPr lang="en-US" sz="3400" dirty="0">
                <a:latin typeface="Arial" charset="0"/>
                <a:ea typeface="ＭＳ Ｐゴシック" charset="0"/>
              </a:rPr>
              <a:t>The number of U.S. states grew from 13 to 26</a:t>
            </a:r>
          </a:p>
          <a:p>
            <a:pPr lvl="1">
              <a:lnSpc>
                <a:spcPct val="95000"/>
              </a:lnSpc>
            </a:pPr>
            <a:r>
              <a:rPr lang="en-US" sz="3400" dirty="0">
                <a:latin typeface="Arial" charset="0"/>
                <a:ea typeface="ＭＳ Ｐゴシック" charset="0"/>
              </a:rPr>
              <a:t>Western state populations exploded (Ohio</a:t>
            </a:r>
            <a:r>
              <a:rPr lang="ja-JP" altLang="en-US" sz="3400" dirty="0">
                <a:latin typeface="Arial" charset="0"/>
                <a:ea typeface="ＭＳ Ｐゴシック" charset="0"/>
              </a:rPr>
              <a:t>’</a:t>
            </a:r>
            <a:r>
              <a:rPr lang="en-US" altLang="ja-JP" sz="3400" dirty="0">
                <a:latin typeface="Arial" charset="0"/>
                <a:ea typeface="ＭＳ Ｐゴシック" charset="0"/>
              </a:rPr>
              <a:t>s population grew from 50,000 to 1.5 million)</a:t>
            </a:r>
            <a:endParaRPr lang="en-US" sz="3400" dirty="0">
              <a:latin typeface="Arial" charset="0"/>
              <a:ea typeface="ＭＳ Ｐゴシック" charset="0"/>
            </a:endParaRPr>
          </a:p>
        </p:txBody>
      </p:sp>
    </p:spTree>
    <p:extLst>
      <p:ext uri="{BB962C8B-B14F-4D97-AF65-F5344CB8AC3E}">
        <p14:creationId xmlns:p14="http://schemas.microsoft.com/office/powerpoint/2010/main" val="40192173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59123" y="970170"/>
            <a:ext cx="8229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pPr>
            <a:r>
              <a:rPr lang="en-US" sz="3600" dirty="0">
                <a:latin typeface="Arial" charset="0"/>
                <a:ea typeface="ＭＳ Ｐゴシック" charset="0"/>
              </a:rPr>
              <a:t>From 1800 to 1840, </a:t>
            </a:r>
            <a:r>
              <a:rPr lang="en-US" sz="3600" b="1" dirty="0">
                <a:solidFill>
                  <a:srgbClr val="FF0000"/>
                </a:solidFill>
                <a:latin typeface="Arial" charset="0"/>
                <a:ea typeface="ＭＳ Ｐゴシック" charset="0"/>
              </a:rPr>
              <a:t>democracy</a:t>
            </a:r>
            <a:r>
              <a:rPr lang="en-US" sz="3600" dirty="0">
                <a:latin typeface="Arial" charset="0"/>
                <a:ea typeface="ＭＳ Ｐゴシック" charset="0"/>
              </a:rPr>
              <a:t> increased in America:</a:t>
            </a:r>
          </a:p>
          <a:p>
            <a:pPr lvl="1">
              <a:lnSpc>
                <a:spcPct val="90000"/>
              </a:lnSpc>
            </a:pPr>
            <a:r>
              <a:rPr lang="en-US" sz="3600" dirty="0">
                <a:latin typeface="Arial" charset="0"/>
                <a:ea typeface="ＭＳ Ｐゴシック" charset="0"/>
              </a:rPr>
              <a:t>Before 1800, less than 50% of white men could vote because of </a:t>
            </a:r>
            <a:r>
              <a:rPr lang="en-US" sz="3600" b="1" dirty="0">
                <a:solidFill>
                  <a:srgbClr val="FF0000"/>
                </a:solidFill>
                <a:latin typeface="Arial" charset="0"/>
                <a:ea typeface="ＭＳ Ｐゴシック" charset="0"/>
              </a:rPr>
              <a:t>property</a:t>
            </a:r>
            <a:r>
              <a:rPr lang="en-US" sz="3600" dirty="0">
                <a:latin typeface="Arial" charset="0"/>
                <a:ea typeface="ＭＳ Ｐゴシック" charset="0"/>
              </a:rPr>
              <a:t> &amp; tax restrictions</a:t>
            </a:r>
          </a:p>
          <a:p>
            <a:pPr lvl="1">
              <a:lnSpc>
                <a:spcPct val="90000"/>
              </a:lnSpc>
            </a:pPr>
            <a:r>
              <a:rPr lang="en-US" sz="3600" dirty="0">
                <a:latin typeface="Arial" charset="0"/>
                <a:ea typeface="ＭＳ Ｐゴシック" charset="0"/>
              </a:rPr>
              <a:t>By 1840, these restrictions were removed which allowed 90% of </a:t>
            </a:r>
            <a:r>
              <a:rPr lang="ja-JP" altLang="en-US" sz="3600" b="1" dirty="0">
                <a:latin typeface="Arial" charset="0"/>
                <a:ea typeface="ＭＳ Ｐゴシック" charset="0"/>
              </a:rPr>
              <a:t>“</a:t>
            </a:r>
            <a:r>
              <a:rPr lang="en-US" altLang="ja-JP" sz="3600" b="1" dirty="0">
                <a:solidFill>
                  <a:srgbClr val="FF0000"/>
                </a:solidFill>
                <a:latin typeface="Arial" charset="0"/>
                <a:ea typeface="ＭＳ Ｐゴシック" charset="0"/>
              </a:rPr>
              <a:t>common</a:t>
            </a:r>
            <a:r>
              <a:rPr lang="ja-JP" altLang="en-US" sz="3600" b="1" dirty="0">
                <a:latin typeface="Arial" charset="0"/>
                <a:ea typeface="ＭＳ Ｐゴシック" charset="0"/>
              </a:rPr>
              <a:t>”</a:t>
            </a:r>
            <a:r>
              <a:rPr lang="en-US" altLang="ja-JP" sz="3600" dirty="0">
                <a:latin typeface="Arial" charset="0"/>
                <a:ea typeface="ＭＳ Ｐゴシック" charset="0"/>
              </a:rPr>
              <a:t> white men to vote </a:t>
            </a:r>
            <a:r>
              <a:rPr kumimoji="0" lang="en-US" altLang="ja-JP" sz="3600" dirty="0">
                <a:latin typeface="Arial" charset="0"/>
                <a:ea typeface="ＭＳ Ｐゴシック" charset="0"/>
              </a:rPr>
              <a:t>(</a:t>
            </a:r>
            <a:r>
              <a:rPr kumimoji="0" lang="ja-JP" altLang="en-US" sz="3600" dirty="0">
                <a:latin typeface="Arial" charset="0"/>
                <a:ea typeface="ＭＳ Ｐゴシック" charset="0"/>
              </a:rPr>
              <a:t>“</a:t>
            </a:r>
            <a:r>
              <a:rPr kumimoji="0" lang="en-US" altLang="ja-JP" sz="3600" dirty="0">
                <a:latin typeface="Arial" charset="0"/>
                <a:ea typeface="ＭＳ Ｐゴシック" charset="0"/>
              </a:rPr>
              <a:t>universal white male </a:t>
            </a:r>
            <a:r>
              <a:rPr kumimoji="0" lang="en-US" altLang="ja-JP" sz="3600" b="1" dirty="0">
                <a:solidFill>
                  <a:srgbClr val="FF0000"/>
                </a:solidFill>
                <a:latin typeface="Arial" charset="0"/>
                <a:ea typeface="ＭＳ Ｐゴシック" charset="0"/>
              </a:rPr>
              <a:t>suffrage</a:t>
            </a:r>
            <a:r>
              <a:rPr kumimoji="0" lang="ja-JP" altLang="en-US" sz="3600" dirty="0">
                <a:latin typeface="Arial" charset="0"/>
                <a:ea typeface="ＭＳ Ｐゴシック" charset="0"/>
              </a:rPr>
              <a:t>”</a:t>
            </a:r>
            <a:r>
              <a:rPr kumimoji="0" lang="en-US" altLang="ja-JP" sz="3600" dirty="0">
                <a:latin typeface="Arial" charset="0"/>
                <a:ea typeface="ＭＳ Ｐゴシック" charset="0"/>
              </a:rPr>
              <a:t>)</a:t>
            </a:r>
            <a:endParaRPr kumimoji="0" lang="en-US" sz="3600" dirty="0">
              <a:latin typeface="Arial" charset="0"/>
              <a:ea typeface="ＭＳ Ｐゴシック" charset="0"/>
            </a:endParaRPr>
          </a:p>
        </p:txBody>
      </p:sp>
      <p:sp>
        <p:nvSpPr>
          <p:cNvPr id="9" name="Rectangle 8"/>
          <p:cNvSpPr>
            <a:spLocks noGrp="1" noChangeArrowheads="1"/>
          </p:cNvSpPr>
          <p:nvPr/>
        </p:nvSpPr>
        <p:spPr bwMode="auto">
          <a:xfrm>
            <a:off x="1459123" y="0"/>
            <a:ext cx="7772400"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The Growth of Democracy</a:t>
            </a:r>
            <a:endParaRPr lang="en-US" dirty="0">
              <a:latin typeface="Times New Roman" charset="0"/>
              <a:ea typeface="ＭＳ Ｐゴシック" charset="0"/>
            </a:endParaRPr>
          </a:p>
        </p:txBody>
      </p:sp>
    </p:spTree>
    <p:extLst>
      <p:ext uri="{BB962C8B-B14F-4D97-AF65-F5344CB8AC3E}">
        <p14:creationId xmlns:p14="http://schemas.microsoft.com/office/powerpoint/2010/main" val="36049747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43010"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0"/>
            <a:ext cx="6400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7008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animEffect transition="in" filter="fade">
                                      <p:cBhvr>
                                        <p:cTn id="9" dur="5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8918"/>
                                        </p:tgtEl>
                                        <p:attrNameLst>
                                          <p:attrName>style.visibility</p:attrName>
                                        </p:attrNameLst>
                                      </p:cBhvr>
                                      <p:to>
                                        <p:strVal val="visible"/>
                                      </p:to>
                                    </p:set>
                                    <p:anim calcmode="lin" valueType="num">
                                      <p:cBhvr>
                                        <p:cTn id="14" dur="500" fill="hold"/>
                                        <p:tgtEl>
                                          <p:spTgt spid="38918"/>
                                        </p:tgtEl>
                                        <p:attrNameLst>
                                          <p:attrName>ppt_w</p:attrName>
                                        </p:attrNameLst>
                                      </p:cBhvr>
                                      <p:tavLst>
                                        <p:tav tm="0">
                                          <p:val>
                                            <p:fltVal val="0"/>
                                          </p:val>
                                        </p:tav>
                                        <p:tav tm="100000">
                                          <p:val>
                                            <p:strVal val="#ppt_w"/>
                                          </p:val>
                                        </p:tav>
                                      </p:tavLst>
                                    </p:anim>
                                    <p:anim calcmode="lin" valueType="num">
                                      <p:cBhvr>
                                        <p:cTn id="15" dur="500" fill="hold"/>
                                        <p:tgtEl>
                                          <p:spTgt spid="38918"/>
                                        </p:tgtEl>
                                        <p:attrNameLst>
                                          <p:attrName>ppt_h</p:attrName>
                                        </p:attrNameLst>
                                      </p:cBhvr>
                                      <p:tavLst>
                                        <p:tav tm="0">
                                          <p:val>
                                            <p:fltVal val="0"/>
                                          </p:val>
                                        </p:tav>
                                        <p:tav tm="100000">
                                          <p:val>
                                            <p:strVal val="#ppt_h"/>
                                          </p:val>
                                        </p:tav>
                                      </p:tavLst>
                                    </p:anim>
                                    <p:animEffect transition="in" filter="fade">
                                      <p:cBhvr>
                                        <p:cTn id="16"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1"/>
            <a:ext cx="732220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sz="4000" b="1" dirty="0">
                <a:latin typeface="Times New Roman" charset="0"/>
                <a:ea typeface="ＭＳ Ｐゴシック" charset="0"/>
              </a:rPr>
              <a:t>Motivations of Westward Expansion</a:t>
            </a:r>
            <a:endParaRPr lang="en-US" sz="4000" dirty="0">
              <a:latin typeface="Times New Roman" charset="0"/>
              <a:ea typeface="ＭＳ Ｐゴシック" charset="0"/>
            </a:endParaRPr>
          </a:p>
        </p:txBody>
      </p:sp>
      <p:sp>
        <p:nvSpPr>
          <p:cNvPr id="7" name="Rectangle 6"/>
          <p:cNvSpPr>
            <a:spLocks noGrp="1" noChangeArrowheads="1"/>
          </p:cNvSpPr>
          <p:nvPr/>
        </p:nvSpPr>
        <p:spPr bwMode="auto">
          <a:xfrm>
            <a:off x="1821798" y="984595"/>
            <a:ext cx="732220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pPr>
            <a:r>
              <a:rPr lang="en-US" sz="3400" dirty="0">
                <a:latin typeface="Arial" charset="0"/>
                <a:ea typeface="ＭＳ Ｐゴシック" charset="0"/>
              </a:rPr>
              <a:t>The journey West was </a:t>
            </a:r>
            <a:r>
              <a:rPr lang="en-US" sz="3400" b="1" dirty="0">
                <a:solidFill>
                  <a:srgbClr val="FF0000"/>
                </a:solidFill>
                <a:latin typeface="Arial" charset="0"/>
                <a:ea typeface="ＭＳ Ｐゴシック" charset="0"/>
              </a:rPr>
              <a:t>dangerous</a:t>
            </a:r>
            <a:r>
              <a:rPr lang="en-US" sz="3400" dirty="0">
                <a:latin typeface="Arial" charset="0"/>
                <a:ea typeface="ＭＳ Ｐゴシック" charset="0"/>
              </a:rPr>
              <a:t> &amp; unpredictable, yet thousands of Americans traveled along the Oregon, Santa Fe, &amp; Mormon Trails</a:t>
            </a:r>
          </a:p>
          <a:p>
            <a:pPr lvl="1">
              <a:lnSpc>
                <a:spcPct val="90000"/>
              </a:lnSpc>
            </a:pPr>
            <a:r>
              <a:rPr lang="en-US" sz="3400" dirty="0">
                <a:latin typeface="Arial" charset="0"/>
                <a:ea typeface="ＭＳ Ｐゴシック" charset="0"/>
              </a:rPr>
              <a:t>The earliest pioneers were </a:t>
            </a:r>
            <a:r>
              <a:rPr lang="en-US" sz="3400" b="1" dirty="0">
                <a:solidFill>
                  <a:srgbClr val="804000"/>
                </a:solidFill>
                <a:latin typeface="Arial" charset="0"/>
                <a:ea typeface="ＭＳ Ｐゴシック" charset="0"/>
              </a:rPr>
              <a:t>fur</a:t>
            </a:r>
            <a:r>
              <a:rPr lang="en-US" sz="3400" dirty="0">
                <a:latin typeface="Arial" charset="0"/>
                <a:ea typeface="ＭＳ Ｐゴシック" charset="0"/>
              </a:rPr>
              <a:t> traders, land speculators, &amp; poor farmers looking for </a:t>
            </a:r>
            <a:r>
              <a:rPr lang="en-US" sz="3400" b="1" dirty="0">
                <a:solidFill>
                  <a:srgbClr val="FF0000"/>
                </a:solidFill>
                <a:latin typeface="Arial" charset="0"/>
                <a:ea typeface="ＭＳ Ｐゴシック" charset="0"/>
              </a:rPr>
              <a:t>cheap land</a:t>
            </a:r>
            <a:r>
              <a:rPr lang="en-US" sz="3400" dirty="0">
                <a:solidFill>
                  <a:srgbClr val="FF0000"/>
                </a:solidFill>
                <a:latin typeface="Arial" charset="0"/>
                <a:ea typeface="ＭＳ Ｐゴシック" charset="0"/>
              </a:rPr>
              <a:t> </a:t>
            </a:r>
          </a:p>
          <a:p>
            <a:pPr lvl="1">
              <a:lnSpc>
                <a:spcPct val="90000"/>
              </a:lnSpc>
            </a:pPr>
            <a:r>
              <a:rPr lang="en-US" sz="3400" dirty="0">
                <a:latin typeface="Arial" charset="0"/>
                <a:ea typeface="ＭＳ Ｐゴシック" charset="0"/>
              </a:rPr>
              <a:t>Soon, farmers, miners, ranchers, &amp; religious groups flooded West</a:t>
            </a:r>
          </a:p>
        </p:txBody>
      </p:sp>
      <p:sp>
        <p:nvSpPr>
          <p:cNvPr id="8" name="Text Box 6"/>
          <p:cNvSpPr txBox="1">
            <a:spLocks noChangeArrowheads="1"/>
          </p:cNvSpPr>
          <p:nvPr/>
        </p:nvSpPr>
        <p:spPr bwMode="auto">
          <a:xfrm>
            <a:off x="1821798" y="1978799"/>
            <a:ext cx="7322202" cy="144780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50000"/>
              </a:spcBef>
              <a:defRPr/>
            </a:pPr>
            <a:r>
              <a:rPr lang="en-US" sz="4800" kern="1200" dirty="0">
                <a:cs typeface="+mn-cs"/>
              </a:rPr>
              <a:t>Why would pioneers risk their lives to travel West?</a:t>
            </a:r>
          </a:p>
        </p:txBody>
      </p:sp>
    </p:spTree>
    <p:extLst>
      <p:ext uri="{BB962C8B-B14F-4D97-AF65-F5344CB8AC3E}">
        <p14:creationId xmlns:p14="http://schemas.microsoft.com/office/powerpoint/2010/main" val="2205777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143000"/>
          </a:xfrm>
        </p:spPr>
        <p:txBody>
          <a:bodyPr/>
          <a:lstStyle/>
          <a:p>
            <a:r>
              <a:rPr lang="en-US" b="1" dirty="0">
                <a:solidFill>
                  <a:schemeClr val="tx2">
                    <a:lumMod val="75000"/>
                  </a:schemeClr>
                </a:solidFill>
                <a:latin typeface="Times New Roman" charset="0"/>
                <a:ea typeface="ＭＳ Ｐゴシック" charset="0"/>
              </a:rPr>
              <a:t>Western Trails</a:t>
            </a:r>
            <a:endParaRPr lang="en-US" dirty="0">
              <a:solidFill>
                <a:schemeClr val="tx2">
                  <a:lumMod val="75000"/>
                </a:schemeClr>
              </a:solidFill>
              <a:latin typeface="Times New Roman" charset="0"/>
              <a:ea typeface="ＭＳ Ｐゴシック" charset="0"/>
            </a:endParaRPr>
          </a:p>
        </p:txBody>
      </p:sp>
      <p:pic>
        <p:nvPicPr>
          <p:cNvPr id="43011" name="Picture 3" descr="DIVI723325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5508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3012" name="AutoShape 4"/>
          <p:cNvSpPr>
            <a:spLocks noChangeArrowheads="1"/>
          </p:cNvSpPr>
          <p:nvPr/>
        </p:nvSpPr>
        <p:spPr bwMode="auto">
          <a:xfrm>
            <a:off x="1676400" y="1143000"/>
            <a:ext cx="6172200" cy="990600"/>
          </a:xfrm>
          <a:prstGeom prst="wedgeRectCallout">
            <a:avLst>
              <a:gd name="adj1" fmla="val -954"/>
              <a:gd name="adj2" fmla="val 20641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600" dirty="0">
                <a:cs typeface="+mn-cs"/>
              </a:rPr>
              <a:t>The Santa Fe Trail allowed the U.S. to sell goods to </a:t>
            </a:r>
            <a:r>
              <a:rPr lang="en-US" sz="3600" b="1" dirty="0">
                <a:solidFill>
                  <a:srgbClr val="FF0000"/>
                </a:solidFill>
                <a:cs typeface="+mn-cs"/>
              </a:rPr>
              <a:t>Mexico</a:t>
            </a:r>
            <a:endParaRPr lang="en-US" sz="3600" dirty="0">
              <a:solidFill>
                <a:srgbClr val="FF0000"/>
              </a:solidFill>
              <a:cs typeface="+mn-cs"/>
            </a:endParaRPr>
          </a:p>
        </p:txBody>
      </p:sp>
      <p:sp>
        <p:nvSpPr>
          <p:cNvPr id="43013" name="AutoShape 5"/>
          <p:cNvSpPr>
            <a:spLocks noChangeArrowheads="1"/>
          </p:cNvSpPr>
          <p:nvPr/>
        </p:nvSpPr>
        <p:spPr bwMode="auto">
          <a:xfrm>
            <a:off x="228600" y="5181600"/>
            <a:ext cx="8686800" cy="990600"/>
          </a:xfrm>
          <a:prstGeom prst="wedgeRectCallout">
            <a:avLst>
              <a:gd name="adj1" fmla="val -4421"/>
              <a:gd name="adj2" fmla="val -22836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600" dirty="0">
                <a:cs typeface="+mn-cs"/>
              </a:rPr>
              <a:t>The Oregon Trail led thousands of </a:t>
            </a:r>
            <a:r>
              <a:rPr lang="en-US" sz="3600" b="1" dirty="0">
                <a:solidFill>
                  <a:srgbClr val="FF0000"/>
                </a:solidFill>
                <a:cs typeface="+mn-cs"/>
              </a:rPr>
              <a:t>farmers</a:t>
            </a:r>
            <a:r>
              <a:rPr lang="en-US" sz="3600" dirty="0">
                <a:cs typeface="+mn-cs"/>
              </a:rPr>
              <a:t> to the fertile lands of Oregon in the 1840s</a:t>
            </a:r>
          </a:p>
        </p:txBody>
      </p:sp>
      <p:sp>
        <p:nvSpPr>
          <p:cNvPr id="43015" name="AutoShape 7"/>
          <p:cNvSpPr>
            <a:spLocks noChangeArrowheads="1"/>
          </p:cNvSpPr>
          <p:nvPr/>
        </p:nvSpPr>
        <p:spPr bwMode="auto">
          <a:xfrm>
            <a:off x="0" y="5181600"/>
            <a:ext cx="8686800" cy="1371600"/>
          </a:xfrm>
          <a:prstGeom prst="wedgeRectCallout">
            <a:avLst>
              <a:gd name="adj1" fmla="val 36861"/>
              <a:gd name="adj2" fmla="val -24270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400" dirty="0">
                <a:cs typeface="+mn-cs"/>
              </a:rPr>
              <a:t>In 1830, </a:t>
            </a:r>
            <a:r>
              <a:rPr lang="en-US" sz="3400" dirty="0">
                <a:solidFill>
                  <a:srgbClr val="000000"/>
                </a:solidFill>
                <a:cs typeface="+mn-cs"/>
              </a:rPr>
              <a:t>Joseph Smith founded the Mormon Church of Latter-day Saints in New York, </a:t>
            </a:r>
            <a:br>
              <a:rPr lang="en-US" sz="3400" dirty="0">
                <a:solidFill>
                  <a:srgbClr val="000000"/>
                </a:solidFill>
                <a:cs typeface="+mn-cs"/>
              </a:rPr>
            </a:br>
            <a:r>
              <a:rPr lang="en-US" sz="3400" dirty="0">
                <a:solidFill>
                  <a:srgbClr val="000000"/>
                </a:solidFill>
                <a:cs typeface="+mn-cs"/>
              </a:rPr>
              <a:t>but were persecuted &amp; forced to move West</a:t>
            </a:r>
            <a:endParaRPr lang="en-US" sz="3600" dirty="0">
              <a:solidFill>
                <a:srgbClr val="000000"/>
              </a:solidFill>
              <a:cs typeface="+mn-cs"/>
            </a:endParaRPr>
          </a:p>
        </p:txBody>
      </p:sp>
      <p:sp>
        <p:nvSpPr>
          <p:cNvPr id="43016" name="AutoShape 8"/>
          <p:cNvSpPr>
            <a:spLocks noChangeArrowheads="1"/>
          </p:cNvSpPr>
          <p:nvPr/>
        </p:nvSpPr>
        <p:spPr bwMode="auto">
          <a:xfrm>
            <a:off x="76200" y="946727"/>
            <a:ext cx="8839200" cy="1676400"/>
          </a:xfrm>
          <a:prstGeom prst="wedgeRectCallout">
            <a:avLst>
              <a:gd name="adj1" fmla="val -24102"/>
              <a:gd name="adj2" fmla="val 11325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600" dirty="0">
                <a:cs typeface="+mn-cs"/>
              </a:rPr>
              <a:t>Joseph Smith</a:t>
            </a:r>
            <a:r>
              <a:rPr lang="ja-JP" altLang="en-US" sz="3600" dirty="0">
                <a:latin typeface="Arial"/>
                <a:cs typeface="+mn-cs"/>
              </a:rPr>
              <a:t>’</a:t>
            </a:r>
            <a:r>
              <a:rPr lang="en-US" sz="3600" dirty="0">
                <a:cs typeface="+mn-cs"/>
              </a:rPr>
              <a:t>s murder forced new LDS leader Brigham Young to resettle in Salt Lake, Utah where he built a Mormon community</a:t>
            </a:r>
            <a:endParaRPr lang="en-US" dirty="0">
              <a:cs typeface="+mn-cs"/>
            </a:endParaRPr>
          </a:p>
        </p:txBody>
      </p:sp>
    </p:spTree>
    <p:extLst>
      <p:ext uri="{BB962C8B-B14F-4D97-AF65-F5344CB8AC3E}">
        <p14:creationId xmlns:p14="http://schemas.microsoft.com/office/powerpoint/2010/main" val="1512789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animEffect transition="in" filter="fade">
                                      <p:cBhvr>
                                        <p:cTn id="9" dur="500"/>
                                        <p:tgtEl>
                                          <p:spTgt spid="430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43013"/>
                                        </p:tgtEl>
                                        <p:attrNameLst>
                                          <p:attrName>ppt_w</p:attrName>
                                        </p:attrNameLst>
                                      </p:cBhvr>
                                      <p:tavLst>
                                        <p:tav tm="0">
                                          <p:val>
                                            <p:strVal val="ppt_w"/>
                                          </p:val>
                                        </p:tav>
                                        <p:tav tm="100000">
                                          <p:val>
                                            <p:fltVal val="0"/>
                                          </p:val>
                                        </p:tav>
                                      </p:tavLst>
                                    </p:anim>
                                    <p:anim calcmode="lin" valueType="num">
                                      <p:cBhvr>
                                        <p:cTn id="14" dur="500"/>
                                        <p:tgtEl>
                                          <p:spTgt spid="43013"/>
                                        </p:tgtEl>
                                        <p:attrNameLst>
                                          <p:attrName>ppt_h</p:attrName>
                                        </p:attrNameLst>
                                      </p:cBhvr>
                                      <p:tavLst>
                                        <p:tav tm="0">
                                          <p:val>
                                            <p:strVal val="ppt_h"/>
                                          </p:val>
                                        </p:tav>
                                        <p:tav tm="100000">
                                          <p:val>
                                            <p:fltVal val="0"/>
                                          </p:val>
                                        </p:tav>
                                      </p:tavLst>
                                    </p:anim>
                                    <p:animEffect transition="out" filter="fade">
                                      <p:cBhvr>
                                        <p:cTn id="15" dur="500"/>
                                        <p:tgtEl>
                                          <p:spTgt spid="43013"/>
                                        </p:tgtEl>
                                      </p:cBhvr>
                                    </p:animEffect>
                                    <p:set>
                                      <p:cBhvr>
                                        <p:cTn id="16" dur="1" fill="hold">
                                          <p:stCondLst>
                                            <p:cond delay="499"/>
                                          </p:stCondLst>
                                        </p:cTn>
                                        <p:tgtEl>
                                          <p:spTgt spid="43013"/>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43012"/>
                                        </p:tgtEl>
                                        <p:attrNameLst>
                                          <p:attrName>style.visibility</p:attrName>
                                        </p:attrNameLst>
                                      </p:cBhvr>
                                      <p:to>
                                        <p:strVal val="visible"/>
                                      </p:to>
                                    </p:set>
                                    <p:anim calcmode="lin" valueType="num">
                                      <p:cBhvr>
                                        <p:cTn id="19" dur="500" fill="hold"/>
                                        <p:tgtEl>
                                          <p:spTgt spid="43012"/>
                                        </p:tgtEl>
                                        <p:attrNameLst>
                                          <p:attrName>ppt_w</p:attrName>
                                        </p:attrNameLst>
                                      </p:cBhvr>
                                      <p:tavLst>
                                        <p:tav tm="0">
                                          <p:val>
                                            <p:fltVal val="0"/>
                                          </p:val>
                                        </p:tav>
                                        <p:tav tm="100000">
                                          <p:val>
                                            <p:strVal val="#ppt_w"/>
                                          </p:val>
                                        </p:tav>
                                      </p:tavLst>
                                    </p:anim>
                                    <p:anim calcmode="lin" valueType="num">
                                      <p:cBhvr>
                                        <p:cTn id="20" dur="500" fill="hold"/>
                                        <p:tgtEl>
                                          <p:spTgt spid="43012"/>
                                        </p:tgtEl>
                                        <p:attrNameLst>
                                          <p:attrName>ppt_h</p:attrName>
                                        </p:attrNameLst>
                                      </p:cBhvr>
                                      <p:tavLst>
                                        <p:tav tm="0">
                                          <p:val>
                                            <p:fltVal val="0"/>
                                          </p:val>
                                        </p:tav>
                                        <p:tav tm="100000">
                                          <p:val>
                                            <p:strVal val="#ppt_h"/>
                                          </p:val>
                                        </p:tav>
                                      </p:tavLst>
                                    </p:anim>
                                    <p:animEffect transition="in" filter="fade">
                                      <p:cBhvr>
                                        <p:cTn id="21" dur="500"/>
                                        <p:tgtEl>
                                          <p:spTgt spid="430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43012"/>
                                        </p:tgtEl>
                                        <p:attrNameLst>
                                          <p:attrName>ppt_w</p:attrName>
                                        </p:attrNameLst>
                                      </p:cBhvr>
                                      <p:tavLst>
                                        <p:tav tm="0">
                                          <p:val>
                                            <p:strVal val="ppt_w"/>
                                          </p:val>
                                        </p:tav>
                                        <p:tav tm="100000">
                                          <p:val>
                                            <p:fltVal val="0"/>
                                          </p:val>
                                        </p:tav>
                                      </p:tavLst>
                                    </p:anim>
                                    <p:anim calcmode="lin" valueType="num">
                                      <p:cBhvr>
                                        <p:cTn id="26" dur="500"/>
                                        <p:tgtEl>
                                          <p:spTgt spid="43012"/>
                                        </p:tgtEl>
                                        <p:attrNameLst>
                                          <p:attrName>ppt_h</p:attrName>
                                        </p:attrNameLst>
                                      </p:cBhvr>
                                      <p:tavLst>
                                        <p:tav tm="0">
                                          <p:val>
                                            <p:strVal val="ppt_h"/>
                                          </p:val>
                                        </p:tav>
                                        <p:tav tm="100000">
                                          <p:val>
                                            <p:fltVal val="0"/>
                                          </p:val>
                                        </p:tav>
                                      </p:tavLst>
                                    </p:anim>
                                    <p:animEffect transition="out" filter="fade">
                                      <p:cBhvr>
                                        <p:cTn id="27" dur="500"/>
                                        <p:tgtEl>
                                          <p:spTgt spid="43012"/>
                                        </p:tgtEl>
                                      </p:cBhvr>
                                    </p:animEffect>
                                    <p:set>
                                      <p:cBhvr>
                                        <p:cTn id="28" dur="1" fill="hold">
                                          <p:stCondLst>
                                            <p:cond delay="499"/>
                                          </p:stCondLst>
                                        </p:cTn>
                                        <p:tgtEl>
                                          <p:spTgt spid="43012"/>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43015"/>
                                        </p:tgtEl>
                                        <p:attrNameLst>
                                          <p:attrName>style.visibility</p:attrName>
                                        </p:attrNameLst>
                                      </p:cBhvr>
                                      <p:to>
                                        <p:strVal val="visible"/>
                                      </p:to>
                                    </p:set>
                                    <p:anim calcmode="lin" valueType="num">
                                      <p:cBhvr>
                                        <p:cTn id="31" dur="500" fill="hold"/>
                                        <p:tgtEl>
                                          <p:spTgt spid="43015"/>
                                        </p:tgtEl>
                                        <p:attrNameLst>
                                          <p:attrName>ppt_w</p:attrName>
                                        </p:attrNameLst>
                                      </p:cBhvr>
                                      <p:tavLst>
                                        <p:tav tm="0">
                                          <p:val>
                                            <p:fltVal val="0"/>
                                          </p:val>
                                        </p:tav>
                                        <p:tav tm="100000">
                                          <p:val>
                                            <p:strVal val="#ppt_w"/>
                                          </p:val>
                                        </p:tav>
                                      </p:tavLst>
                                    </p:anim>
                                    <p:anim calcmode="lin" valueType="num">
                                      <p:cBhvr>
                                        <p:cTn id="32" dur="500" fill="hold"/>
                                        <p:tgtEl>
                                          <p:spTgt spid="43015"/>
                                        </p:tgtEl>
                                        <p:attrNameLst>
                                          <p:attrName>ppt_h</p:attrName>
                                        </p:attrNameLst>
                                      </p:cBhvr>
                                      <p:tavLst>
                                        <p:tav tm="0">
                                          <p:val>
                                            <p:fltVal val="0"/>
                                          </p:val>
                                        </p:tav>
                                        <p:tav tm="100000">
                                          <p:val>
                                            <p:strVal val="#ppt_h"/>
                                          </p:val>
                                        </p:tav>
                                      </p:tavLst>
                                    </p:anim>
                                    <p:animEffect transition="in" filter="fade">
                                      <p:cBhvr>
                                        <p:cTn id="33" dur="500"/>
                                        <p:tgtEl>
                                          <p:spTgt spid="430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3016"/>
                                        </p:tgtEl>
                                        <p:attrNameLst>
                                          <p:attrName>style.visibility</p:attrName>
                                        </p:attrNameLst>
                                      </p:cBhvr>
                                      <p:to>
                                        <p:strVal val="visible"/>
                                      </p:to>
                                    </p:set>
                                    <p:anim calcmode="lin" valueType="num">
                                      <p:cBhvr>
                                        <p:cTn id="38" dur="500" fill="hold"/>
                                        <p:tgtEl>
                                          <p:spTgt spid="43016"/>
                                        </p:tgtEl>
                                        <p:attrNameLst>
                                          <p:attrName>ppt_w</p:attrName>
                                        </p:attrNameLst>
                                      </p:cBhvr>
                                      <p:tavLst>
                                        <p:tav tm="0">
                                          <p:val>
                                            <p:fltVal val="0"/>
                                          </p:val>
                                        </p:tav>
                                        <p:tav tm="100000">
                                          <p:val>
                                            <p:strVal val="#ppt_w"/>
                                          </p:val>
                                        </p:tav>
                                      </p:tavLst>
                                    </p:anim>
                                    <p:anim calcmode="lin" valueType="num">
                                      <p:cBhvr>
                                        <p:cTn id="39" dur="500" fill="hold"/>
                                        <p:tgtEl>
                                          <p:spTgt spid="43016"/>
                                        </p:tgtEl>
                                        <p:attrNameLst>
                                          <p:attrName>ppt_h</p:attrName>
                                        </p:attrNameLst>
                                      </p:cBhvr>
                                      <p:tavLst>
                                        <p:tav tm="0">
                                          <p:val>
                                            <p:fltVal val="0"/>
                                          </p:val>
                                        </p:tav>
                                        <p:tav tm="100000">
                                          <p:val>
                                            <p:strVal val="#ppt_h"/>
                                          </p:val>
                                        </p:tav>
                                      </p:tavLst>
                                    </p:anim>
                                    <p:animEffect transition="in" filter="fade">
                                      <p:cBhvr>
                                        <p:cTn id="40"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2" grpId="1" animBg="1"/>
      <p:bldP spid="43013" grpId="0" animBg="1"/>
      <p:bldP spid="43013" grpId="1" animBg="1"/>
      <p:bldP spid="43015" grpId="0" animBg="1"/>
      <p:bldP spid="430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0"/>
            <a:ext cx="9144000" cy="1066800"/>
          </a:xfrm>
        </p:spPr>
        <p:txBody>
          <a:bodyPr/>
          <a:lstStyle/>
          <a:p>
            <a:r>
              <a:rPr lang="en-US" b="1" dirty="0">
                <a:solidFill>
                  <a:srgbClr val="17375E"/>
                </a:solidFill>
                <a:latin typeface="Times New Roman" charset="0"/>
                <a:ea typeface="ＭＳ Ｐゴシック" charset="0"/>
              </a:rPr>
              <a:t>Westward Expansion</a:t>
            </a:r>
          </a:p>
        </p:txBody>
      </p:sp>
      <p:sp>
        <p:nvSpPr>
          <p:cNvPr id="49154"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45060" name="Picture 4" descr="DIVI72332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auto">
          <a:xfrm>
            <a:off x="230908" y="4329690"/>
            <a:ext cx="8153400" cy="1828800"/>
          </a:xfrm>
          <a:prstGeom prst="wedgeRectCallout">
            <a:avLst>
              <a:gd name="adj1" fmla="val 17923"/>
              <a:gd name="adj2" fmla="val -13444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400" dirty="0">
                <a:cs typeface="+mn-cs"/>
              </a:rPr>
              <a:t>Westward expansion brought conflict with Native Americans, such as the </a:t>
            </a:r>
            <a:r>
              <a:rPr lang="en-US" sz="3400" b="1" dirty="0">
                <a:solidFill>
                  <a:srgbClr val="FF0000"/>
                </a:solidFill>
                <a:cs typeface="+mn-cs"/>
              </a:rPr>
              <a:t>Black Hawk</a:t>
            </a:r>
            <a:r>
              <a:rPr lang="en-US" sz="3400" dirty="0">
                <a:solidFill>
                  <a:srgbClr val="FF0000"/>
                </a:solidFill>
                <a:cs typeface="+mn-cs"/>
              </a:rPr>
              <a:t> </a:t>
            </a:r>
            <a:r>
              <a:rPr lang="en-US" sz="3400" dirty="0">
                <a:cs typeface="+mn-cs"/>
              </a:rPr>
              <a:t>War, as trails disrupted hunting grounds &amp; violated previous treaty agreements</a:t>
            </a:r>
            <a:endParaRPr lang="en-US" sz="3600" dirty="0">
              <a:cs typeface="+mn-cs"/>
            </a:endParaRPr>
          </a:p>
        </p:txBody>
      </p:sp>
      <p:pic>
        <p:nvPicPr>
          <p:cNvPr id="45063" name="Picture 7" descr="black_hawk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636" y="304799"/>
            <a:ext cx="2976852" cy="401468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8" descr="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70104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5" name="AutoShape 9"/>
          <p:cNvSpPr>
            <a:spLocks noChangeArrowheads="1"/>
          </p:cNvSpPr>
          <p:nvPr/>
        </p:nvSpPr>
        <p:spPr bwMode="auto">
          <a:xfrm>
            <a:off x="762000" y="5029200"/>
            <a:ext cx="7924800" cy="1676400"/>
          </a:xfrm>
          <a:prstGeom prst="wedgeRectCallout">
            <a:avLst>
              <a:gd name="adj1" fmla="val -24650"/>
              <a:gd name="adj2" fmla="val -21665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200" dirty="0">
                <a:cs typeface="+mn-cs"/>
              </a:rPr>
              <a:t>The Treaty of </a:t>
            </a:r>
            <a:r>
              <a:rPr lang="en-US" sz="3200" b="1" dirty="0">
                <a:solidFill>
                  <a:srgbClr val="FF0000"/>
                </a:solidFill>
                <a:cs typeface="+mn-cs"/>
              </a:rPr>
              <a:t>Fort Laramie</a:t>
            </a:r>
            <a:r>
              <a:rPr lang="en-US" sz="3200" dirty="0">
                <a:solidFill>
                  <a:srgbClr val="FF0000"/>
                </a:solidFill>
                <a:cs typeface="+mn-cs"/>
              </a:rPr>
              <a:t> </a:t>
            </a:r>
            <a:r>
              <a:rPr lang="en-US" sz="3200" dirty="0">
                <a:cs typeface="+mn-cs"/>
              </a:rPr>
              <a:t>created a vast Native American Territory but was repeatedly ignored by whites expanding West</a:t>
            </a:r>
          </a:p>
        </p:txBody>
      </p:sp>
    </p:spTree>
    <p:extLst>
      <p:ext uri="{BB962C8B-B14F-4D97-AF65-F5344CB8AC3E}">
        <p14:creationId xmlns:p14="http://schemas.microsoft.com/office/powerpoint/2010/main" val="854025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p:cTn id="7" dur="500" fill="hold"/>
                                        <p:tgtEl>
                                          <p:spTgt spid="45061"/>
                                        </p:tgtEl>
                                        <p:attrNameLst>
                                          <p:attrName>ppt_w</p:attrName>
                                        </p:attrNameLst>
                                      </p:cBhvr>
                                      <p:tavLst>
                                        <p:tav tm="0">
                                          <p:val>
                                            <p:fltVal val="0"/>
                                          </p:val>
                                        </p:tav>
                                        <p:tav tm="100000">
                                          <p:val>
                                            <p:strVal val="#ppt_w"/>
                                          </p:val>
                                        </p:tav>
                                      </p:tavLst>
                                    </p:anim>
                                    <p:anim calcmode="lin" valueType="num">
                                      <p:cBhvr>
                                        <p:cTn id="8" dur="500" fill="hold"/>
                                        <p:tgtEl>
                                          <p:spTgt spid="45061"/>
                                        </p:tgtEl>
                                        <p:attrNameLst>
                                          <p:attrName>ppt_h</p:attrName>
                                        </p:attrNameLst>
                                      </p:cBhvr>
                                      <p:tavLst>
                                        <p:tav tm="0">
                                          <p:val>
                                            <p:fltVal val="0"/>
                                          </p:val>
                                        </p:tav>
                                        <p:tav tm="100000">
                                          <p:val>
                                            <p:strVal val="#ppt_h"/>
                                          </p:val>
                                        </p:tav>
                                      </p:tavLst>
                                    </p:anim>
                                    <p:animEffect transition="in" filter="fade">
                                      <p:cBhvr>
                                        <p:cTn id="9" dur="500"/>
                                        <p:tgtEl>
                                          <p:spTgt spid="45061"/>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5063"/>
                                        </p:tgtEl>
                                        <p:attrNameLst>
                                          <p:attrName>style.visibility</p:attrName>
                                        </p:attrNameLst>
                                      </p:cBhvr>
                                      <p:to>
                                        <p:strVal val="visible"/>
                                      </p:to>
                                    </p:set>
                                    <p:anim calcmode="lin" valueType="num">
                                      <p:cBhvr>
                                        <p:cTn id="13" dur="500" fill="hold"/>
                                        <p:tgtEl>
                                          <p:spTgt spid="45063"/>
                                        </p:tgtEl>
                                        <p:attrNameLst>
                                          <p:attrName>ppt_w</p:attrName>
                                        </p:attrNameLst>
                                      </p:cBhvr>
                                      <p:tavLst>
                                        <p:tav tm="0">
                                          <p:val>
                                            <p:fltVal val="0"/>
                                          </p:val>
                                        </p:tav>
                                        <p:tav tm="100000">
                                          <p:val>
                                            <p:strVal val="#ppt_w"/>
                                          </p:val>
                                        </p:tav>
                                      </p:tavLst>
                                    </p:anim>
                                    <p:anim calcmode="lin" valueType="num">
                                      <p:cBhvr>
                                        <p:cTn id="14" dur="500" fill="hold"/>
                                        <p:tgtEl>
                                          <p:spTgt spid="45063"/>
                                        </p:tgtEl>
                                        <p:attrNameLst>
                                          <p:attrName>ppt_h</p:attrName>
                                        </p:attrNameLst>
                                      </p:cBhvr>
                                      <p:tavLst>
                                        <p:tav tm="0">
                                          <p:val>
                                            <p:fltVal val="0"/>
                                          </p:val>
                                        </p:tav>
                                        <p:tav tm="100000">
                                          <p:val>
                                            <p:strVal val="#ppt_h"/>
                                          </p:val>
                                        </p:tav>
                                      </p:tavLst>
                                    </p:anim>
                                    <p:animEffect transition="in" filter="fade">
                                      <p:cBhvr>
                                        <p:cTn id="15" dur="500"/>
                                        <p:tgtEl>
                                          <p:spTgt spid="450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5064"/>
                                        </p:tgtEl>
                                        <p:attrNameLst>
                                          <p:attrName>style.visibility</p:attrName>
                                        </p:attrNameLst>
                                      </p:cBhvr>
                                      <p:to>
                                        <p:strVal val="visible"/>
                                      </p:to>
                                    </p:set>
                                    <p:anim calcmode="lin" valueType="num">
                                      <p:cBhvr>
                                        <p:cTn id="20" dur="500" fill="hold"/>
                                        <p:tgtEl>
                                          <p:spTgt spid="45064"/>
                                        </p:tgtEl>
                                        <p:attrNameLst>
                                          <p:attrName>ppt_w</p:attrName>
                                        </p:attrNameLst>
                                      </p:cBhvr>
                                      <p:tavLst>
                                        <p:tav tm="0">
                                          <p:val>
                                            <p:fltVal val="0"/>
                                          </p:val>
                                        </p:tav>
                                        <p:tav tm="100000">
                                          <p:val>
                                            <p:strVal val="#ppt_w"/>
                                          </p:val>
                                        </p:tav>
                                      </p:tavLst>
                                    </p:anim>
                                    <p:anim calcmode="lin" valueType="num">
                                      <p:cBhvr>
                                        <p:cTn id="21" dur="500" fill="hold"/>
                                        <p:tgtEl>
                                          <p:spTgt spid="45064"/>
                                        </p:tgtEl>
                                        <p:attrNameLst>
                                          <p:attrName>ppt_h</p:attrName>
                                        </p:attrNameLst>
                                      </p:cBhvr>
                                      <p:tavLst>
                                        <p:tav tm="0">
                                          <p:val>
                                            <p:fltVal val="0"/>
                                          </p:val>
                                        </p:tav>
                                        <p:tav tm="100000">
                                          <p:val>
                                            <p:strVal val="#ppt_h"/>
                                          </p:val>
                                        </p:tav>
                                      </p:tavLst>
                                    </p:anim>
                                    <p:animEffect transition="in" filter="fade">
                                      <p:cBhvr>
                                        <p:cTn id="22" dur="500"/>
                                        <p:tgtEl>
                                          <p:spTgt spid="45064"/>
                                        </p:tgtEl>
                                      </p:cBhvr>
                                    </p:animEffect>
                                  </p:childTnLst>
                                </p:cTn>
                              </p:par>
                              <p:par>
                                <p:cTn id="23" presetID="53" presetClass="exit" presetSubtype="0" fill="hold" grpId="1" nodeType="withEffect">
                                  <p:stCondLst>
                                    <p:cond delay="0"/>
                                  </p:stCondLst>
                                  <p:childTnLst>
                                    <p:anim calcmode="lin" valueType="num">
                                      <p:cBhvr>
                                        <p:cTn id="24" dur="500"/>
                                        <p:tgtEl>
                                          <p:spTgt spid="45061"/>
                                        </p:tgtEl>
                                        <p:attrNameLst>
                                          <p:attrName>ppt_w</p:attrName>
                                        </p:attrNameLst>
                                      </p:cBhvr>
                                      <p:tavLst>
                                        <p:tav tm="0">
                                          <p:val>
                                            <p:strVal val="ppt_w"/>
                                          </p:val>
                                        </p:tav>
                                        <p:tav tm="100000">
                                          <p:val>
                                            <p:fltVal val="0"/>
                                          </p:val>
                                        </p:tav>
                                      </p:tavLst>
                                    </p:anim>
                                    <p:anim calcmode="lin" valueType="num">
                                      <p:cBhvr>
                                        <p:cTn id="25" dur="500"/>
                                        <p:tgtEl>
                                          <p:spTgt spid="45061"/>
                                        </p:tgtEl>
                                        <p:attrNameLst>
                                          <p:attrName>ppt_h</p:attrName>
                                        </p:attrNameLst>
                                      </p:cBhvr>
                                      <p:tavLst>
                                        <p:tav tm="0">
                                          <p:val>
                                            <p:strVal val="ppt_h"/>
                                          </p:val>
                                        </p:tav>
                                        <p:tav tm="100000">
                                          <p:val>
                                            <p:fltVal val="0"/>
                                          </p:val>
                                        </p:tav>
                                      </p:tavLst>
                                    </p:anim>
                                    <p:animEffect transition="out" filter="fade">
                                      <p:cBhvr>
                                        <p:cTn id="26" dur="500"/>
                                        <p:tgtEl>
                                          <p:spTgt spid="45061"/>
                                        </p:tgtEl>
                                      </p:cBhvr>
                                    </p:animEffect>
                                    <p:set>
                                      <p:cBhvr>
                                        <p:cTn id="27" dur="1" fill="hold">
                                          <p:stCondLst>
                                            <p:cond delay="499"/>
                                          </p:stCondLst>
                                        </p:cTn>
                                        <p:tgtEl>
                                          <p:spTgt spid="45061"/>
                                        </p:tgtEl>
                                        <p:attrNameLst>
                                          <p:attrName>style.visibility</p:attrName>
                                        </p:attrNameLst>
                                      </p:cBhvr>
                                      <p:to>
                                        <p:strVal val="hidden"/>
                                      </p:to>
                                    </p:set>
                                  </p:childTnLst>
                                </p:cTn>
                              </p:par>
                              <p:par>
                                <p:cTn id="28" presetID="53" presetClass="exit" presetSubtype="0" fill="hold" nodeType="withEffect">
                                  <p:stCondLst>
                                    <p:cond delay="0"/>
                                  </p:stCondLst>
                                  <p:childTnLst>
                                    <p:anim calcmode="lin" valueType="num">
                                      <p:cBhvr>
                                        <p:cTn id="29" dur="500"/>
                                        <p:tgtEl>
                                          <p:spTgt spid="45063"/>
                                        </p:tgtEl>
                                        <p:attrNameLst>
                                          <p:attrName>ppt_w</p:attrName>
                                        </p:attrNameLst>
                                      </p:cBhvr>
                                      <p:tavLst>
                                        <p:tav tm="0">
                                          <p:val>
                                            <p:strVal val="ppt_w"/>
                                          </p:val>
                                        </p:tav>
                                        <p:tav tm="100000">
                                          <p:val>
                                            <p:fltVal val="0"/>
                                          </p:val>
                                        </p:tav>
                                      </p:tavLst>
                                    </p:anim>
                                    <p:anim calcmode="lin" valueType="num">
                                      <p:cBhvr>
                                        <p:cTn id="30" dur="500"/>
                                        <p:tgtEl>
                                          <p:spTgt spid="45063"/>
                                        </p:tgtEl>
                                        <p:attrNameLst>
                                          <p:attrName>ppt_h</p:attrName>
                                        </p:attrNameLst>
                                      </p:cBhvr>
                                      <p:tavLst>
                                        <p:tav tm="0">
                                          <p:val>
                                            <p:strVal val="ppt_h"/>
                                          </p:val>
                                        </p:tav>
                                        <p:tav tm="100000">
                                          <p:val>
                                            <p:fltVal val="0"/>
                                          </p:val>
                                        </p:tav>
                                      </p:tavLst>
                                    </p:anim>
                                    <p:animEffect transition="out" filter="fade">
                                      <p:cBhvr>
                                        <p:cTn id="31" dur="500"/>
                                        <p:tgtEl>
                                          <p:spTgt spid="45063"/>
                                        </p:tgtEl>
                                      </p:cBhvr>
                                    </p:animEffect>
                                    <p:set>
                                      <p:cBhvr>
                                        <p:cTn id="32" dur="1" fill="hold">
                                          <p:stCondLst>
                                            <p:cond delay="499"/>
                                          </p:stCondLst>
                                        </p:cTn>
                                        <p:tgtEl>
                                          <p:spTgt spid="45063"/>
                                        </p:tgtEl>
                                        <p:attrNameLst>
                                          <p:attrName>style.visibility</p:attrName>
                                        </p:attrNameLst>
                                      </p:cBhvr>
                                      <p:to>
                                        <p:strVal val="hidden"/>
                                      </p:to>
                                    </p:set>
                                  </p:childTnLst>
                                </p:cTn>
                              </p:par>
                              <p:par>
                                <p:cTn id="33" presetID="53" presetClass="exit" presetSubtype="0" fill="hold" nodeType="withEffect">
                                  <p:stCondLst>
                                    <p:cond delay="0"/>
                                  </p:stCondLst>
                                  <p:childTnLst>
                                    <p:anim calcmode="lin" valueType="num">
                                      <p:cBhvr>
                                        <p:cTn id="34" dur="500"/>
                                        <p:tgtEl>
                                          <p:spTgt spid="45060"/>
                                        </p:tgtEl>
                                        <p:attrNameLst>
                                          <p:attrName>ppt_w</p:attrName>
                                        </p:attrNameLst>
                                      </p:cBhvr>
                                      <p:tavLst>
                                        <p:tav tm="0">
                                          <p:val>
                                            <p:strVal val="ppt_w"/>
                                          </p:val>
                                        </p:tav>
                                        <p:tav tm="100000">
                                          <p:val>
                                            <p:fltVal val="0"/>
                                          </p:val>
                                        </p:tav>
                                      </p:tavLst>
                                    </p:anim>
                                    <p:anim calcmode="lin" valueType="num">
                                      <p:cBhvr>
                                        <p:cTn id="35" dur="500"/>
                                        <p:tgtEl>
                                          <p:spTgt spid="45060"/>
                                        </p:tgtEl>
                                        <p:attrNameLst>
                                          <p:attrName>ppt_h</p:attrName>
                                        </p:attrNameLst>
                                      </p:cBhvr>
                                      <p:tavLst>
                                        <p:tav tm="0">
                                          <p:val>
                                            <p:strVal val="ppt_h"/>
                                          </p:val>
                                        </p:tav>
                                        <p:tav tm="100000">
                                          <p:val>
                                            <p:fltVal val="0"/>
                                          </p:val>
                                        </p:tav>
                                      </p:tavLst>
                                    </p:anim>
                                    <p:animEffect transition="out" filter="fade">
                                      <p:cBhvr>
                                        <p:cTn id="36" dur="500"/>
                                        <p:tgtEl>
                                          <p:spTgt spid="45060"/>
                                        </p:tgtEl>
                                      </p:cBhvr>
                                    </p:animEffect>
                                    <p:set>
                                      <p:cBhvr>
                                        <p:cTn id="37" dur="1" fill="hold">
                                          <p:stCondLst>
                                            <p:cond delay="499"/>
                                          </p:stCondLst>
                                        </p:cTn>
                                        <p:tgtEl>
                                          <p:spTgt spid="45060"/>
                                        </p:tgtEl>
                                        <p:attrNameLst>
                                          <p:attrName>style.visibility</p:attrName>
                                        </p:attrNameLst>
                                      </p:cBhvr>
                                      <p:to>
                                        <p:strVal val="hidden"/>
                                      </p:to>
                                    </p:set>
                                  </p:childTnLst>
                                </p:cTn>
                              </p:par>
                              <p:par>
                                <p:cTn id="38" presetID="53" presetClass="entr" presetSubtype="0" fill="hold" grpId="0" nodeType="withEffect">
                                  <p:stCondLst>
                                    <p:cond delay="0"/>
                                  </p:stCondLst>
                                  <p:childTnLst>
                                    <p:set>
                                      <p:cBhvr>
                                        <p:cTn id="39" dur="1" fill="hold">
                                          <p:stCondLst>
                                            <p:cond delay="0"/>
                                          </p:stCondLst>
                                        </p:cTn>
                                        <p:tgtEl>
                                          <p:spTgt spid="45065"/>
                                        </p:tgtEl>
                                        <p:attrNameLst>
                                          <p:attrName>style.visibility</p:attrName>
                                        </p:attrNameLst>
                                      </p:cBhvr>
                                      <p:to>
                                        <p:strVal val="visible"/>
                                      </p:to>
                                    </p:set>
                                    <p:anim calcmode="lin" valueType="num">
                                      <p:cBhvr>
                                        <p:cTn id="40" dur="500" fill="hold"/>
                                        <p:tgtEl>
                                          <p:spTgt spid="45065"/>
                                        </p:tgtEl>
                                        <p:attrNameLst>
                                          <p:attrName>ppt_w</p:attrName>
                                        </p:attrNameLst>
                                      </p:cBhvr>
                                      <p:tavLst>
                                        <p:tav tm="0">
                                          <p:val>
                                            <p:fltVal val="0"/>
                                          </p:val>
                                        </p:tav>
                                        <p:tav tm="100000">
                                          <p:val>
                                            <p:strVal val="#ppt_w"/>
                                          </p:val>
                                        </p:tav>
                                      </p:tavLst>
                                    </p:anim>
                                    <p:anim calcmode="lin" valueType="num">
                                      <p:cBhvr>
                                        <p:cTn id="41" dur="500" fill="hold"/>
                                        <p:tgtEl>
                                          <p:spTgt spid="45065"/>
                                        </p:tgtEl>
                                        <p:attrNameLst>
                                          <p:attrName>ppt_h</p:attrName>
                                        </p:attrNameLst>
                                      </p:cBhvr>
                                      <p:tavLst>
                                        <p:tav tm="0">
                                          <p:val>
                                            <p:fltVal val="0"/>
                                          </p:val>
                                        </p:tav>
                                        <p:tav tm="100000">
                                          <p:val>
                                            <p:strVal val="#ppt_h"/>
                                          </p:val>
                                        </p:tav>
                                      </p:tavLst>
                                    </p:anim>
                                    <p:animEffect transition="in" filter="fade">
                                      <p:cBhvr>
                                        <p:cTn id="42"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1" grpId="1" animBg="1"/>
      <p:bldP spid="4506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1"/>
            <a:ext cx="732220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b="1" dirty="0">
                <a:latin typeface="Times New Roman" charset="0"/>
                <a:ea typeface="ＭＳ Ｐゴシック" charset="0"/>
              </a:rPr>
              <a:t>What is Manifest Destiny?</a:t>
            </a:r>
            <a:endParaRPr lang="en-US" dirty="0">
              <a:latin typeface="Times New Roman" charset="0"/>
              <a:ea typeface="ＭＳ Ｐゴシック" charset="0"/>
            </a:endParaRPr>
          </a:p>
        </p:txBody>
      </p:sp>
      <p:sp>
        <p:nvSpPr>
          <p:cNvPr id="7" name="Rectangle 6"/>
          <p:cNvSpPr>
            <a:spLocks noGrp="1" noChangeArrowheads="1"/>
          </p:cNvSpPr>
          <p:nvPr/>
        </p:nvSpPr>
        <p:spPr bwMode="auto">
          <a:xfrm>
            <a:off x="1821798" y="914400"/>
            <a:ext cx="732220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gn="ctr">
              <a:lnSpc>
                <a:spcPct val="95000"/>
              </a:lnSpc>
              <a:spcBef>
                <a:spcPct val="15000"/>
              </a:spcBef>
              <a:buFont typeface="Arial" charset="0"/>
              <a:buNone/>
            </a:pPr>
            <a:r>
              <a:rPr lang="en-US" sz="3400" b="1" dirty="0">
                <a:latin typeface="Arial" charset="0"/>
                <a:ea typeface="ＭＳ Ｐゴシック" charset="0"/>
              </a:rPr>
              <a:t>Examine the image on the next slide &amp; answer the following questions:</a:t>
            </a:r>
            <a:r>
              <a:rPr lang="en-US" sz="3400" dirty="0">
                <a:latin typeface="Arial" charset="0"/>
                <a:ea typeface="ＭＳ Ｐゴシック" charset="0"/>
              </a:rPr>
              <a:t> </a:t>
            </a:r>
          </a:p>
          <a:p>
            <a:pPr lvl="1">
              <a:lnSpc>
                <a:spcPct val="95000"/>
              </a:lnSpc>
              <a:spcBef>
                <a:spcPct val="15000"/>
              </a:spcBef>
            </a:pPr>
            <a:r>
              <a:rPr lang="en-US" sz="3400" dirty="0">
                <a:solidFill>
                  <a:srgbClr val="0000CC"/>
                </a:solidFill>
                <a:latin typeface="Arial" charset="0"/>
                <a:ea typeface="ＭＳ Ｐゴシック" charset="0"/>
              </a:rPr>
              <a:t>Identify 3 reasons Americans moved West</a:t>
            </a:r>
          </a:p>
          <a:p>
            <a:pPr lvl="1">
              <a:lnSpc>
                <a:spcPct val="95000"/>
              </a:lnSpc>
              <a:spcBef>
                <a:spcPct val="15000"/>
              </a:spcBef>
            </a:pPr>
            <a:r>
              <a:rPr lang="en-US" sz="3400" dirty="0">
                <a:solidFill>
                  <a:schemeClr val="folHlink"/>
                </a:solidFill>
                <a:latin typeface="Arial" charset="0"/>
                <a:ea typeface="ＭＳ Ｐゴシック" charset="0"/>
              </a:rPr>
              <a:t>Identify 3 consequences of American westward expansion</a:t>
            </a:r>
          </a:p>
          <a:p>
            <a:pPr lvl="1">
              <a:lnSpc>
                <a:spcPct val="95000"/>
              </a:lnSpc>
              <a:spcBef>
                <a:spcPct val="15000"/>
              </a:spcBef>
            </a:pPr>
            <a:r>
              <a:rPr lang="en-US" sz="3400" dirty="0">
                <a:solidFill>
                  <a:srgbClr val="006600"/>
                </a:solidFill>
                <a:latin typeface="Arial" charset="0"/>
                <a:ea typeface="ＭＳ Ｐゴシック" charset="0"/>
              </a:rPr>
              <a:t>What does the women in the center of the image represent</a:t>
            </a:r>
            <a:r>
              <a:rPr lang="en-US" sz="3600" dirty="0">
                <a:solidFill>
                  <a:srgbClr val="006600"/>
                </a:solidFill>
                <a:latin typeface="Arial" charset="0"/>
                <a:ea typeface="ＭＳ Ｐゴシック" charset="0"/>
              </a:rPr>
              <a:t>? </a:t>
            </a:r>
          </a:p>
          <a:p>
            <a:pPr lvl="1">
              <a:lnSpc>
                <a:spcPct val="95000"/>
              </a:lnSpc>
              <a:spcBef>
                <a:spcPct val="15000"/>
              </a:spcBef>
            </a:pPr>
            <a:r>
              <a:rPr lang="en-US" sz="3600" dirty="0">
                <a:solidFill>
                  <a:srgbClr val="660066"/>
                </a:solidFill>
                <a:latin typeface="Arial" charset="0"/>
                <a:ea typeface="ＭＳ Ｐゴシック" charset="0"/>
              </a:rPr>
              <a:t>What point is the artist trying to make with his use of light? </a:t>
            </a:r>
          </a:p>
        </p:txBody>
      </p:sp>
    </p:spTree>
    <p:extLst>
      <p:ext uri="{BB962C8B-B14F-4D97-AF65-F5344CB8AC3E}">
        <p14:creationId xmlns:p14="http://schemas.microsoft.com/office/powerpoint/2010/main" val="22978501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53250"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53251" name="Picture 5" descr="image1"/>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2605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opics7and815"/>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1447800" y="0"/>
            <a:ext cx="6705600" cy="1568121"/>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n-US" sz="2800" b="1" dirty="0">
                <a:solidFill>
                  <a:srgbClr val="FF6600"/>
                </a:solidFill>
              </a:rPr>
              <a:t>What was the journey west across the Oregon Trail like</a:t>
            </a:r>
            <a:r>
              <a:rPr lang="en-US" sz="2800" b="1" dirty="0" smtClean="0">
                <a:solidFill>
                  <a:srgbClr val="FF6600"/>
                </a:solidFill>
              </a:rPr>
              <a:t>? Use three adjectives (or descriptive words) to describe pioneer experiences on the Oregon Trail.  </a:t>
            </a:r>
            <a:endParaRPr lang="en-US" sz="2800" b="1" dirty="0">
              <a:solidFill>
                <a:srgbClr val="FF6600"/>
              </a:solidFill>
            </a:endParaRPr>
          </a:p>
        </p:txBody>
      </p:sp>
    </p:spTree>
    <p:custDataLst>
      <p:tags r:id="rId1"/>
    </p:custDataLst>
    <p:extLst>
      <p:ext uri="{BB962C8B-B14F-4D97-AF65-F5344CB8AC3E}">
        <p14:creationId xmlns:p14="http://schemas.microsoft.com/office/powerpoint/2010/main" val="289646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4340"/>
                                        </p:tgtEl>
                                      </p:cBhvr>
                                      <p:by x="250000" y="250000"/>
                                    </p:animScale>
                                  </p:childTnLst>
                                </p:cTn>
                              </p:par>
                              <p:par>
                                <p:cTn id="7" presetID="64" presetClass="path" presetSubtype="0" accel="50000" decel="50000" fill="hold" nodeType="withEffect">
                                  <p:stCondLst>
                                    <p:cond delay="0"/>
                                  </p:stCondLst>
                                  <p:childTnLst>
                                    <p:animMotion origin="layout" path="M 0 -2.22222E-6 L -0.55 -0.61666 " pathEditMode="relative" rAng="0" ptsTypes="AA">
                                      <p:cBhvr>
                                        <p:cTn id="8" dur="2000" fill="hold"/>
                                        <p:tgtEl>
                                          <p:spTgt spid="14340"/>
                                        </p:tgtEl>
                                        <p:attrNameLst>
                                          <p:attrName>ppt_x</p:attrName>
                                          <p:attrName>ppt_y</p:attrName>
                                        </p:attrNameLst>
                                      </p:cBhvr>
                                      <p:rCtr x="-27500" y="-3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8" name="Rectangle 7"/>
          <p:cNvSpPr>
            <a:spLocks noGrp="1" noChangeArrowheads="1"/>
          </p:cNvSpPr>
          <p:nvPr/>
        </p:nvSpPr>
        <p:spPr bwMode="auto">
          <a:xfrm>
            <a:off x="1821797" y="-1"/>
            <a:ext cx="732220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#1</a:t>
            </a:r>
            <a:endParaRPr lang="en-US" sz="4000" i="1" u="sng" dirty="0">
              <a:latin typeface="Times New Roman" charset="0"/>
              <a:ea typeface="ＭＳ Ｐゴシック" charset="0"/>
            </a:endParaRPr>
          </a:p>
        </p:txBody>
      </p:sp>
      <p:sp>
        <p:nvSpPr>
          <p:cNvPr id="9" name="Text Box 3"/>
          <p:cNvSpPr txBox="1">
            <a:spLocks noChangeArrowheads="1"/>
          </p:cNvSpPr>
          <p:nvPr/>
        </p:nvSpPr>
        <p:spPr bwMode="auto">
          <a:xfrm>
            <a:off x="1821797" y="1711591"/>
            <a:ext cx="7322203" cy="254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4400" kern="1200" dirty="0">
                <a:solidFill>
                  <a:schemeClr val="folHlink"/>
                </a:solidFill>
                <a:latin typeface="Arial"/>
                <a:cs typeface="+mn-cs"/>
              </a:rPr>
              <a:t>“</a:t>
            </a:r>
            <a:r>
              <a:rPr kumimoji="1" lang="en-US" sz="4400" kern="1200" dirty="0">
                <a:solidFill>
                  <a:schemeClr val="folHlink"/>
                </a:solidFill>
                <a:cs typeface="+mn-cs"/>
              </a:rPr>
              <a:t>Pioneers along the Oregon Trail averaged 15 miles per day</a:t>
            </a:r>
            <a:r>
              <a:rPr kumimoji="1" lang="en-US" sz="4400" kern="1200" dirty="0" smtClean="0">
                <a:solidFill>
                  <a:schemeClr val="folHlink"/>
                </a:solidFill>
                <a:cs typeface="+mn-cs"/>
              </a:rPr>
              <a:t>, almost </a:t>
            </a:r>
            <a:r>
              <a:rPr kumimoji="1" lang="en-US" sz="4400" kern="1200" dirty="0">
                <a:solidFill>
                  <a:schemeClr val="folHlink"/>
                </a:solidFill>
                <a:cs typeface="+mn-cs"/>
              </a:rPr>
              <a:t>exclusively on foot, </a:t>
            </a:r>
            <a:br>
              <a:rPr kumimoji="1" lang="en-US" sz="4400" kern="1200" dirty="0">
                <a:solidFill>
                  <a:schemeClr val="folHlink"/>
                </a:solidFill>
                <a:cs typeface="+mn-cs"/>
              </a:rPr>
            </a:br>
            <a:r>
              <a:rPr kumimoji="1" lang="en-US" sz="4400" kern="1200" dirty="0">
                <a:solidFill>
                  <a:schemeClr val="folHlink"/>
                </a:solidFill>
                <a:cs typeface="+mn-cs"/>
              </a:rPr>
              <a:t>for nearly 6 months</a:t>
            </a:r>
            <a:r>
              <a:rPr kumimoji="1" lang="ja-JP" altLang="en-US" sz="4400" kern="1200" dirty="0">
                <a:solidFill>
                  <a:schemeClr val="folHlink"/>
                </a:solidFill>
                <a:latin typeface="Arial"/>
                <a:cs typeface="+mn-cs"/>
              </a:rPr>
              <a:t>”</a:t>
            </a:r>
            <a:endParaRPr kumimoji="1" lang="en-US" sz="4400" kern="1200" dirty="0">
              <a:solidFill>
                <a:schemeClr val="folHlink"/>
              </a:solidFill>
              <a:cs typeface="+mn-cs"/>
            </a:endParaRPr>
          </a:p>
        </p:txBody>
      </p:sp>
    </p:spTree>
    <p:extLst>
      <p:ext uri="{BB962C8B-B14F-4D97-AF65-F5344CB8AC3E}">
        <p14:creationId xmlns:p14="http://schemas.microsoft.com/office/powerpoint/2010/main" val="22489047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8" y="-1"/>
            <a:ext cx="732220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#2</a:t>
            </a:r>
            <a:endParaRPr lang="en-US" sz="4000" i="1" u="sng" dirty="0">
              <a:latin typeface="Times New Roman" charset="0"/>
              <a:ea typeface="ＭＳ Ｐゴシック" charset="0"/>
            </a:endParaRPr>
          </a:p>
        </p:txBody>
      </p:sp>
      <p:sp>
        <p:nvSpPr>
          <p:cNvPr id="7" name="Text Box 3"/>
          <p:cNvSpPr txBox="1">
            <a:spLocks noChangeArrowheads="1"/>
          </p:cNvSpPr>
          <p:nvPr/>
        </p:nvSpPr>
        <p:spPr bwMode="auto">
          <a:xfrm>
            <a:off x="1821798" y="1271855"/>
            <a:ext cx="7322202"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3600" kern="1200" dirty="0">
                <a:solidFill>
                  <a:schemeClr val="folHlink"/>
                </a:solidFill>
                <a:latin typeface="Arial"/>
                <a:cs typeface="+mn-cs"/>
              </a:rPr>
              <a:t>“</a:t>
            </a:r>
            <a:r>
              <a:rPr kumimoji="1" lang="en-US" sz="3600" kern="1200" dirty="0">
                <a:solidFill>
                  <a:schemeClr val="folHlink"/>
                </a:solidFill>
                <a:cs typeface="+mn-cs"/>
              </a:rPr>
              <a:t>Covered wagons dominated traffic on the Oregon Trail. The typical wagon was about 11 feet long, 4 feet wide, and 2 feet deep, with bows of hardwood supporting a bonnet that rose about 5 feet above the wagon bed. With only one set of springs under the driver's seat and none on the axles, nearly everyone walked along with their herds of cattle and sheep.</a:t>
            </a:r>
            <a:r>
              <a:rPr kumimoji="1" lang="ja-JP" altLang="en-US" sz="3600" kern="1200" dirty="0">
                <a:solidFill>
                  <a:schemeClr val="folHlink"/>
                </a:solidFill>
                <a:latin typeface="Arial"/>
                <a:cs typeface="+mn-cs"/>
              </a:rPr>
              <a:t>”</a:t>
            </a:r>
            <a:endParaRPr kumimoji="1" lang="en-US" sz="3600" kern="1200" dirty="0">
              <a:solidFill>
                <a:schemeClr val="folHlink"/>
              </a:solidFill>
              <a:cs typeface="+mn-cs"/>
            </a:endParaRPr>
          </a:p>
        </p:txBody>
      </p:sp>
    </p:spTree>
    <p:extLst>
      <p:ext uri="{BB962C8B-B14F-4D97-AF65-F5344CB8AC3E}">
        <p14:creationId xmlns:p14="http://schemas.microsoft.com/office/powerpoint/2010/main" val="160077861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0"/>
            <a:ext cx="732220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lnSpc>
                <a:spcPct val="90000"/>
              </a:lnSpc>
            </a:pPr>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#3</a:t>
            </a:r>
            <a:endParaRPr lang="en-US" sz="4000" i="1" u="sng" dirty="0">
              <a:latin typeface="Times New Roman" charset="0"/>
              <a:ea typeface="ＭＳ Ｐゴシック" charset="0"/>
            </a:endParaRPr>
          </a:p>
        </p:txBody>
      </p:sp>
      <p:sp>
        <p:nvSpPr>
          <p:cNvPr id="7" name="Text Box 3"/>
          <p:cNvSpPr txBox="1">
            <a:spLocks noChangeArrowheads="1"/>
          </p:cNvSpPr>
          <p:nvPr/>
        </p:nvSpPr>
        <p:spPr bwMode="auto">
          <a:xfrm>
            <a:off x="1821797" y="1066800"/>
            <a:ext cx="7322203" cy="528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3400" kern="1200" dirty="0">
                <a:solidFill>
                  <a:schemeClr val="folHlink"/>
                </a:solidFill>
                <a:latin typeface="Arial"/>
                <a:cs typeface="+mn-cs"/>
              </a:rPr>
              <a:t>“</a:t>
            </a:r>
            <a:r>
              <a:rPr kumimoji="1" lang="en-US" sz="3400" kern="1200" dirty="0">
                <a:solidFill>
                  <a:schemeClr val="folHlink"/>
                </a:solidFill>
                <a:cs typeface="+mn-cs"/>
              </a:rPr>
              <a:t>A typical day started before dawn with breakfast of coffee, bacon, and dry bread. The wagon was repacked in time to get underway by 7 o'clock. At noon, they stopped for a cold meal of coffee, beans, and bacon. Then back on the road again. Around 5 in the afternoon, they circled the wagons for the evening.    The men secured the animals and made repairs while women cooked a hot meal of tea, boiled rice, and bacon</a:t>
            </a:r>
            <a:r>
              <a:rPr kumimoji="1" lang="ja-JP" altLang="en-US" sz="3400" kern="1200" dirty="0">
                <a:solidFill>
                  <a:schemeClr val="folHlink"/>
                </a:solidFill>
                <a:latin typeface="Arial"/>
                <a:cs typeface="+mn-cs"/>
              </a:rPr>
              <a:t>”</a:t>
            </a:r>
            <a:endParaRPr kumimoji="1" lang="en-US" sz="3400" kern="1200" dirty="0">
              <a:solidFill>
                <a:schemeClr val="folHlink"/>
              </a:solidFill>
              <a:cs typeface="+mn-cs"/>
            </a:endParaRPr>
          </a:p>
        </p:txBody>
      </p:sp>
    </p:spTree>
    <p:extLst>
      <p:ext uri="{BB962C8B-B14F-4D97-AF65-F5344CB8AC3E}">
        <p14:creationId xmlns:p14="http://schemas.microsoft.com/office/powerpoint/2010/main" val="931020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body" idx="1"/>
          </p:nvPr>
        </p:nvSpPr>
        <p:spPr/>
        <p:txBody>
          <a:bodyPr/>
          <a:lstStyle/>
          <a:p>
            <a:endParaRPr lang="en-US">
              <a:latin typeface="Arial" charset="0"/>
              <a:ea typeface="ＭＳ Ｐゴシック" charset="0"/>
            </a:endParaRPr>
          </a:p>
        </p:txBody>
      </p:sp>
      <p:pic>
        <p:nvPicPr>
          <p:cNvPr id="10242" name="Picture 3" descr="Stump%20Spe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0" y="0"/>
            <a:ext cx="9144000" cy="114300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chor="ctr"/>
          <a:lstStyle/>
          <a:p>
            <a:pPr algn="ctr">
              <a:lnSpc>
                <a:spcPct val="85000"/>
              </a:lnSpc>
              <a:defRPr/>
            </a:pPr>
            <a:r>
              <a:rPr kumimoji="1" lang="en-US" sz="3400" b="1" dirty="0">
                <a:solidFill>
                  <a:schemeClr val="tx2"/>
                </a:solidFill>
                <a:cs typeface="+mn-cs"/>
              </a:rPr>
              <a:t>Because more </a:t>
            </a:r>
            <a:r>
              <a:rPr kumimoji="1" lang="ja-JP" altLang="en-US" sz="3400" b="1" dirty="0">
                <a:solidFill>
                  <a:schemeClr val="tx2"/>
                </a:solidFill>
                <a:latin typeface="Arial"/>
                <a:cs typeface="+mn-cs"/>
              </a:rPr>
              <a:t>“</a:t>
            </a:r>
            <a:r>
              <a:rPr kumimoji="1" lang="en-US" sz="3400" b="1" dirty="0">
                <a:solidFill>
                  <a:schemeClr val="tx2"/>
                </a:solidFill>
                <a:cs typeface="+mn-cs"/>
              </a:rPr>
              <a:t>common men</a:t>
            </a:r>
            <a:r>
              <a:rPr kumimoji="1" lang="ja-JP" altLang="en-US" sz="3400" b="1" dirty="0">
                <a:solidFill>
                  <a:schemeClr val="tx2"/>
                </a:solidFill>
                <a:latin typeface="Arial"/>
                <a:cs typeface="+mn-cs"/>
              </a:rPr>
              <a:t>”</a:t>
            </a:r>
            <a:r>
              <a:rPr kumimoji="1" lang="en-US" sz="3400" b="1" dirty="0">
                <a:solidFill>
                  <a:schemeClr val="tx2"/>
                </a:solidFill>
                <a:cs typeface="+mn-cs"/>
              </a:rPr>
              <a:t> could vote, </a:t>
            </a:r>
            <a:r>
              <a:rPr kumimoji="1" lang="en-US" sz="3400" b="1" dirty="0">
                <a:solidFill>
                  <a:srgbClr val="FF0000"/>
                </a:solidFill>
                <a:cs typeface="+mn-cs"/>
              </a:rPr>
              <a:t>political parties </a:t>
            </a:r>
            <a:r>
              <a:rPr kumimoji="1" lang="en-US" sz="3400" b="1" dirty="0">
                <a:solidFill>
                  <a:schemeClr val="tx2"/>
                </a:solidFill>
                <a:cs typeface="+mn-cs"/>
              </a:rPr>
              <a:t>used new techniques to get votes</a:t>
            </a:r>
            <a:endParaRPr kumimoji="1" lang="en-US" sz="3600" dirty="0">
              <a:cs typeface="+mn-cs"/>
            </a:endParaRPr>
          </a:p>
        </p:txBody>
      </p:sp>
      <p:sp>
        <p:nvSpPr>
          <p:cNvPr id="29707" name="AutoShape 11"/>
          <p:cNvSpPr>
            <a:spLocks noChangeArrowheads="1"/>
          </p:cNvSpPr>
          <p:nvPr/>
        </p:nvSpPr>
        <p:spPr bwMode="auto">
          <a:xfrm>
            <a:off x="2819400" y="4038600"/>
            <a:ext cx="6248400" cy="1524000"/>
          </a:xfrm>
          <a:prstGeom prst="wedgeRectCallout">
            <a:avLst>
              <a:gd name="adj1" fmla="val -49440"/>
              <a:gd name="adj2" fmla="val -9635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dirty="0">
                <a:cs typeface="+mn-cs"/>
              </a:rPr>
              <a:t>As a result of these changes, the 1830s &amp; 1840s saw massive </a:t>
            </a:r>
            <a:r>
              <a:rPr lang="en-US" sz="3600" b="1" dirty="0">
                <a:solidFill>
                  <a:srgbClr val="FF0000"/>
                </a:solidFill>
                <a:cs typeface="+mn-cs"/>
              </a:rPr>
              <a:t>voter turnout</a:t>
            </a:r>
            <a:r>
              <a:rPr lang="en-US" sz="3600" dirty="0">
                <a:solidFill>
                  <a:srgbClr val="FF0000"/>
                </a:solidFill>
                <a:cs typeface="+mn-cs"/>
              </a:rPr>
              <a:t> </a:t>
            </a:r>
            <a:r>
              <a:rPr lang="en-US" sz="3600" dirty="0">
                <a:cs typeface="+mn-cs"/>
              </a:rPr>
              <a:t>in elections</a:t>
            </a:r>
          </a:p>
        </p:txBody>
      </p:sp>
      <p:sp>
        <p:nvSpPr>
          <p:cNvPr id="29708" name="AutoShape 12"/>
          <p:cNvSpPr>
            <a:spLocks noChangeArrowheads="1"/>
          </p:cNvSpPr>
          <p:nvPr/>
        </p:nvSpPr>
        <p:spPr bwMode="auto">
          <a:xfrm>
            <a:off x="4114800" y="2895600"/>
            <a:ext cx="4724400" cy="1066800"/>
          </a:xfrm>
          <a:prstGeom prst="wedgeRectCallout">
            <a:avLst>
              <a:gd name="adj1" fmla="val -78292"/>
              <a:gd name="adj2" fmla="val -1696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a:cs typeface="+mn-cs"/>
              </a:rPr>
              <a:t>Well organized political parties to rally voters</a:t>
            </a:r>
          </a:p>
        </p:txBody>
      </p:sp>
      <p:pic>
        <p:nvPicPr>
          <p:cNvPr id="29710" name="Picture 14" descr="Photo of HARRISON: CAMPAIGN POSTER.&#10;Almanac cover promoting William Henry Harrison's candidacy for President in 18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43000"/>
            <a:ext cx="46037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AutoShape 15"/>
          <p:cNvSpPr>
            <a:spLocks noChangeArrowheads="1"/>
          </p:cNvSpPr>
          <p:nvPr/>
        </p:nvSpPr>
        <p:spPr bwMode="auto">
          <a:xfrm>
            <a:off x="4572000" y="1295400"/>
            <a:ext cx="4495800" cy="1524000"/>
          </a:xfrm>
          <a:prstGeom prst="wedgeRectCallout">
            <a:avLst>
              <a:gd name="adj1" fmla="val -86583"/>
              <a:gd name="adj2" fmla="val 66042"/>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400" b="1" dirty="0">
                <a:solidFill>
                  <a:srgbClr val="FF0000"/>
                </a:solidFill>
                <a:cs typeface="+mn-cs"/>
              </a:rPr>
              <a:t>Campaigns</a:t>
            </a:r>
            <a:r>
              <a:rPr lang="en-US" sz="3400" dirty="0">
                <a:solidFill>
                  <a:srgbClr val="FF0000"/>
                </a:solidFill>
                <a:cs typeface="+mn-cs"/>
              </a:rPr>
              <a:t>,</a:t>
            </a:r>
            <a:r>
              <a:rPr lang="en-US" sz="3400" dirty="0">
                <a:cs typeface="+mn-cs"/>
              </a:rPr>
              <a:t> parades, &amp; slogans that appealed to the </a:t>
            </a:r>
            <a:r>
              <a:rPr lang="ja-JP" altLang="en-US" sz="3400" dirty="0">
                <a:latin typeface="Arial"/>
                <a:cs typeface="+mn-cs"/>
              </a:rPr>
              <a:t>“</a:t>
            </a:r>
            <a:r>
              <a:rPr lang="en-US" sz="3400" dirty="0">
                <a:cs typeface="+mn-cs"/>
              </a:rPr>
              <a:t>common man</a:t>
            </a:r>
            <a:r>
              <a:rPr lang="ja-JP" altLang="en-US" sz="3400" dirty="0">
                <a:latin typeface="Arial"/>
                <a:cs typeface="+mn-cs"/>
              </a:rPr>
              <a:t>”</a:t>
            </a:r>
            <a:endParaRPr lang="en-US" sz="3600" dirty="0">
              <a:cs typeface="+mn-cs"/>
            </a:endParaRPr>
          </a:p>
        </p:txBody>
      </p:sp>
    </p:spTree>
    <p:extLst>
      <p:ext uri="{BB962C8B-B14F-4D97-AF65-F5344CB8AC3E}">
        <p14:creationId xmlns:p14="http://schemas.microsoft.com/office/powerpoint/2010/main" val="1877559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711"/>
                                        </p:tgtEl>
                                        <p:attrNameLst>
                                          <p:attrName>style.visibility</p:attrName>
                                        </p:attrNameLst>
                                      </p:cBhvr>
                                      <p:to>
                                        <p:strVal val="visible"/>
                                      </p:to>
                                    </p:set>
                                    <p:anim calcmode="lin" valueType="num">
                                      <p:cBhvr>
                                        <p:cTn id="7" dur="500" fill="hold"/>
                                        <p:tgtEl>
                                          <p:spTgt spid="29711"/>
                                        </p:tgtEl>
                                        <p:attrNameLst>
                                          <p:attrName>ppt_w</p:attrName>
                                        </p:attrNameLst>
                                      </p:cBhvr>
                                      <p:tavLst>
                                        <p:tav tm="0">
                                          <p:val>
                                            <p:fltVal val="0"/>
                                          </p:val>
                                        </p:tav>
                                        <p:tav tm="100000">
                                          <p:val>
                                            <p:strVal val="#ppt_w"/>
                                          </p:val>
                                        </p:tav>
                                      </p:tavLst>
                                    </p:anim>
                                    <p:anim calcmode="lin" valueType="num">
                                      <p:cBhvr>
                                        <p:cTn id="8" dur="500" fill="hold"/>
                                        <p:tgtEl>
                                          <p:spTgt spid="29711"/>
                                        </p:tgtEl>
                                        <p:attrNameLst>
                                          <p:attrName>ppt_h</p:attrName>
                                        </p:attrNameLst>
                                      </p:cBhvr>
                                      <p:tavLst>
                                        <p:tav tm="0">
                                          <p:val>
                                            <p:fltVal val="0"/>
                                          </p:val>
                                        </p:tav>
                                        <p:tav tm="100000">
                                          <p:val>
                                            <p:strVal val="#ppt_h"/>
                                          </p:val>
                                        </p:tav>
                                      </p:tavLst>
                                    </p:anim>
                                    <p:animEffect transition="in" filter="fade">
                                      <p:cBhvr>
                                        <p:cTn id="9" dur="500"/>
                                        <p:tgtEl>
                                          <p:spTgt spid="29711"/>
                                        </p:tgtEl>
                                      </p:cBhvr>
                                    </p:animEffect>
                                  </p:childTnLst>
                                </p:cTn>
                              </p:par>
                              <p:par>
                                <p:cTn id="10" presetID="53" presetClass="entr" presetSubtype="0" fill="hold" nodeType="withEffect">
                                  <p:stCondLst>
                                    <p:cond delay="0"/>
                                  </p:stCondLst>
                                  <p:childTnLst>
                                    <p:set>
                                      <p:cBhvr>
                                        <p:cTn id="11" dur="1" fill="hold">
                                          <p:stCondLst>
                                            <p:cond delay="0"/>
                                          </p:stCondLst>
                                        </p:cTn>
                                        <p:tgtEl>
                                          <p:spTgt spid="29710"/>
                                        </p:tgtEl>
                                        <p:attrNameLst>
                                          <p:attrName>style.visibility</p:attrName>
                                        </p:attrNameLst>
                                      </p:cBhvr>
                                      <p:to>
                                        <p:strVal val="visible"/>
                                      </p:to>
                                    </p:set>
                                    <p:anim calcmode="lin" valueType="num">
                                      <p:cBhvr>
                                        <p:cTn id="12" dur="500" fill="hold"/>
                                        <p:tgtEl>
                                          <p:spTgt spid="29710"/>
                                        </p:tgtEl>
                                        <p:attrNameLst>
                                          <p:attrName>ppt_w</p:attrName>
                                        </p:attrNameLst>
                                      </p:cBhvr>
                                      <p:tavLst>
                                        <p:tav tm="0">
                                          <p:val>
                                            <p:fltVal val="0"/>
                                          </p:val>
                                        </p:tav>
                                        <p:tav tm="100000">
                                          <p:val>
                                            <p:strVal val="#ppt_w"/>
                                          </p:val>
                                        </p:tav>
                                      </p:tavLst>
                                    </p:anim>
                                    <p:anim calcmode="lin" valueType="num">
                                      <p:cBhvr>
                                        <p:cTn id="13" dur="500" fill="hold"/>
                                        <p:tgtEl>
                                          <p:spTgt spid="29710"/>
                                        </p:tgtEl>
                                        <p:attrNameLst>
                                          <p:attrName>ppt_h</p:attrName>
                                        </p:attrNameLst>
                                      </p:cBhvr>
                                      <p:tavLst>
                                        <p:tav tm="0">
                                          <p:val>
                                            <p:fltVal val="0"/>
                                          </p:val>
                                        </p:tav>
                                        <p:tav tm="100000">
                                          <p:val>
                                            <p:strVal val="#ppt_h"/>
                                          </p:val>
                                        </p:tav>
                                      </p:tavLst>
                                    </p:anim>
                                    <p:animEffect transition="in" filter="fade">
                                      <p:cBhvr>
                                        <p:cTn id="14" dur="500"/>
                                        <p:tgtEl>
                                          <p:spTgt spid="297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9708"/>
                                        </p:tgtEl>
                                        <p:attrNameLst>
                                          <p:attrName>style.visibility</p:attrName>
                                        </p:attrNameLst>
                                      </p:cBhvr>
                                      <p:to>
                                        <p:strVal val="visible"/>
                                      </p:to>
                                    </p:set>
                                    <p:anim calcmode="lin" valueType="num">
                                      <p:cBhvr>
                                        <p:cTn id="19" dur="500" fill="hold"/>
                                        <p:tgtEl>
                                          <p:spTgt spid="29708"/>
                                        </p:tgtEl>
                                        <p:attrNameLst>
                                          <p:attrName>ppt_w</p:attrName>
                                        </p:attrNameLst>
                                      </p:cBhvr>
                                      <p:tavLst>
                                        <p:tav tm="0">
                                          <p:val>
                                            <p:fltVal val="0"/>
                                          </p:val>
                                        </p:tav>
                                        <p:tav tm="100000">
                                          <p:val>
                                            <p:strVal val="#ppt_w"/>
                                          </p:val>
                                        </p:tav>
                                      </p:tavLst>
                                    </p:anim>
                                    <p:anim calcmode="lin" valueType="num">
                                      <p:cBhvr>
                                        <p:cTn id="20" dur="500" fill="hold"/>
                                        <p:tgtEl>
                                          <p:spTgt spid="29708"/>
                                        </p:tgtEl>
                                        <p:attrNameLst>
                                          <p:attrName>ppt_h</p:attrName>
                                        </p:attrNameLst>
                                      </p:cBhvr>
                                      <p:tavLst>
                                        <p:tav tm="0">
                                          <p:val>
                                            <p:fltVal val="0"/>
                                          </p:val>
                                        </p:tav>
                                        <p:tav tm="100000">
                                          <p:val>
                                            <p:strVal val="#ppt_h"/>
                                          </p:val>
                                        </p:tav>
                                      </p:tavLst>
                                    </p:anim>
                                    <p:animEffect transition="in" filter="fade">
                                      <p:cBhvr>
                                        <p:cTn id="21" dur="500"/>
                                        <p:tgtEl>
                                          <p:spTgt spid="29708"/>
                                        </p:tgtEl>
                                      </p:cBhvr>
                                    </p:animEffect>
                                  </p:childTnLst>
                                </p:cTn>
                              </p:par>
                              <p:par>
                                <p:cTn id="22" presetID="53" presetClass="exit" presetSubtype="0" fill="hold" nodeType="withEffect">
                                  <p:stCondLst>
                                    <p:cond delay="0"/>
                                  </p:stCondLst>
                                  <p:childTnLst>
                                    <p:anim calcmode="lin" valueType="num">
                                      <p:cBhvr>
                                        <p:cTn id="23" dur="500"/>
                                        <p:tgtEl>
                                          <p:spTgt spid="29710"/>
                                        </p:tgtEl>
                                        <p:attrNameLst>
                                          <p:attrName>ppt_w</p:attrName>
                                        </p:attrNameLst>
                                      </p:cBhvr>
                                      <p:tavLst>
                                        <p:tav tm="0">
                                          <p:val>
                                            <p:strVal val="ppt_w"/>
                                          </p:val>
                                        </p:tav>
                                        <p:tav tm="100000">
                                          <p:val>
                                            <p:fltVal val="0"/>
                                          </p:val>
                                        </p:tav>
                                      </p:tavLst>
                                    </p:anim>
                                    <p:anim calcmode="lin" valueType="num">
                                      <p:cBhvr>
                                        <p:cTn id="24" dur="500"/>
                                        <p:tgtEl>
                                          <p:spTgt spid="29710"/>
                                        </p:tgtEl>
                                        <p:attrNameLst>
                                          <p:attrName>ppt_h</p:attrName>
                                        </p:attrNameLst>
                                      </p:cBhvr>
                                      <p:tavLst>
                                        <p:tav tm="0">
                                          <p:val>
                                            <p:strVal val="ppt_h"/>
                                          </p:val>
                                        </p:tav>
                                        <p:tav tm="100000">
                                          <p:val>
                                            <p:fltVal val="0"/>
                                          </p:val>
                                        </p:tav>
                                      </p:tavLst>
                                    </p:anim>
                                    <p:animEffect transition="out" filter="fade">
                                      <p:cBhvr>
                                        <p:cTn id="25" dur="500"/>
                                        <p:tgtEl>
                                          <p:spTgt spid="29710"/>
                                        </p:tgtEl>
                                      </p:cBhvr>
                                    </p:animEffect>
                                    <p:set>
                                      <p:cBhvr>
                                        <p:cTn id="26" dur="1" fill="hold">
                                          <p:stCondLst>
                                            <p:cond delay="499"/>
                                          </p:stCondLst>
                                        </p:cTn>
                                        <p:tgtEl>
                                          <p:spTgt spid="297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9707"/>
                                        </p:tgtEl>
                                        <p:attrNameLst>
                                          <p:attrName>style.visibility</p:attrName>
                                        </p:attrNameLst>
                                      </p:cBhvr>
                                      <p:to>
                                        <p:strVal val="visible"/>
                                      </p:to>
                                    </p:set>
                                    <p:anim calcmode="lin" valueType="num">
                                      <p:cBhvr>
                                        <p:cTn id="31" dur="500" fill="hold"/>
                                        <p:tgtEl>
                                          <p:spTgt spid="29707"/>
                                        </p:tgtEl>
                                        <p:attrNameLst>
                                          <p:attrName>ppt_w</p:attrName>
                                        </p:attrNameLst>
                                      </p:cBhvr>
                                      <p:tavLst>
                                        <p:tav tm="0">
                                          <p:val>
                                            <p:fltVal val="0"/>
                                          </p:val>
                                        </p:tav>
                                        <p:tav tm="100000">
                                          <p:val>
                                            <p:strVal val="#ppt_w"/>
                                          </p:val>
                                        </p:tav>
                                      </p:tavLst>
                                    </p:anim>
                                    <p:anim calcmode="lin" valueType="num">
                                      <p:cBhvr>
                                        <p:cTn id="32" dur="500" fill="hold"/>
                                        <p:tgtEl>
                                          <p:spTgt spid="29707"/>
                                        </p:tgtEl>
                                        <p:attrNameLst>
                                          <p:attrName>ppt_h</p:attrName>
                                        </p:attrNameLst>
                                      </p:cBhvr>
                                      <p:tavLst>
                                        <p:tav tm="0">
                                          <p:val>
                                            <p:fltVal val="0"/>
                                          </p:val>
                                        </p:tav>
                                        <p:tav tm="100000">
                                          <p:val>
                                            <p:strVal val="#ppt_h"/>
                                          </p:val>
                                        </p:tav>
                                      </p:tavLst>
                                    </p:anim>
                                    <p:animEffect transition="in" filter="fade">
                                      <p:cBhvr>
                                        <p:cTn id="33"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P spid="297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0"/>
            <a:ext cx="732220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#4</a:t>
            </a:r>
            <a:endParaRPr lang="en-US" sz="4000" i="1" u="sng" dirty="0">
              <a:latin typeface="Times New Roman" charset="0"/>
              <a:ea typeface="ＭＳ Ｐゴシック" charset="0"/>
            </a:endParaRPr>
          </a:p>
        </p:txBody>
      </p:sp>
      <p:sp>
        <p:nvSpPr>
          <p:cNvPr id="7" name="Text Box 4"/>
          <p:cNvSpPr txBox="1">
            <a:spLocks noChangeArrowheads="1"/>
          </p:cNvSpPr>
          <p:nvPr/>
        </p:nvSpPr>
        <p:spPr bwMode="auto">
          <a:xfrm>
            <a:off x="1821797" y="1330670"/>
            <a:ext cx="7322203" cy="458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3600" kern="1200" dirty="0">
                <a:solidFill>
                  <a:schemeClr val="folHlink"/>
                </a:solidFill>
                <a:latin typeface="Arial"/>
                <a:cs typeface="+mn-cs"/>
              </a:rPr>
              <a:t>“</a:t>
            </a:r>
            <a:r>
              <a:rPr kumimoji="1" lang="en-US" sz="3600" kern="1200" dirty="0">
                <a:solidFill>
                  <a:schemeClr val="folHlink"/>
                </a:solidFill>
                <a:cs typeface="+mn-cs"/>
              </a:rPr>
              <a:t>When the Trail got crowded </a:t>
            </a:r>
            <a:br>
              <a:rPr kumimoji="1" lang="en-US" sz="3600" kern="1200" dirty="0">
                <a:solidFill>
                  <a:schemeClr val="folHlink"/>
                </a:solidFill>
                <a:cs typeface="+mn-cs"/>
              </a:rPr>
            </a:br>
            <a:r>
              <a:rPr kumimoji="1" lang="en-US" sz="3600" kern="1200" dirty="0">
                <a:solidFill>
                  <a:schemeClr val="folHlink"/>
                </a:solidFill>
                <a:cs typeface="+mn-cs"/>
              </a:rPr>
              <a:t>(in 1849 and later) camping became more difficult. The biggest problem was finding fuel for the campfires. Soon trees were scarce and there was only one alternative: buffalo dung. </a:t>
            </a:r>
            <a:br>
              <a:rPr kumimoji="1" lang="en-US" sz="3600" kern="1200" dirty="0">
                <a:solidFill>
                  <a:schemeClr val="folHlink"/>
                </a:solidFill>
                <a:cs typeface="+mn-cs"/>
              </a:rPr>
            </a:br>
            <a:r>
              <a:rPr kumimoji="1" lang="en-US" sz="3600" kern="1200" dirty="0">
                <a:solidFill>
                  <a:schemeClr val="folHlink"/>
                </a:solidFill>
                <a:cs typeface="+mn-cs"/>
              </a:rPr>
              <a:t>No one liked collecting it, </a:t>
            </a:r>
            <a:br>
              <a:rPr kumimoji="1" lang="en-US" sz="3600" kern="1200" dirty="0">
                <a:solidFill>
                  <a:schemeClr val="folHlink"/>
                </a:solidFill>
                <a:cs typeface="+mn-cs"/>
              </a:rPr>
            </a:br>
            <a:r>
              <a:rPr kumimoji="1" lang="en-US" sz="3600" kern="1200" dirty="0">
                <a:solidFill>
                  <a:schemeClr val="folHlink"/>
                </a:solidFill>
                <a:cs typeface="+mn-cs"/>
              </a:rPr>
              <a:t>but it did burn and gave off a </a:t>
            </a:r>
            <a:br>
              <a:rPr kumimoji="1" lang="en-US" sz="3600" kern="1200" dirty="0">
                <a:solidFill>
                  <a:schemeClr val="folHlink"/>
                </a:solidFill>
                <a:cs typeface="+mn-cs"/>
              </a:rPr>
            </a:br>
            <a:r>
              <a:rPr kumimoji="1" lang="en-US" sz="3600" kern="1200" dirty="0">
                <a:solidFill>
                  <a:schemeClr val="folHlink"/>
                </a:solidFill>
                <a:cs typeface="+mn-cs"/>
              </a:rPr>
              <a:t>consistent odorless flame</a:t>
            </a:r>
            <a:r>
              <a:rPr kumimoji="1" lang="ja-JP" altLang="en-US" sz="3600" kern="1200" dirty="0">
                <a:solidFill>
                  <a:schemeClr val="folHlink"/>
                </a:solidFill>
                <a:latin typeface="Arial"/>
                <a:cs typeface="+mn-cs"/>
              </a:rPr>
              <a:t>”</a:t>
            </a:r>
            <a:endParaRPr lang="en-US" sz="3600" kern="1200" dirty="0">
              <a:solidFill>
                <a:schemeClr val="folHlink"/>
              </a:solidFill>
              <a:cs typeface="+mn-cs"/>
            </a:endParaRPr>
          </a:p>
        </p:txBody>
      </p:sp>
    </p:spTree>
    <p:extLst>
      <p:ext uri="{BB962C8B-B14F-4D97-AF65-F5344CB8AC3E}">
        <p14:creationId xmlns:p14="http://schemas.microsoft.com/office/powerpoint/2010/main" val="32438152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1"/>
            <a:ext cx="732220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#5</a:t>
            </a:r>
            <a:endParaRPr lang="en-US" sz="4000" i="1" u="sng" dirty="0">
              <a:latin typeface="Times New Roman" charset="0"/>
              <a:ea typeface="ＭＳ Ｐゴシック" charset="0"/>
            </a:endParaRPr>
          </a:p>
        </p:txBody>
      </p:sp>
      <p:sp>
        <p:nvSpPr>
          <p:cNvPr id="7" name="Text Box 3"/>
          <p:cNvSpPr txBox="1">
            <a:spLocks noChangeArrowheads="1"/>
          </p:cNvSpPr>
          <p:nvPr/>
        </p:nvSpPr>
        <p:spPr bwMode="auto">
          <a:xfrm>
            <a:off x="1821797" y="1237673"/>
            <a:ext cx="7322203" cy="575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3300" kern="1200" dirty="0">
                <a:solidFill>
                  <a:schemeClr val="folHlink"/>
                </a:solidFill>
                <a:latin typeface="Arial"/>
                <a:cs typeface="+mn-cs"/>
              </a:rPr>
              <a:t>“</a:t>
            </a:r>
            <a:r>
              <a:rPr kumimoji="1" lang="en-US" sz="3300" kern="1200" dirty="0">
                <a:solidFill>
                  <a:schemeClr val="folHlink"/>
                </a:solidFill>
                <a:cs typeface="+mn-cs"/>
              </a:rPr>
              <a:t>Weather-related dangers included thunderstorms, hailstones, lightning, tornadoes, &amp; high winds. The intense heat of the deserts caused wood to shrink &amp; rims to fall of axles. The pioneers</a:t>
            </a:r>
            <a:r>
              <a:rPr kumimoji="1" lang="ja-JP" altLang="en-US" sz="3300" kern="1200" dirty="0">
                <a:solidFill>
                  <a:schemeClr val="folHlink"/>
                </a:solidFill>
                <a:latin typeface="Arial"/>
                <a:cs typeface="+mn-cs"/>
              </a:rPr>
              <a:t>’</a:t>
            </a:r>
            <a:r>
              <a:rPr kumimoji="1" lang="en-US" sz="3300" kern="1200" dirty="0">
                <a:solidFill>
                  <a:schemeClr val="folHlink"/>
                </a:solidFill>
                <a:cs typeface="+mn-cs"/>
              </a:rPr>
              <a:t> lips blistered and split in the dry air, and their only remedy was to rub axle grease on their lips. River crossings were often dangerous: even in slow currents &amp; shallow water, wagon wheels could be damaged by rocks or become mired in the muddy bottom.</a:t>
            </a:r>
            <a:r>
              <a:rPr kumimoji="1" lang="ja-JP" altLang="en-US" sz="3300" kern="1200" dirty="0">
                <a:solidFill>
                  <a:schemeClr val="folHlink"/>
                </a:solidFill>
                <a:latin typeface="Arial"/>
                <a:cs typeface="+mn-cs"/>
              </a:rPr>
              <a:t>”</a:t>
            </a:r>
            <a:endParaRPr kumimoji="1" lang="en-US" sz="3300" kern="1200" dirty="0">
              <a:solidFill>
                <a:schemeClr val="folHlink"/>
              </a:solidFill>
              <a:cs typeface="+mn-cs"/>
            </a:endParaRPr>
          </a:p>
        </p:txBody>
      </p:sp>
    </p:spTree>
    <p:extLst>
      <p:ext uri="{BB962C8B-B14F-4D97-AF65-F5344CB8AC3E}">
        <p14:creationId xmlns:p14="http://schemas.microsoft.com/office/powerpoint/2010/main" val="23849225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1"/>
            <a:ext cx="732220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#6</a:t>
            </a:r>
            <a:endParaRPr lang="en-US" sz="4000" i="1" u="sng" dirty="0">
              <a:latin typeface="Times New Roman" charset="0"/>
              <a:ea typeface="ＭＳ Ｐゴシック" charset="0"/>
            </a:endParaRPr>
          </a:p>
        </p:txBody>
      </p:sp>
      <p:sp>
        <p:nvSpPr>
          <p:cNvPr id="7" name="Text Box 3"/>
          <p:cNvSpPr txBox="1">
            <a:spLocks noChangeArrowheads="1"/>
          </p:cNvSpPr>
          <p:nvPr/>
        </p:nvSpPr>
        <p:spPr bwMode="auto">
          <a:xfrm>
            <a:off x="1821797" y="1330036"/>
            <a:ext cx="7322203" cy="575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Font typeface="Arial" charset="0"/>
              <a:buNone/>
              <a:defRPr/>
            </a:pPr>
            <a:r>
              <a:rPr kumimoji="1" lang="ja-JP" altLang="en-US" sz="3300" kern="1200" dirty="0">
                <a:solidFill>
                  <a:schemeClr val="folHlink"/>
                </a:solidFill>
                <a:latin typeface="Arial"/>
                <a:cs typeface="+mn-cs"/>
              </a:rPr>
              <a:t>“</a:t>
            </a:r>
            <a:r>
              <a:rPr kumimoji="1" lang="en-US" sz="3300" kern="1200" dirty="0">
                <a:solidFill>
                  <a:schemeClr val="folHlink"/>
                </a:solidFill>
                <a:cs typeface="+mn-cs"/>
              </a:rPr>
              <a:t>Nearly 1 in 10 who set off on the Oregon Trail did not survive. The two biggest causes of death were disease and accidents. The worst disease was cholera, caused by unsanitary conditions. People in good spirits in the morning could be dead by evening. Symptoms started with an intense stomach ache, then came diarrhea and vomiting causing dehydration. If death did not occur within the first 12 to 24 hours, the victim usually recovered</a:t>
            </a:r>
            <a:r>
              <a:rPr kumimoji="1" lang="ja-JP" altLang="en-US" sz="3300" kern="1200" dirty="0">
                <a:solidFill>
                  <a:schemeClr val="folHlink"/>
                </a:solidFill>
                <a:latin typeface="Arial"/>
                <a:cs typeface="+mn-cs"/>
              </a:rPr>
              <a:t>”</a:t>
            </a:r>
            <a:endParaRPr kumimoji="1" lang="en-US" sz="3300" kern="1200" dirty="0">
              <a:solidFill>
                <a:schemeClr val="folHlink"/>
              </a:solidFill>
              <a:cs typeface="+mn-cs"/>
            </a:endParaRPr>
          </a:p>
        </p:txBody>
      </p:sp>
    </p:spTree>
    <p:extLst>
      <p:ext uri="{BB962C8B-B14F-4D97-AF65-F5344CB8AC3E}">
        <p14:creationId xmlns:p14="http://schemas.microsoft.com/office/powerpoint/2010/main" val="39098683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
        <p:nvSpPr>
          <p:cNvPr id="6" name="Rectangle 5"/>
          <p:cNvSpPr>
            <a:spLocks noGrp="1" noChangeArrowheads="1"/>
          </p:cNvSpPr>
          <p:nvPr/>
        </p:nvSpPr>
        <p:spPr bwMode="auto">
          <a:xfrm>
            <a:off x="1821797" y="0"/>
            <a:ext cx="732220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ja-JP" altLang="en-US" sz="4000" b="1" dirty="0">
                <a:latin typeface="Arial" charset="0"/>
                <a:ea typeface="ＭＳ Ｐゴシック" charset="0"/>
              </a:rPr>
              <a:t>“</a:t>
            </a:r>
            <a:r>
              <a:rPr lang="en-US" altLang="ja-JP" sz="4000" b="1" dirty="0">
                <a:latin typeface="Times New Roman" charset="0"/>
                <a:ea typeface="ＭＳ Ｐゴシック" charset="0"/>
              </a:rPr>
              <a:t>Life on the Oregon Trail</a:t>
            </a:r>
            <a:r>
              <a:rPr lang="ja-JP" altLang="en-US" sz="4000" b="1" dirty="0">
                <a:latin typeface="Arial" charset="0"/>
                <a:ea typeface="ＭＳ Ｐゴシック" charset="0"/>
              </a:rPr>
              <a:t>”</a:t>
            </a:r>
            <a:r>
              <a:rPr lang="en-US" altLang="ja-JP" sz="4000" b="1" dirty="0">
                <a:latin typeface="Times New Roman" charset="0"/>
                <a:ea typeface="ＭＳ Ｐゴシック" charset="0"/>
              </a:rPr>
              <a:t> </a:t>
            </a:r>
            <a:br>
              <a:rPr lang="en-US" altLang="ja-JP" sz="4000" b="1" dirty="0">
                <a:latin typeface="Times New Roman" charset="0"/>
                <a:ea typeface="ＭＳ Ｐゴシック" charset="0"/>
              </a:rPr>
            </a:br>
            <a:r>
              <a:rPr lang="en-US" altLang="ja-JP" sz="4000" b="1" i="1" u="sng" dirty="0">
                <a:latin typeface="Times New Roman" charset="0"/>
                <a:ea typeface="ＭＳ Ｐゴシック" charset="0"/>
              </a:rPr>
              <a:t>Excerpt #7</a:t>
            </a:r>
            <a:endParaRPr lang="en-US" sz="4000" i="1" u="sng" dirty="0">
              <a:latin typeface="Times New Roman" charset="0"/>
              <a:ea typeface="ＭＳ Ｐゴシック" charset="0"/>
            </a:endParaRPr>
          </a:p>
        </p:txBody>
      </p:sp>
      <p:sp>
        <p:nvSpPr>
          <p:cNvPr id="7" name="Text Box 3"/>
          <p:cNvSpPr txBox="1">
            <a:spLocks noChangeArrowheads="1"/>
          </p:cNvSpPr>
          <p:nvPr/>
        </p:nvSpPr>
        <p:spPr bwMode="auto">
          <a:xfrm>
            <a:off x="1821797" y="1143000"/>
            <a:ext cx="7322203"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lnSpc>
                <a:spcPct val="90000"/>
              </a:lnSpc>
              <a:spcBef>
                <a:spcPct val="30000"/>
              </a:spcBef>
              <a:defRPr/>
            </a:pPr>
            <a:r>
              <a:rPr lang="ja-JP" altLang="en-US" sz="3600" kern="1200" dirty="0">
                <a:solidFill>
                  <a:schemeClr val="folHlink"/>
                </a:solidFill>
                <a:latin typeface="Arial"/>
                <a:cs typeface="+mn-cs"/>
              </a:rPr>
              <a:t>“</a:t>
            </a:r>
            <a:r>
              <a:rPr lang="en-US" sz="3600" kern="1200" dirty="0">
                <a:solidFill>
                  <a:schemeClr val="folHlink"/>
                </a:solidFill>
                <a:cs typeface="+mn-cs"/>
              </a:rPr>
              <a:t>Indians were usually the least of the pioneers</a:t>
            </a:r>
            <a:r>
              <a:rPr lang="ja-JP" altLang="en-US" sz="3600" kern="1200" dirty="0">
                <a:solidFill>
                  <a:schemeClr val="folHlink"/>
                </a:solidFill>
                <a:latin typeface="Arial"/>
                <a:cs typeface="+mn-cs"/>
              </a:rPr>
              <a:t>’</a:t>
            </a:r>
            <a:r>
              <a:rPr lang="en-US" sz="3600" kern="1200" dirty="0">
                <a:solidFill>
                  <a:schemeClr val="folHlink"/>
                </a:solidFill>
                <a:cs typeface="+mn-cs"/>
              </a:rPr>
              <a:t> problems. Tales of hostile encounters far overshadowed actual incidents. Indian conflicts occasionally resulted from trigger-happy emigrants who shot at Indians for target practice. </a:t>
            </a:r>
            <a:br>
              <a:rPr lang="en-US" sz="3600" kern="1200" dirty="0">
                <a:solidFill>
                  <a:schemeClr val="folHlink"/>
                </a:solidFill>
                <a:cs typeface="+mn-cs"/>
              </a:rPr>
            </a:br>
            <a:r>
              <a:rPr lang="en-US" sz="3600" kern="1200" dirty="0">
                <a:solidFill>
                  <a:schemeClr val="folHlink"/>
                </a:solidFill>
                <a:cs typeface="+mn-cs"/>
              </a:rPr>
              <a:t>A few massacres were highly publicized. The Ward Train was attacked by Shoshones who tortured &amp; murdered 19 emigrants</a:t>
            </a:r>
            <a:r>
              <a:rPr lang="ja-JP" altLang="en-US" sz="3600" kern="1200" dirty="0">
                <a:solidFill>
                  <a:schemeClr val="folHlink"/>
                </a:solidFill>
                <a:latin typeface="Arial"/>
                <a:cs typeface="+mn-cs"/>
              </a:rPr>
              <a:t>”</a:t>
            </a:r>
            <a:endParaRPr lang="en-US" sz="3600" kern="1200" dirty="0">
              <a:solidFill>
                <a:schemeClr val="folHlink"/>
              </a:solidFill>
              <a:cs typeface="+mn-cs"/>
            </a:endParaRPr>
          </a:p>
        </p:txBody>
      </p:sp>
    </p:spTree>
    <p:extLst>
      <p:ext uri="{BB962C8B-B14F-4D97-AF65-F5344CB8AC3E}">
        <p14:creationId xmlns:p14="http://schemas.microsoft.com/office/powerpoint/2010/main" val="37315151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pic>
        <p:nvPicPr>
          <p:cNvPr id="2" name="Picture 1" descr="edgar-payne-over-the-hump.jpg"/>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1821799" cy="1711592"/>
          </a:xfrm>
          <a:prstGeom prst="rect">
            <a:avLst/>
          </a:prstGeom>
          <a:ln w="28575" cmpd="sng">
            <a:solidFill>
              <a:schemeClr val="tx1"/>
            </a:solidFill>
          </a:ln>
        </p:spPr>
      </p:pic>
      <p:pic>
        <p:nvPicPr>
          <p:cNvPr id="3" name="Picture 2" descr="westwa1.jpg"/>
          <p:cNvPicPr>
            <a:picLocks/>
          </p:cNvPicPr>
          <p:nvPr/>
        </p:nvPicPr>
        <p:blipFill>
          <a:blip r:embed="rId4">
            <a:extLst>
              <a:ext uri="{28A0092B-C50C-407E-A947-70E740481C1C}">
                <a14:useLocalDpi xmlns:a14="http://schemas.microsoft.com/office/drawing/2010/main" val="0"/>
              </a:ext>
            </a:extLst>
          </a:blip>
          <a:stretch>
            <a:fillRect/>
          </a:stretch>
        </p:blipFill>
        <p:spPr>
          <a:xfrm>
            <a:off x="-2" y="1711591"/>
            <a:ext cx="1821799" cy="1715008"/>
          </a:xfrm>
          <a:prstGeom prst="rect">
            <a:avLst/>
          </a:prstGeom>
          <a:ln w="28575" cmpd="sng">
            <a:solidFill>
              <a:schemeClr val="tx1"/>
            </a:solidFill>
          </a:ln>
        </p:spPr>
      </p:pic>
      <p:pic>
        <p:nvPicPr>
          <p:cNvPr id="4" name="Picture 3" descr="cmrretro_dam_1209_17.jpg"/>
          <p:cNvPicPr>
            <a:picLocks/>
          </p:cNvPicPr>
          <p:nvPr/>
        </p:nvPicPr>
        <p:blipFill>
          <a:blip r:embed="rId5">
            <a:extLst>
              <a:ext uri="{28A0092B-C50C-407E-A947-70E740481C1C}">
                <a14:useLocalDpi xmlns:a14="http://schemas.microsoft.com/office/drawing/2010/main" val="0"/>
              </a:ext>
            </a:extLst>
          </a:blip>
          <a:stretch>
            <a:fillRect/>
          </a:stretch>
        </p:blipFill>
        <p:spPr>
          <a:xfrm>
            <a:off x="-2" y="3426598"/>
            <a:ext cx="1821799" cy="1715469"/>
          </a:xfrm>
          <a:prstGeom prst="rect">
            <a:avLst/>
          </a:prstGeom>
          <a:ln w="28575" cmpd="sng">
            <a:solidFill>
              <a:schemeClr val="tx1"/>
            </a:solidFill>
          </a:ln>
        </p:spPr>
      </p:pic>
      <p:pic>
        <p:nvPicPr>
          <p:cNvPr id="5" name="Picture 4" descr="Westward-Expansion-readnaw.com_.jpg"/>
          <p:cNvPicPr>
            <a:picLocks/>
          </p:cNvPicPr>
          <p:nvPr/>
        </p:nvPicPr>
        <p:blipFill>
          <a:blip r:embed="rId6">
            <a:extLst>
              <a:ext uri="{28A0092B-C50C-407E-A947-70E740481C1C}">
                <a14:useLocalDpi xmlns:a14="http://schemas.microsoft.com/office/drawing/2010/main" val="0"/>
              </a:ext>
            </a:extLst>
          </a:blip>
          <a:stretch>
            <a:fillRect/>
          </a:stretch>
        </p:blipFill>
        <p:spPr>
          <a:xfrm>
            <a:off x="-1" y="5142067"/>
            <a:ext cx="1821798" cy="1709928"/>
          </a:xfrm>
          <a:prstGeom prst="rect">
            <a:avLst/>
          </a:prstGeom>
          <a:ln w="28575" cmpd="sng">
            <a:solidFill>
              <a:schemeClr val="tx1"/>
            </a:solidFill>
          </a:ln>
        </p:spPr>
      </p:pic>
    </p:spTree>
    <p:extLst>
      <p:ext uri="{BB962C8B-B14F-4D97-AF65-F5344CB8AC3E}">
        <p14:creationId xmlns:p14="http://schemas.microsoft.com/office/powerpoint/2010/main" val="10496307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Tree>
    <p:extLst>
      <p:ext uri="{BB962C8B-B14F-4D97-AF65-F5344CB8AC3E}">
        <p14:creationId xmlns:p14="http://schemas.microsoft.com/office/powerpoint/2010/main" val="408139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Tree>
    <p:extLst>
      <p:ext uri="{BB962C8B-B14F-4D97-AF65-F5344CB8AC3E}">
        <p14:creationId xmlns:p14="http://schemas.microsoft.com/office/powerpoint/2010/main" val="214090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endParaRPr lang="en-US">
              <a:latin typeface="Times New Roman" charset="0"/>
              <a:ea typeface="ＭＳ Ｐゴシック" charset="0"/>
            </a:endParaRPr>
          </a:p>
        </p:txBody>
      </p:sp>
      <p:pic>
        <p:nvPicPr>
          <p:cNvPr id="12290" name="Picture 3" descr="MART"/>
          <p:cNvPicPr>
            <a:picLocks noGrp="1" noChangeAspect="1" noChangeArrowheads="1"/>
          </p:cNvPicPr>
          <p:nvPr>
            <p:ph type="body" idx="1"/>
          </p:nvPr>
        </p:nvPicPr>
        <p:blipFill>
          <a:blip r:embed="rId3">
            <a:lum bright="-6000" contrast="6000"/>
            <a:extLst>
              <a:ext uri="{28A0092B-C50C-407E-A947-70E740481C1C}">
                <a14:useLocalDpi xmlns:a14="http://schemas.microsoft.com/office/drawing/2010/main" val="0"/>
              </a:ext>
            </a:extLst>
          </a:blip>
          <a:srcRect b="57042"/>
          <a:stretch>
            <a:fillRect/>
          </a:stretch>
        </p:blipFill>
        <p:spPr>
          <a:xfrm>
            <a:off x="0" y="0"/>
            <a:ext cx="9144000" cy="6019800"/>
          </a:xfrm>
          <a:noFill/>
          <a:ln>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4" descr="MAR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t="79681" b="13734"/>
          <a:stretch>
            <a:fillRect/>
          </a:stretch>
        </p:blipFill>
        <p:spPr bwMode="auto">
          <a:xfrm>
            <a:off x="0" y="6019800"/>
            <a:ext cx="9144000" cy="838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2783" name="Picture 15" descr="Voter_turnout"/>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 Box 16"/>
          <p:cNvSpPr txBox="1">
            <a:spLocks noChangeArrowheads="1"/>
          </p:cNvSpPr>
          <p:nvPr/>
        </p:nvSpPr>
        <p:spPr bwMode="auto">
          <a:xfrm>
            <a:off x="457200" y="76200"/>
            <a:ext cx="8305800" cy="800100"/>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400" b="1">
                <a:solidFill>
                  <a:schemeClr val="tx2"/>
                </a:solidFill>
                <a:cs typeface="+mn-cs"/>
              </a:rPr>
              <a:t>What is voter turnout like today?</a:t>
            </a:r>
            <a:r>
              <a:rPr lang="en-US" sz="4400">
                <a:cs typeface="+mn-cs"/>
              </a:rPr>
              <a:t> </a:t>
            </a:r>
          </a:p>
        </p:txBody>
      </p:sp>
    </p:spTree>
    <p:extLst>
      <p:ext uri="{BB962C8B-B14F-4D97-AF65-F5344CB8AC3E}">
        <p14:creationId xmlns:p14="http://schemas.microsoft.com/office/powerpoint/2010/main" val="415992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 calcmode="lin" valueType="num">
                                      <p:cBhvr>
                                        <p:cTn id="7" dur="500" fill="hold"/>
                                        <p:tgtEl>
                                          <p:spTgt spid="32784"/>
                                        </p:tgtEl>
                                        <p:attrNameLst>
                                          <p:attrName>ppt_w</p:attrName>
                                        </p:attrNameLst>
                                      </p:cBhvr>
                                      <p:tavLst>
                                        <p:tav tm="0">
                                          <p:val>
                                            <p:fltVal val="0"/>
                                          </p:val>
                                        </p:tav>
                                        <p:tav tm="100000">
                                          <p:val>
                                            <p:strVal val="#ppt_w"/>
                                          </p:val>
                                        </p:tav>
                                      </p:tavLst>
                                    </p:anim>
                                    <p:anim calcmode="lin" valueType="num">
                                      <p:cBhvr>
                                        <p:cTn id="8" dur="500" fill="hold"/>
                                        <p:tgtEl>
                                          <p:spTgt spid="32784"/>
                                        </p:tgtEl>
                                        <p:attrNameLst>
                                          <p:attrName>ppt_h</p:attrName>
                                        </p:attrNameLst>
                                      </p:cBhvr>
                                      <p:tavLst>
                                        <p:tav tm="0">
                                          <p:val>
                                            <p:fltVal val="0"/>
                                          </p:val>
                                        </p:tav>
                                        <p:tav tm="100000">
                                          <p:val>
                                            <p:strVal val="#ppt_h"/>
                                          </p:val>
                                        </p:tav>
                                      </p:tavLst>
                                    </p:anim>
                                    <p:animEffect transition="in" filter="fade">
                                      <p:cBhvr>
                                        <p:cTn id="9" dur="500"/>
                                        <p:tgtEl>
                                          <p:spTgt spid="32784"/>
                                        </p:tgtEl>
                                      </p:cBhvr>
                                    </p:animEffect>
                                  </p:childTnLst>
                                </p:cTn>
                              </p:par>
                              <p:par>
                                <p:cTn id="10" presetID="53" presetClass="entr" presetSubtype="0" fill="hold" nodeType="withEffect">
                                  <p:stCondLst>
                                    <p:cond delay="0"/>
                                  </p:stCondLst>
                                  <p:childTnLst>
                                    <p:set>
                                      <p:cBhvr>
                                        <p:cTn id="11" dur="1" fill="hold">
                                          <p:stCondLst>
                                            <p:cond delay="0"/>
                                          </p:stCondLst>
                                        </p:cTn>
                                        <p:tgtEl>
                                          <p:spTgt spid="32783"/>
                                        </p:tgtEl>
                                        <p:attrNameLst>
                                          <p:attrName>style.visibility</p:attrName>
                                        </p:attrNameLst>
                                      </p:cBhvr>
                                      <p:to>
                                        <p:strVal val="visible"/>
                                      </p:to>
                                    </p:set>
                                    <p:anim calcmode="lin" valueType="num">
                                      <p:cBhvr>
                                        <p:cTn id="12" dur="500" fill="hold"/>
                                        <p:tgtEl>
                                          <p:spTgt spid="32783"/>
                                        </p:tgtEl>
                                        <p:attrNameLst>
                                          <p:attrName>ppt_w</p:attrName>
                                        </p:attrNameLst>
                                      </p:cBhvr>
                                      <p:tavLst>
                                        <p:tav tm="0">
                                          <p:val>
                                            <p:fltVal val="0"/>
                                          </p:val>
                                        </p:tav>
                                        <p:tav tm="100000">
                                          <p:val>
                                            <p:strVal val="#ppt_w"/>
                                          </p:val>
                                        </p:tav>
                                      </p:tavLst>
                                    </p:anim>
                                    <p:anim calcmode="lin" valueType="num">
                                      <p:cBhvr>
                                        <p:cTn id="13" dur="500" fill="hold"/>
                                        <p:tgtEl>
                                          <p:spTgt spid="32783"/>
                                        </p:tgtEl>
                                        <p:attrNameLst>
                                          <p:attrName>ppt_h</p:attrName>
                                        </p:attrNameLst>
                                      </p:cBhvr>
                                      <p:tavLst>
                                        <p:tav tm="0">
                                          <p:val>
                                            <p:fltVal val="0"/>
                                          </p:val>
                                        </p:tav>
                                        <p:tav tm="100000">
                                          <p:val>
                                            <p:strVal val="#ppt_h"/>
                                          </p:val>
                                        </p:tav>
                                      </p:tavLst>
                                    </p:anim>
                                    <p:animEffect transition="in" filter="fade">
                                      <p:cBhvr>
                                        <p:cTn id="14"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1"/>
          </p:nvPr>
        </p:nvSpPr>
        <p:spPr>
          <a:xfrm>
            <a:off x="0" y="0"/>
            <a:ext cx="2971800" cy="6858000"/>
          </a:xfrm>
          <a:solidFill>
            <a:schemeClr val="bg1"/>
          </a:solidFill>
        </p:spPr>
        <p:txBody>
          <a:bodyPr/>
          <a:lstStyle/>
          <a:p>
            <a:pPr marL="465138" indent="-465138">
              <a:lnSpc>
                <a:spcPct val="80000"/>
              </a:lnSpc>
              <a:buClr>
                <a:srgbClr val="008000"/>
              </a:buClr>
              <a:buFont typeface="Arial" charset="0"/>
              <a:buAutoNum type="arabicPeriod"/>
              <a:defRPr/>
            </a:pPr>
            <a:r>
              <a:rPr lang="en-US" sz="3100" dirty="0" smtClean="0">
                <a:solidFill>
                  <a:srgbClr val="FF0000"/>
                </a:solidFill>
                <a:cs typeface="+mn-cs"/>
              </a:rPr>
              <a:t>George Washington</a:t>
            </a:r>
          </a:p>
          <a:p>
            <a:pPr marL="465138" indent="-465138">
              <a:lnSpc>
                <a:spcPct val="80000"/>
              </a:lnSpc>
              <a:buClr>
                <a:srgbClr val="008000"/>
              </a:buClr>
              <a:buFont typeface="Arial" charset="0"/>
              <a:buAutoNum type="arabicPeriod"/>
              <a:defRPr/>
            </a:pPr>
            <a:r>
              <a:rPr lang="en-US" sz="3100" dirty="0" smtClean="0">
                <a:solidFill>
                  <a:srgbClr val="FF0000"/>
                </a:solidFill>
                <a:cs typeface="+mn-cs"/>
              </a:rPr>
              <a:t>John Adams</a:t>
            </a:r>
          </a:p>
          <a:p>
            <a:pPr marL="465138" indent="-465138">
              <a:lnSpc>
                <a:spcPct val="80000"/>
              </a:lnSpc>
              <a:buClr>
                <a:srgbClr val="008000"/>
              </a:buClr>
              <a:buFont typeface="Arial" charset="0"/>
              <a:buAutoNum type="arabicPeriod"/>
              <a:defRPr/>
            </a:pPr>
            <a:r>
              <a:rPr lang="en-US" sz="3100" dirty="0" smtClean="0">
                <a:solidFill>
                  <a:srgbClr val="FF0000"/>
                </a:solidFill>
                <a:cs typeface="+mn-cs"/>
              </a:rPr>
              <a:t>Thomas Jefferson</a:t>
            </a:r>
          </a:p>
          <a:p>
            <a:pPr marL="465138" indent="-465138">
              <a:lnSpc>
                <a:spcPct val="80000"/>
              </a:lnSpc>
              <a:buClr>
                <a:srgbClr val="008000"/>
              </a:buClr>
              <a:buFont typeface="Arial" charset="0"/>
              <a:buAutoNum type="arabicPeriod"/>
              <a:defRPr/>
            </a:pPr>
            <a:r>
              <a:rPr lang="en-US" sz="3100" dirty="0" smtClean="0">
                <a:solidFill>
                  <a:srgbClr val="FF0000"/>
                </a:solidFill>
                <a:cs typeface="+mn-cs"/>
              </a:rPr>
              <a:t>James Madison</a:t>
            </a:r>
          </a:p>
          <a:p>
            <a:pPr marL="465138" indent="-465138">
              <a:lnSpc>
                <a:spcPct val="80000"/>
              </a:lnSpc>
              <a:buClr>
                <a:srgbClr val="008000"/>
              </a:buClr>
              <a:buFont typeface="Arial" charset="0"/>
              <a:buAutoNum type="arabicPeriod"/>
              <a:defRPr/>
            </a:pPr>
            <a:r>
              <a:rPr lang="en-US" sz="3100" dirty="0" smtClean="0">
                <a:solidFill>
                  <a:srgbClr val="FF0000"/>
                </a:solidFill>
                <a:cs typeface="+mn-cs"/>
              </a:rPr>
              <a:t>James Monroe</a:t>
            </a:r>
          </a:p>
          <a:p>
            <a:pPr marL="465138" indent="-465138">
              <a:lnSpc>
                <a:spcPct val="80000"/>
              </a:lnSpc>
              <a:buClr>
                <a:srgbClr val="008000"/>
              </a:buClr>
              <a:buFont typeface="Arial" charset="0"/>
              <a:buAutoNum type="arabicPeriod"/>
              <a:defRPr/>
            </a:pPr>
            <a:r>
              <a:rPr lang="en-US" sz="3100" dirty="0" smtClean="0">
                <a:solidFill>
                  <a:srgbClr val="FF0000"/>
                </a:solidFill>
                <a:cs typeface="+mn-cs"/>
              </a:rPr>
              <a:t>John Q. Adams</a:t>
            </a:r>
          </a:p>
          <a:p>
            <a:pPr marL="465138" indent="-465138">
              <a:lnSpc>
                <a:spcPct val="80000"/>
              </a:lnSpc>
              <a:buClr>
                <a:srgbClr val="008000"/>
              </a:buClr>
              <a:buFont typeface="Arial" charset="0"/>
              <a:buAutoNum type="arabicPeriod"/>
              <a:defRPr/>
            </a:pPr>
            <a:r>
              <a:rPr lang="en-US" sz="3100" b="1" u="sng" dirty="0" smtClean="0">
                <a:effectLst>
                  <a:outerShdw blurRad="38100" dist="38100" dir="2700000" algn="tl">
                    <a:srgbClr val="DDDDDD"/>
                  </a:outerShdw>
                </a:effectLst>
                <a:cs typeface="+mn-cs"/>
              </a:rPr>
              <a:t>Andrew Jackson</a:t>
            </a:r>
            <a:r>
              <a:rPr lang="en-US" sz="3100" dirty="0" smtClean="0">
                <a:cs typeface="+mn-cs"/>
              </a:rPr>
              <a:t> </a:t>
            </a:r>
          </a:p>
        </p:txBody>
      </p:sp>
      <p:sp>
        <p:nvSpPr>
          <p:cNvPr id="14338" name="Rectangle 3"/>
          <p:cNvSpPr>
            <a:spLocks noGrp="1" noChangeArrowheads="1"/>
          </p:cNvSpPr>
          <p:nvPr>
            <p:ph type="body" sz="half" idx="2"/>
          </p:nvPr>
        </p:nvSpPr>
        <p:spPr>
          <a:xfrm>
            <a:off x="2743200" y="228600"/>
            <a:ext cx="6400800" cy="6629400"/>
          </a:xfrm>
        </p:spPr>
        <p:txBody>
          <a:bodyPr/>
          <a:lstStyle/>
          <a:p>
            <a:pPr algn="ctr">
              <a:lnSpc>
                <a:spcPct val="95000"/>
              </a:lnSpc>
              <a:spcBef>
                <a:spcPct val="10000"/>
              </a:spcBef>
              <a:buSzPct val="75000"/>
              <a:buFont typeface="Arial" charset="0"/>
              <a:buNone/>
            </a:pPr>
            <a:r>
              <a:rPr lang="en-US" sz="3600" b="1" dirty="0">
                <a:solidFill>
                  <a:srgbClr val="17375E"/>
                </a:solidFill>
                <a:latin typeface="Arial" charset="0"/>
                <a:ea typeface="ＭＳ Ｐゴシック" charset="0"/>
              </a:rPr>
              <a:t>In 1828, Andrew Jackson was elected president:  </a:t>
            </a:r>
          </a:p>
          <a:p>
            <a:pPr lvl="1">
              <a:lnSpc>
                <a:spcPct val="95000"/>
              </a:lnSpc>
              <a:spcBef>
                <a:spcPct val="10000"/>
              </a:spcBef>
              <a:buSzPct val="75000"/>
            </a:pPr>
            <a:r>
              <a:rPr lang="en-US" sz="3600" dirty="0">
                <a:latin typeface="Arial" charset="0"/>
                <a:ea typeface="ＭＳ Ｐゴシック" charset="0"/>
              </a:rPr>
              <a:t>The 1</a:t>
            </a:r>
            <a:r>
              <a:rPr lang="en-US" sz="3600" baseline="30000" dirty="0">
                <a:latin typeface="Arial" charset="0"/>
                <a:ea typeface="ＭＳ Ｐゴシック" charset="0"/>
              </a:rPr>
              <a:t>st</a:t>
            </a:r>
            <a:r>
              <a:rPr lang="en-US" sz="3600" dirty="0">
                <a:latin typeface="Arial" charset="0"/>
                <a:ea typeface="ＭＳ Ｐゴシック" charset="0"/>
              </a:rPr>
              <a:t> </a:t>
            </a:r>
            <a:r>
              <a:rPr lang="ja-JP" altLang="en-US" sz="3600" dirty="0">
                <a:latin typeface="Arial" charset="0"/>
                <a:ea typeface="ＭＳ Ｐゴシック" charset="0"/>
              </a:rPr>
              <a:t>“</a:t>
            </a:r>
            <a:r>
              <a:rPr lang="en-US" altLang="ja-JP" sz="3600" b="1" dirty="0">
                <a:solidFill>
                  <a:srgbClr val="FF0000"/>
                </a:solidFill>
                <a:latin typeface="Arial" charset="0"/>
                <a:ea typeface="ＭＳ Ｐゴシック" charset="0"/>
              </a:rPr>
              <a:t>common man</a:t>
            </a:r>
            <a:r>
              <a:rPr lang="ja-JP" altLang="en-US" sz="3600" dirty="0">
                <a:latin typeface="Arial" charset="0"/>
                <a:ea typeface="ＭＳ Ｐゴシック" charset="0"/>
              </a:rPr>
              <a:t>”</a:t>
            </a:r>
            <a:r>
              <a:rPr lang="en-US" altLang="ja-JP" sz="3600" dirty="0">
                <a:latin typeface="Arial" charset="0"/>
                <a:ea typeface="ＭＳ Ｐゴシック" charset="0"/>
              </a:rPr>
              <a:t> candidate (</a:t>
            </a:r>
            <a:r>
              <a:rPr lang="en-US" altLang="ja-JP" sz="3600" i="1" dirty="0">
                <a:latin typeface="Arial" charset="0"/>
                <a:ea typeface="ＭＳ Ｐゴシック" charset="0"/>
              </a:rPr>
              <a:t>Old Hickory</a:t>
            </a:r>
            <a:r>
              <a:rPr lang="en-US" altLang="ja-JP" sz="3600" dirty="0">
                <a:latin typeface="Arial" charset="0"/>
                <a:ea typeface="ＭＳ Ｐゴシック" charset="0"/>
              </a:rPr>
              <a:t>)</a:t>
            </a:r>
          </a:p>
          <a:p>
            <a:pPr lvl="1">
              <a:lnSpc>
                <a:spcPct val="95000"/>
              </a:lnSpc>
              <a:spcBef>
                <a:spcPct val="10000"/>
              </a:spcBef>
              <a:buSzPct val="75000"/>
            </a:pPr>
            <a:r>
              <a:rPr lang="en-US" sz="3600" dirty="0">
                <a:latin typeface="Arial" charset="0"/>
                <a:ea typeface="ＭＳ Ｐゴシック" charset="0"/>
              </a:rPr>
              <a:t>He split from Jefferson</a:t>
            </a:r>
            <a:r>
              <a:rPr lang="ja-JP" altLang="en-US" sz="3600" dirty="0">
                <a:latin typeface="Arial" charset="0"/>
                <a:ea typeface="ＭＳ Ｐゴシック" charset="0"/>
              </a:rPr>
              <a:t>’</a:t>
            </a:r>
            <a:r>
              <a:rPr lang="en-US" altLang="ja-JP" sz="3600" dirty="0">
                <a:latin typeface="Arial" charset="0"/>
                <a:ea typeface="ＭＳ Ｐゴシック" charset="0"/>
              </a:rPr>
              <a:t>s Democratic-Republican Party &amp; helped form the </a:t>
            </a:r>
            <a:r>
              <a:rPr lang="en-US" altLang="ja-JP" sz="3600" b="1" dirty="0">
                <a:solidFill>
                  <a:srgbClr val="FF0000"/>
                </a:solidFill>
                <a:latin typeface="Arial" charset="0"/>
                <a:ea typeface="ＭＳ Ｐゴシック" charset="0"/>
              </a:rPr>
              <a:t>Democratic Party</a:t>
            </a:r>
            <a:r>
              <a:rPr lang="en-US" altLang="ja-JP" sz="3600" dirty="0">
                <a:solidFill>
                  <a:srgbClr val="FF0000"/>
                </a:solidFill>
                <a:latin typeface="Arial" charset="0"/>
                <a:ea typeface="ＭＳ Ｐゴシック" charset="0"/>
              </a:rPr>
              <a:t> </a:t>
            </a:r>
            <a:r>
              <a:rPr lang="en-US" altLang="ja-JP" sz="3600" dirty="0">
                <a:latin typeface="Arial" charset="0"/>
                <a:ea typeface="ＭＳ Ｐゴシック" charset="0"/>
              </a:rPr>
              <a:t/>
            </a:r>
            <a:br>
              <a:rPr lang="en-US" altLang="ja-JP" sz="3600" dirty="0">
                <a:latin typeface="Arial" charset="0"/>
                <a:ea typeface="ＭＳ Ｐゴシック" charset="0"/>
              </a:rPr>
            </a:br>
            <a:r>
              <a:rPr lang="en-US" altLang="ja-JP" sz="3600" dirty="0">
                <a:latin typeface="Arial" charset="0"/>
                <a:ea typeface="ＭＳ Ｐゴシック" charset="0"/>
              </a:rPr>
              <a:t>(the 1</a:t>
            </a:r>
            <a:r>
              <a:rPr lang="en-US" altLang="ja-JP" sz="3600" i="1" baseline="30000" dirty="0">
                <a:latin typeface="Arial" charset="0"/>
                <a:ea typeface="ＭＳ Ｐゴシック" charset="0"/>
              </a:rPr>
              <a:t>st</a:t>
            </a:r>
            <a:r>
              <a:rPr lang="en-US" altLang="ja-JP" sz="3600" dirty="0">
                <a:latin typeface="Arial" charset="0"/>
                <a:ea typeface="ＭＳ Ｐゴシック" charset="0"/>
              </a:rPr>
              <a:t> </a:t>
            </a:r>
            <a:r>
              <a:rPr lang="en-US" altLang="ja-JP" sz="3600" b="1" dirty="0">
                <a:solidFill>
                  <a:srgbClr val="660066"/>
                </a:solidFill>
                <a:latin typeface="Arial" charset="0"/>
                <a:ea typeface="ＭＳ Ｐゴシック" charset="0"/>
              </a:rPr>
              <a:t>modern</a:t>
            </a:r>
            <a:r>
              <a:rPr lang="en-US" altLang="ja-JP" sz="3600" dirty="0">
                <a:latin typeface="Arial" charset="0"/>
                <a:ea typeface="ＭＳ Ｐゴシック" charset="0"/>
              </a:rPr>
              <a:t> party)</a:t>
            </a:r>
          </a:p>
          <a:p>
            <a:pPr lvl="1">
              <a:lnSpc>
                <a:spcPct val="95000"/>
              </a:lnSpc>
              <a:spcBef>
                <a:spcPct val="10000"/>
              </a:spcBef>
            </a:pPr>
            <a:r>
              <a:rPr lang="en-US" sz="3600" dirty="0">
                <a:latin typeface="Arial" charset="0"/>
                <a:ea typeface="ＭＳ Ｐゴシック" charset="0"/>
              </a:rPr>
              <a:t>He greatly expanded presidential power</a:t>
            </a:r>
          </a:p>
        </p:txBody>
      </p:sp>
      <p:pic>
        <p:nvPicPr>
          <p:cNvPr id="158724" name="Picture 4" descr="1828_Electoral_Map"/>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l="3235"/>
          <a:stretch>
            <a:fillRect/>
          </a:stretch>
        </p:blipFill>
        <p:spPr bwMode="auto">
          <a:xfrm>
            <a:off x="2360613" y="1327727"/>
            <a:ext cx="6783387" cy="553027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28" name="Picture 8" descr="Andrew_Jack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0"/>
            <a:ext cx="3100388" cy="47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21423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58724"/>
                                        </p:tgtEl>
                                        <p:attrNameLst>
                                          <p:attrName>ppt_w</p:attrName>
                                        </p:attrNameLst>
                                      </p:cBhvr>
                                      <p:tavLst>
                                        <p:tav tm="0">
                                          <p:val>
                                            <p:strVal val="ppt_w"/>
                                          </p:val>
                                        </p:tav>
                                        <p:tav tm="100000">
                                          <p:val>
                                            <p:fltVal val="0"/>
                                          </p:val>
                                        </p:tav>
                                      </p:tavLst>
                                    </p:anim>
                                    <p:anim calcmode="lin" valueType="num">
                                      <p:cBhvr>
                                        <p:cTn id="7" dur="500"/>
                                        <p:tgtEl>
                                          <p:spTgt spid="158724"/>
                                        </p:tgtEl>
                                        <p:attrNameLst>
                                          <p:attrName>ppt_h</p:attrName>
                                        </p:attrNameLst>
                                      </p:cBhvr>
                                      <p:tavLst>
                                        <p:tav tm="0">
                                          <p:val>
                                            <p:strVal val="ppt_h"/>
                                          </p:val>
                                        </p:tav>
                                        <p:tav tm="100000">
                                          <p:val>
                                            <p:fltVal val="0"/>
                                          </p:val>
                                        </p:tav>
                                      </p:tavLst>
                                    </p:anim>
                                    <p:animEffect transition="out" filter="fade">
                                      <p:cBhvr>
                                        <p:cTn id="8" dur="500"/>
                                        <p:tgtEl>
                                          <p:spTgt spid="158724"/>
                                        </p:tgtEl>
                                      </p:cBhvr>
                                    </p:animEffect>
                                    <p:set>
                                      <p:cBhvr>
                                        <p:cTn id="9" dur="1" fill="hold">
                                          <p:stCondLst>
                                            <p:cond delay="499"/>
                                          </p:stCondLst>
                                        </p:cTn>
                                        <p:tgtEl>
                                          <p:spTgt spid="158724"/>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58728"/>
                                        </p:tgtEl>
                                        <p:attrNameLst>
                                          <p:attrName>style.visibility</p:attrName>
                                        </p:attrNameLst>
                                      </p:cBhvr>
                                      <p:to>
                                        <p:strVal val="visible"/>
                                      </p:to>
                                    </p:set>
                                    <p:anim calcmode="lin" valueType="num">
                                      <p:cBhvr>
                                        <p:cTn id="12" dur="500" fill="hold"/>
                                        <p:tgtEl>
                                          <p:spTgt spid="158728"/>
                                        </p:tgtEl>
                                        <p:attrNameLst>
                                          <p:attrName>ppt_w</p:attrName>
                                        </p:attrNameLst>
                                      </p:cBhvr>
                                      <p:tavLst>
                                        <p:tav tm="0">
                                          <p:val>
                                            <p:fltVal val="0"/>
                                          </p:val>
                                        </p:tav>
                                        <p:tav tm="100000">
                                          <p:val>
                                            <p:strVal val="#ppt_w"/>
                                          </p:val>
                                        </p:tav>
                                      </p:tavLst>
                                    </p:anim>
                                    <p:anim calcmode="lin" valueType="num">
                                      <p:cBhvr>
                                        <p:cTn id="13" dur="500" fill="hold"/>
                                        <p:tgtEl>
                                          <p:spTgt spid="158728"/>
                                        </p:tgtEl>
                                        <p:attrNameLst>
                                          <p:attrName>ppt_h</p:attrName>
                                        </p:attrNameLst>
                                      </p:cBhvr>
                                      <p:tavLst>
                                        <p:tav tm="0">
                                          <p:val>
                                            <p:fltVal val="0"/>
                                          </p:val>
                                        </p:tav>
                                        <p:tav tm="100000">
                                          <p:val>
                                            <p:strVal val="#ppt_h"/>
                                          </p:val>
                                        </p:tav>
                                      </p:tavLst>
                                    </p:anim>
                                    <p:animEffect transition="in" filter="fade">
                                      <p:cBhvr>
                                        <p:cTn id="14" dur="500"/>
                                        <p:tgtEl>
                                          <p:spTgt spid="15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body" idx="1"/>
          </p:nvPr>
        </p:nvSpPr>
        <p:spPr>
          <a:xfrm>
            <a:off x="0" y="0"/>
            <a:ext cx="9144000" cy="6858000"/>
          </a:xfrm>
          <a:solidFill>
            <a:srgbClr val="CCECFF"/>
          </a:solidFill>
        </p:spPr>
        <p:txBody>
          <a:bodyPr/>
          <a:lstStyle/>
          <a:p>
            <a:pPr algn="ctr">
              <a:buFont typeface="Arial" charset="0"/>
              <a:buNone/>
            </a:pPr>
            <a:r>
              <a:rPr lang="en-US">
                <a:latin typeface="Arial" charset="0"/>
                <a:ea typeface="ＭＳ Ｐゴシック" charset="0"/>
              </a:rPr>
              <a:t>Who is Andrew Jackson? </a:t>
            </a:r>
          </a:p>
        </p:txBody>
      </p:sp>
      <p:pic>
        <p:nvPicPr>
          <p:cNvPr id="46083" name="Picture 3" descr="im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638675"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4" descr="content_i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8200"/>
            <a:ext cx="3544888"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descr="3a03205v5w"/>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4248150" y="914400"/>
            <a:ext cx="489585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7" descr="1201"/>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8" name="Text Box 8"/>
          <p:cNvSpPr txBox="1">
            <a:spLocks noChangeArrowheads="1"/>
          </p:cNvSpPr>
          <p:nvPr/>
        </p:nvSpPr>
        <p:spPr bwMode="auto">
          <a:xfrm>
            <a:off x="0" y="0"/>
            <a:ext cx="9144000" cy="73977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solidFill>
                  <a:schemeClr val="tx2"/>
                </a:solidFill>
                <a:cs typeface="+mn-cs"/>
              </a:rPr>
              <a:t>Jackson</a:t>
            </a:r>
            <a:r>
              <a:rPr lang="ja-JP" altLang="en-US" sz="4000" b="1">
                <a:solidFill>
                  <a:schemeClr val="tx2"/>
                </a:solidFill>
                <a:latin typeface="Arial"/>
                <a:cs typeface="+mn-cs"/>
              </a:rPr>
              <a:t>’</a:t>
            </a:r>
            <a:r>
              <a:rPr lang="en-US" sz="4000" b="1">
                <a:solidFill>
                  <a:schemeClr val="tx2"/>
                </a:solidFill>
                <a:cs typeface="+mn-cs"/>
              </a:rPr>
              <a:t>s wild &amp; rowdy inauguration</a:t>
            </a:r>
            <a:r>
              <a:rPr lang="en-US" sz="4000">
                <a:cs typeface="+mn-cs"/>
              </a:rPr>
              <a:t> </a:t>
            </a:r>
          </a:p>
        </p:txBody>
      </p:sp>
      <p:pic>
        <p:nvPicPr>
          <p:cNvPr id="46090" name="Picture 10" descr="jackson-inaugu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5975"/>
            <a:ext cx="7543800" cy="604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34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46083"/>
                                        </p:tgtEl>
                                        <p:attrNameLst>
                                          <p:attrName>ppt_w</p:attrName>
                                        </p:attrNameLst>
                                      </p:cBhvr>
                                      <p:tavLst>
                                        <p:tav tm="0">
                                          <p:val>
                                            <p:strVal val="ppt_w"/>
                                          </p:val>
                                        </p:tav>
                                        <p:tav tm="100000">
                                          <p:val>
                                            <p:fltVal val="0"/>
                                          </p:val>
                                        </p:tav>
                                      </p:tavLst>
                                    </p:anim>
                                    <p:anim calcmode="lin" valueType="num">
                                      <p:cBhvr>
                                        <p:cTn id="7" dur="500"/>
                                        <p:tgtEl>
                                          <p:spTgt spid="46083"/>
                                        </p:tgtEl>
                                        <p:attrNameLst>
                                          <p:attrName>ppt_h</p:attrName>
                                        </p:attrNameLst>
                                      </p:cBhvr>
                                      <p:tavLst>
                                        <p:tav tm="0">
                                          <p:val>
                                            <p:strVal val="ppt_h"/>
                                          </p:val>
                                        </p:tav>
                                        <p:tav tm="100000">
                                          <p:val>
                                            <p:fltVal val="0"/>
                                          </p:val>
                                        </p:tav>
                                      </p:tavLst>
                                    </p:anim>
                                    <p:animEffect transition="out" filter="fade">
                                      <p:cBhvr>
                                        <p:cTn id="8" dur="500"/>
                                        <p:tgtEl>
                                          <p:spTgt spid="46083"/>
                                        </p:tgtEl>
                                      </p:cBhvr>
                                    </p:animEffect>
                                    <p:set>
                                      <p:cBhvr>
                                        <p:cTn id="9" dur="1" fill="hold">
                                          <p:stCondLst>
                                            <p:cond delay="499"/>
                                          </p:stCondLst>
                                        </p:cTn>
                                        <p:tgtEl>
                                          <p:spTgt spid="46083"/>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500" fill="hold"/>
                                        <p:tgtEl>
                                          <p:spTgt spid="46084"/>
                                        </p:tgtEl>
                                        <p:attrNameLst>
                                          <p:attrName>ppt_w</p:attrName>
                                        </p:attrNameLst>
                                      </p:cBhvr>
                                      <p:tavLst>
                                        <p:tav tm="0">
                                          <p:val>
                                            <p:fltVal val="0"/>
                                          </p:val>
                                        </p:tav>
                                        <p:tav tm="100000">
                                          <p:val>
                                            <p:strVal val="#ppt_w"/>
                                          </p:val>
                                        </p:tav>
                                      </p:tavLst>
                                    </p:anim>
                                    <p:anim calcmode="lin" valueType="num">
                                      <p:cBhvr>
                                        <p:cTn id="13" dur="500" fill="hold"/>
                                        <p:tgtEl>
                                          <p:spTgt spid="46084"/>
                                        </p:tgtEl>
                                        <p:attrNameLst>
                                          <p:attrName>ppt_h</p:attrName>
                                        </p:attrNameLst>
                                      </p:cBhvr>
                                      <p:tavLst>
                                        <p:tav tm="0">
                                          <p:val>
                                            <p:fltVal val="0"/>
                                          </p:val>
                                        </p:tav>
                                        <p:tav tm="100000">
                                          <p:val>
                                            <p:strVal val="#ppt_h"/>
                                          </p:val>
                                        </p:tav>
                                      </p:tavLst>
                                    </p:anim>
                                    <p:animEffect transition="in" filter="fade">
                                      <p:cBhvr>
                                        <p:cTn id="14" dur="5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46084"/>
                                        </p:tgtEl>
                                        <p:attrNameLst>
                                          <p:attrName>ppt_w</p:attrName>
                                        </p:attrNameLst>
                                      </p:cBhvr>
                                      <p:tavLst>
                                        <p:tav tm="0">
                                          <p:val>
                                            <p:strVal val="ppt_w"/>
                                          </p:val>
                                        </p:tav>
                                        <p:tav tm="100000">
                                          <p:val>
                                            <p:fltVal val="0"/>
                                          </p:val>
                                        </p:tav>
                                      </p:tavLst>
                                    </p:anim>
                                    <p:anim calcmode="lin" valueType="num">
                                      <p:cBhvr>
                                        <p:cTn id="19" dur="500"/>
                                        <p:tgtEl>
                                          <p:spTgt spid="46084"/>
                                        </p:tgtEl>
                                        <p:attrNameLst>
                                          <p:attrName>ppt_h</p:attrName>
                                        </p:attrNameLst>
                                      </p:cBhvr>
                                      <p:tavLst>
                                        <p:tav tm="0">
                                          <p:val>
                                            <p:strVal val="ppt_h"/>
                                          </p:val>
                                        </p:tav>
                                        <p:tav tm="100000">
                                          <p:val>
                                            <p:fltVal val="0"/>
                                          </p:val>
                                        </p:tav>
                                      </p:tavLst>
                                    </p:anim>
                                    <p:animEffect transition="out" filter="fade">
                                      <p:cBhvr>
                                        <p:cTn id="20" dur="500"/>
                                        <p:tgtEl>
                                          <p:spTgt spid="46084"/>
                                        </p:tgtEl>
                                      </p:cBhvr>
                                    </p:animEffect>
                                    <p:set>
                                      <p:cBhvr>
                                        <p:cTn id="21" dur="1" fill="hold">
                                          <p:stCondLst>
                                            <p:cond delay="499"/>
                                          </p:stCondLst>
                                        </p:cTn>
                                        <p:tgtEl>
                                          <p:spTgt spid="46084"/>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46085"/>
                                        </p:tgtEl>
                                        <p:attrNameLst>
                                          <p:attrName>style.visibility</p:attrName>
                                        </p:attrNameLst>
                                      </p:cBhvr>
                                      <p:to>
                                        <p:strVal val="visible"/>
                                      </p:to>
                                    </p:set>
                                    <p:anim calcmode="lin" valueType="num">
                                      <p:cBhvr>
                                        <p:cTn id="24" dur="500" fill="hold"/>
                                        <p:tgtEl>
                                          <p:spTgt spid="46085"/>
                                        </p:tgtEl>
                                        <p:attrNameLst>
                                          <p:attrName>ppt_w</p:attrName>
                                        </p:attrNameLst>
                                      </p:cBhvr>
                                      <p:tavLst>
                                        <p:tav tm="0">
                                          <p:val>
                                            <p:fltVal val="0"/>
                                          </p:val>
                                        </p:tav>
                                        <p:tav tm="100000">
                                          <p:val>
                                            <p:strVal val="#ppt_w"/>
                                          </p:val>
                                        </p:tav>
                                      </p:tavLst>
                                    </p:anim>
                                    <p:anim calcmode="lin" valueType="num">
                                      <p:cBhvr>
                                        <p:cTn id="25" dur="500" fill="hold"/>
                                        <p:tgtEl>
                                          <p:spTgt spid="46085"/>
                                        </p:tgtEl>
                                        <p:attrNameLst>
                                          <p:attrName>ppt_h</p:attrName>
                                        </p:attrNameLst>
                                      </p:cBhvr>
                                      <p:tavLst>
                                        <p:tav tm="0">
                                          <p:val>
                                            <p:fltVal val="0"/>
                                          </p:val>
                                        </p:tav>
                                        <p:tav tm="100000">
                                          <p:val>
                                            <p:strVal val="#ppt_h"/>
                                          </p:val>
                                        </p:tav>
                                      </p:tavLst>
                                    </p:anim>
                                    <p:animEffect transition="in" filter="fade">
                                      <p:cBhvr>
                                        <p:cTn id="26" dur="500"/>
                                        <p:tgtEl>
                                          <p:spTgt spid="460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500"/>
                                        <p:tgtEl>
                                          <p:spTgt spid="46085"/>
                                        </p:tgtEl>
                                        <p:attrNameLst>
                                          <p:attrName>ppt_w</p:attrName>
                                        </p:attrNameLst>
                                      </p:cBhvr>
                                      <p:tavLst>
                                        <p:tav tm="0">
                                          <p:val>
                                            <p:strVal val="ppt_w"/>
                                          </p:val>
                                        </p:tav>
                                        <p:tav tm="100000">
                                          <p:val>
                                            <p:fltVal val="0"/>
                                          </p:val>
                                        </p:tav>
                                      </p:tavLst>
                                    </p:anim>
                                    <p:anim calcmode="lin" valueType="num">
                                      <p:cBhvr>
                                        <p:cTn id="31" dur="500"/>
                                        <p:tgtEl>
                                          <p:spTgt spid="46085"/>
                                        </p:tgtEl>
                                        <p:attrNameLst>
                                          <p:attrName>ppt_h</p:attrName>
                                        </p:attrNameLst>
                                      </p:cBhvr>
                                      <p:tavLst>
                                        <p:tav tm="0">
                                          <p:val>
                                            <p:strVal val="ppt_h"/>
                                          </p:val>
                                        </p:tav>
                                        <p:tav tm="100000">
                                          <p:val>
                                            <p:fltVal val="0"/>
                                          </p:val>
                                        </p:tav>
                                      </p:tavLst>
                                    </p:anim>
                                    <p:animEffect transition="out" filter="fade">
                                      <p:cBhvr>
                                        <p:cTn id="32" dur="500"/>
                                        <p:tgtEl>
                                          <p:spTgt spid="46085"/>
                                        </p:tgtEl>
                                      </p:cBhvr>
                                    </p:animEffect>
                                    <p:set>
                                      <p:cBhvr>
                                        <p:cTn id="33" dur="1" fill="hold">
                                          <p:stCondLst>
                                            <p:cond delay="499"/>
                                          </p:stCondLst>
                                        </p:cTn>
                                        <p:tgtEl>
                                          <p:spTgt spid="46085"/>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46087"/>
                                        </p:tgtEl>
                                        <p:attrNameLst>
                                          <p:attrName>style.visibility</p:attrName>
                                        </p:attrNameLst>
                                      </p:cBhvr>
                                      <p:to>
                                        <p:strVal val="visible"/>
                                      </p:to>
                                    </p:set>
                                    <p:anim calcmode="lin" valueType="num">
                                      <p:cBhvr>
                                        <p:cTn id="36" dur="500" fill="hold"/>
                                        <p:tgtEl>
                                          <p:spTgt spid="46087"/>
                                        </p:tgtEl>
                                        <p:attrNameLst>
                                          <p:attrName>ppt_w</p:attrName>
                                        </p:attrNameLst>
                                      </p:cBhvr>
                                      <p:tavLst>
                                        <p:tav tm="0">
                                          <p:val>
                                            <p:fltVal val="0"/>
                                          </p:val>
                                        </p:tav>
                                        <p:tav tm="100000">
                                          <p:val>
                                            <p:strVal val="#ppt_w"/>
                                          </p:val>
                                        </p:tav>
                                      </p:tavLst>
                                    </p:anim>
                                    <p:anim calcmode="lin" valueType="num">
                                      <p:cBhvr>
                                        <p:cTn id="37" dur="500" fill="hold"/>
                                        <p:tgtEl>
                                          <p:spTgt spid="46087"/>
                                        </p:tgtEl>
                                        <p:attrNameLst>
                                          <p:attrName>ppt_h</p:attrName>
                                        </p:attrNameLst>
                                      </p:cBhvr>
                                      <p:tavLst>
                                        <p:tav tm="0">
                                          <p:val>
                                            <p:fltVal val="0"/>
                                          </p:val>
                                        </p:tav>
                                        <p:tav tm="100000">
                                          <p:val>
                                            <p:strVal val="#ppt_h"/>
                                          </p:val>
                                        </p:tav>
                                      </p:tavLst>
                                    </p:anim>
                                    <p:animEffect transition="in" filter="fade">
                                      <p:cBhvr>
                                        <p:cTn id="38" dur="500"/>
                                        <p:tgtEl>
                                          <p:spTgt spid="4608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6088"/>
                                        </p:tgtEl>
                                        <p:attrNameLst>
                                          <p:attrName>style.visibility</p:attrName>
                                        </p:attrNameLst>
                                      </p:cBhvr>
                                      <p:to>
                                        <p:strVal val="visible"/>
                                      </p:to>
                                    </p:set>
                                    <p:anim calcmode="lin" valueType="num">
                                      <p:cBhvr>
                                        <p:cTn id="41" dur="500" fill="hold"/>
                                        <p:tgtEl>
                                          <p:spTgt spid="46088"/>
                                        </p:tgtEl>
                                        <p:attrNameLst>
                                          <p:attrName>ppt_w</p:attrName>
                                        </p:attrNameLst>
                                      </p:cBhvr>
                                      <p:tavLst>
                                        <p:tav tm="0">
                                          <p:val>
                                            <p:fltVal val="0"/>
                                          </p:val>
                                        </p:tav>
                                        <p:tav tm="100000">
                                          <p:val>
                                            <p:strVal val="#ppt_w"/>
                                          </p:val>
                                        </p:tav>
                                      </p:tavLst>
                                    </p:anim>
                                    <p:anim calcmode="lin" valueType="num">
                                      <p:cBhvr>
                                        <p:cTn id="42" dur="500" fill="hold"/>
                                        <p:tgtEl>
                                          <p:spTgt spid="46088"/>
                                        </p:tgtEl>
                                        <p:attrNameLst>
                                          <p:attrName>ppt_h</p:attrName>
                                        </p:attrNameLst>
                                      </p:cBhvr>
                                      <p:tavLst>
                                        <p:tav tm="0">
                                          <p:val>
                                            <p:fltVal val="0"/>
                                          </p:val>
                                        </p:tav>
                                        <p:tav tm="100000">
                                          <p:val>
                                            <p:strVal val="#ppt_h"/>
                                          </p:val>
                                        </p:tav>
                                      </p:tavLst>
                                    </p:anim>
                                    <p:animEffect transition="in" filter="fade">
                                      <p:cBhvr>
                                        <p:cTn id="43" dur="500"/>
                                        <p:tgtEl>
                                          <p:spTgt spid="4608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46090"/>
                                        </p:tgtEl>
                                        <p:attrNameLst>
                                          <p:attrName>style.visibility</p:attrName>
                                        </p:attrNameLst>
                                      </p:cBhvr>
                                      <p:to>
                                        <p:strVal val="visible"/>
                                      </p:to>
                                    </p:set>
                                    <p:anim calcmode="lin" valueType="num">
                                      <p:cBhvr>
                                        <p:cTn id="48" dur="500" fill="hold"/>
                                        <p:tgtEl>
                                          <p:spTgt spid="46090"/>
                                        </p:tgtEl>
                                        <p:attrNameLst>
                                          <p:attrName>ppt_w</p:attrName>
                                        </p:attrNameLst>
                                      </p:cBhvr>
                                      <p:tavLst>
                                        <p:tav tm="0">
                                          <p:val>
                                            <p:fltVal val="0"/>
                                          </p:val>
                                        </p:tav>
                                        <p:tav tm="100000">
                                          <p:val>
                                            <p:strVal val="#ppt_w"/>
                                          </p:val>
                                        </p:tav>
                                      </p:tavLst>
                                    </p:anim>
                                    <p:anim calcmode="lin" valueType="num">
                                      <p:cBhvr>
                                        <p:cTn id="49" dur="500" fill="hold"/>
                                        <p:tgtEl>
                                          <p:spTgt spid="46090"/>
                                        </p:tgtEl>
                                        <p:attrNameLst>
                                          <p:attrName>ppt_h</p:attrName>
                                        </p:attrNameLst>
                                      </p:cBhvr>
                                      <p:tavLst>
                                        <p:tav tm="0">
                                          <p:val>
                                            <p:fltVal val="0"/>
                                          </p:val>
                                        </p:tav>
                                        <p:tav tm="100000">
                                          <p:val>
                                            <p:strVal val="#ppt_h"/>
                                          </p:val>
                                        </p:tav>
                                      </p:tavLst>
                                    </p:anim>
                                    <p:animEffect transition="in" filter="fade">
                                      <p:cBhvr>
                                        <p:cTn id="50"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pic>
        <p:nvPicPr>
          <p:cNvPr id="4" name="Picture 3" descr="jackson-hickory.jp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462696" cy="1716959"/>
          </a:xfrm>
          <a:prstGeom prst="rect">
            <a:avLst/>
          </a:prstGeom>
          <a:ln w="28575" cmpd="sng">
            <a:solidFill>
              <a:schemeClr val="tx1"/>
            </a:solidFill>
          </a:ln>
        </p:spPr>
      </p:pic>
      <p:pic>
        <p:nvPicPr>
          <p:cNvPr id="5" name="Picture 4" descr="Cherokee.jpg"/>
          <p:cNvPicPr>
            <a:picLocks/>
          </p:cNvPicPr>
          <p:nvPr/>
        </p:nvPicPr>
        <p:blipFill>
          <a:blip r:embed="rId4">
            <a:extLst>
              <a:ext uri="{28A0092B-C50C-407E-A947-70E740481C1C}">
                <a14:useLocalDpi xmlns:a14="http://schemas.microsoft.com/office/drawing/2010/main" val="0"/>
              </a:ext>
            </a:extLst>
          </a:blip>
          <a:stretch>
            <a:fillRect/>
          </a:stretch>
        </p:blipFill>
        <p:spPr>
          <a:xfrm>
            <a:off x="0" y="1716958"/>
            <a:ext cx="1462696" cy="1710847"/>
          </a:xfrm>
          <a:prstGeom prst="rect">
            <a:avLst/>
          </a:prstGeom>
          <a:ln w="28575" cmpd="sng">
            <a:solidFill>
              <a:schemeClr val="tx1"/>
            </a:solidFill>
          </a:ln>
        </p:spPr>
      </p:pic>
      <p:pic>
        <p:nvPicPr>
          <p:cNvPr id="6" name="Picture 5" descr="5384596534_322d292337_o.jpg"/>
          <p:cNvPicPr>
            <a:picLocks/>
          </p:cNvPicPr>
          <p:nvPr/>
        </p:nvPicPr>
        <p:blipFill>
          <a:blip r:embed="rId5">
            <a:extLst>
              <a:ext uri="{28A0092B-C50C-407E-A947-70E740481C1C}">
                <a14:useLocalDpi xmlns:a14="http://schemas.microsoft.com/office/drawing/2010/main" val="0"/>
              </a:ext>
            </a:extLst>
          </a:blip>
          <a:stretch>
            <a:fillRect/>
          </a:stretch>
        </p:blipFill>
        <p:spPr>
          <a:xfrm>
            <a:off x="0" y="3427806"/>
            <a:ext cx="1461924" cy="1705526"/>
          </a:xfrm>
          <a:prstGeom prst="rect">
            <a:avLst/>
          </a:prstGeom>
          <a:ln w="28575" cmpd="sng">
            <a:solidFill>
              <a:schemeClr val="tx1"/>
            </a:solidFill>
          </a:ln>
        </p:spPr>
      </p:pic>
      <p:pic>
        <p:nvPicPr>
          <p:cNvPr id="7" name="Picture 6" descr="78yo_andrew_jackson.jpg"/>
          <p:cNvPicPr>
            <a:picLocks/>
          </p:cNvPicPr>
          <p:nvPr/>
        </p:nvPicPr>
        <p:blipFill>
          <a:blip r:embed="rId6">
            <a:extLst>
              <a:ext uri="{28A0092B-C50C-407E-A947-70E740481C1C}">
                <a14:useLocalDpi xmlns:a14="http://schemas.microsoft.com/office/drawing/2010/main" val="0"/>
              </a:ext>
            </a:extLst>
          </a:blip>
          <a:stretch>
            <a:fillRect/>
          </a:stretch>
        </p:blipFill>
        <p:spPr>
          <a:xfrm>
            <a:off x="0" y="5133332"/>
            <a:ext cx="1459123" cy="1706380"/>
          </a:xfrm>
          <a:prstGeom prst="rect">
            <a:avLst/>
          </a:prstGeom>
          <a:ln w="28575" cmpd="sng">
            <a:solidFill>
              <a:schemeClr val="tx1"/>
            </a:solidFill>
          </a:ln>
        </p:spPr>
      </p:pic>
      <p:sp>
        <p:nvSpPr>
          <p:cNvPr id="8" name="Rectangle 7"/>
          <p:cNvSpPr>
            <a:spLocks noGrp="1" noChangeArrowheads="1"/>
          </p:cNvSpPr>
          <p:nvPr/>
        </p:nvSpPr>
        <p:spPr bwMode="auto">
          <a:xfrm>
            <a:off x="1459123" y="138546"/>
            <a:ext cx="768130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r>
              <a:rPr lang="en-US" sz="4200" b="1" dirty="0">
                <a:latin typeface="Times New Roman" charset="0"/>
                <a:ea typeface="ＭＳ Ｐゴシック" charset="0"/>
              </a:rPr>
              <a:t>Changing Politics Under Jackson</a:t>
            </a:r>
            <a:endParaRPr lang="en-US" dirty="0">
              <a:latin typeface="Times New Roman" charset="0"/>
              <a:ea typeface="ＭＳ Ｐゴシック" charset="0"/>
            </a:endParaRPr>
          </a:p>
        </p:txBody>
      </p:sp>
      <p:sp>
        <p:nvSpPr>
          <p:cNvPr id="9" name="Rectangle 8"/>
          <p:cNvSpPr>
            <a:spLocks noGrp="1" noChangeArrowheads="1"/>
          </p:cNvSpPr>
          <p:nvPr/>
        </p:nvSpPr>
        <p:spPr bwMode="auto">
          <a:xfrm>
            <a:off x="1462696" y="1238827"/>
            <a:ext cx="756584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5000"/>
              </a:lnSpc>
              <a:spcBef>
                <a:spcPct val="15000"/>
              </a:spcBef>
            </a:pPr>
            <a:r>
              <a:rPr lang="en-US" sz="3400" dirty="0">
                <a:latin typeface="Arial" charset="0"/>
                <a:ea typeface="ＭＳ Ｐゴシック" charset="0"/>
              </a:rPr>
              <a:t>President Jackson changed American government: </a:t>
            </a:r>
          </a:p>
          <a:p>
            <a:pPr lvl="1">
              <a:lnSpc>
                <a:spcPct val="95000"/>
              </a:lnSpc>
              <a:spcBef>
                <a:spcPct val="15000"/>
              </a:spcBef>
            </a:pPr>
            <a:r>
              <a:rPr lang="en-US" sz="3400" dirty="0">
                <a:latin typeface="Arial" charset="0"/>
                <a:ea typeface="ＭＳ Ｐゴシック" charset="0"/>
              </a:rPr>
              <a:t>He rewarded</a:t>
            </a:r>
            <a:r>
              <a:rPr lang="en-US" sz="3400" b="1" dirty="0">
                <a:solidFill>
                  <a:schemeClr val="folHlink"/>
                </a:solidFill>
                <a:latin typeface="Arial" charset="0"/>
                <a:ea typeface="ＭＳ Ｐゴシック" charset="0"/>
              </a:rPr>
              <a:t> </a:t>
            </a:r>
            <a:r>
              <a:rPr lang="en-US" sz="3400" dirty="0">
                <a:latin typeface="Arial" charset="0"/>
                <a:ea typeface="ＭＳ Ｐゴシック" charset="0"/>
              </a:rPr>
              <a:t>loyal supporters with </a:t>
            </a:r>
            <a:r>
              <a:rPr lang="en-US" sz="3400" dirty="0" err="1">
                <a:latin typeface="Arial" charset="0"/>
                <a:ea typeface="ＭＳ Ｐゴシック" charset="0"/>
              </a:rPr>
              <a:t>gov</a:t>
            </a:r>
            <a:r>
              <a:rPr lang="ja-JP" altLang="en-US" sz="3400" dirty="0">
                <a:latin typeface="Arial" charset="0"/>
                <a:ea typeface="ＭＳ Ｐゴシック" charset="0"/>
              </a:rPr>
              <a:t>’</a:t>
            </a:r>
            <a:r>
              <a:rPr lang="en-US" altLang="ja-JP" sz="3400" dirty="0">
                <a:latin typeface="Arial" charset="0"/>
                <a:ea typeface="ＭＳ Ｐゴシック" charset="0"/>
              </a:rPr>
              <a:t>t jobs (</a:t>
            </a:r>
            <a:r>
              <a:rPr lang="en-US" altLang="ja-JP" sz="3400" i="1" dirty="0">
                <a:solidFill>
                  <a:srgbClr val="000000"/>
                </a:solidFill>
                <a:latin typeface="Arial" charset="0"/>
                <a:ea typeface="ＭＳ Ｐゴシック" charset="0"/>
              </a:rPr>
              <a:t>spoils</a:t>
            </a:r>
            <a:r>
              <a:rPr lang="en-US" altLang="ja-JP" sz="3400" i="1" dirty="0">
                <a:latin typeface="Arial" charset="0"/>
                <a:ea typeface="ＭＳ Ｐゴシック" charset="0"/>
              </a:rPr>
              <a:t> system</a:t>
            </a:r>
            <a:r>
              <a:rPr lang="en-US" altLang="ja-JP" sz="3400" dirty="0">
                <a:latin typeface="Arial" charset="0"/>
                <a:ea typeface="ＭＳ Ｐゴシック" charset="0"/>
              </a:rPr>
              <a:t>)</a:t>
            </a:r>
          </a:p>
          <a:p>
            <a:pPr lvl="1">
              <a:lnSpc>
                <a:spcPct val="95000"/>
              </a:lnSpc>
              <a:spcBef>
                <a:spcPct val="15000"/>
              </a:spcBef>
            </a:pPr>
            <a:r>
              <a:rPr lang="en-US" sz="3400" dirty="0">
                <a:latin typeface="Arial" charset="0"/>
                <a:ea typeface="ＭＳ Ｐゴシック" charset="0"/>
              </a:rPr>
              <a:t>He used the presidential </a:t>
            </a:r>
            <a:r>
              <a:rPr lang="en-US" sz="3400" dirty="0">
                <a:solidFill>
                  <a:srgbClr val="000000"/>
                </a:solidFill>
                <a:latin typeface="Arial" charset="0"/>
                <a:ea typeface="ＭＳ Ｐゴシック" charset="0"/>
              </a:rPr>
              <a:t>veto</a:t>
            </a:r>
            <a:r>
              <a:rPr lang="en-US" sz="3400" dirty="0">
                <a:latin typeface="Arial" charset="0"/>
                <a:ea typeface="ＭＳ Ｐゴシック" charset="0"/>
              </a:rPr>
              <a:t> more often than any president for the next 100 years</a:t>
            </a:r>
          </a:p>
          <a:p>
            <a:pPr lvl="1">
              <a:lnSpc>
                <a:spcPct val="95000"/>
              </a:lnSpc>
              <a:spcBef>
                <a:spcPct val="15000"/>
              </a:spcBef>
            </a:pPr>
            <a:r>
              <a:rPr lang="en-US" sz="3400" dirty="0">
                <a:latin typeface="Arial" charset="0"/>
                <a:ea typeface="ＭＳ Ｐゴシック" charset="0"/>
              </a:rPr>
              <a:t>Critics of Jackson</a:t>
            </a:r>
            <a:r>
              <a:rPr lang="ja-JP" altLang="en-US" sz="3400" dirty="0">
                <a:latin typeface="Arial" charset="0"/>
                <a:ea typeface="ＭＳ Ｐゴシック" charset="0"/>
              </a:rPr>
              <a:t>’</a:t>
            </a:r>
            <a:r>
              <a:rPr lang="en-US" altLang="ja-JP" sz="3400" dirty="0">
                <a:latin typeface="Arial" charset="0"/>
                <a:ea typeface="ＭＳ Ｐゴシック" charset="0"/>
              </a:rPr>
              <a:t>s Democrats  formed the </a:t>
            </a:r>
            <a:r>
              <a:rPr lang="en-US" altLang="ja-JP" sz="3400" dirty="0">
                <a:solidFill>
                  <a:srgbClr val="000000"/>
                </a:solidFill>
                <a:latin typeface="Arial" charset="0"/>
                <a:ea typeface="ＭＳ Ｐゴシック" charset="0"/>
              </a:rPr>
              <a:t>Whig </a:t>
            </a:r>
            <a:r>
              <a:rPr lang="en-US" altLang="ja-JP" sz="3400" dirty="0">
                <a:latin typeface="Arial" charset="0"/>
                <a:ea typeface="ＭＳ Ｐゴシック" charset="0"/>
              </a:rPr>
              <a:t>Party (</a:t>
            </a:r>
            <a:r>
              <a:rPr lang="en-US" altLang="ja-JP" sz="3400" dirty="0">
                <a:solidFill>
                  <a:srgbClr val="000000"/>
                </a:solidFill>
                <a:latin typeface="Arial" charset="0"/>
                <a:ea typeface="ＭＳ Ｐゴシック" charset="0"/>
              </a:rPr>
              <a:t>which maintained the </a:t>
            </a:r>
            <a:r>
              <a:rPr lang="en-US" altLang="ja-JP" sz="3400" b="1" dirty="0">
                <a:solidFill>
                  <a:srgbClr val="000000"/>
                </a:solidFill>
                <a:latin typeface="Arial" charset="0"/>
                <a:ea typeface="ＭＳ Ｐゴシック" charset="0"/>
              </a:rPr>
              <a:t>two-party</a:t>
            </a:r>
            <a:r>
              <a:rPr lang="en-US" altLang="ja-JP" sz="3400" dirty="0">
                <a:solidFill>
                  <a:srgbClr val="000000"/>
                </a:solidFill>
                <a:latin typeface="Arial" charset="0"/>
                <a:ea typeface="ＭＳ Ｐゴシック" charset="0"/>
              </a:rPr>
              <a:t> </a:t>
            </a:r>
            <a:r>
              <a:rPr lang="en-US" altLang="ja-JP" sz="3400" dirty="0">
                <a:latin typeface="Arial" charset="0"/>
                <a:ea typeface="ＭＳ Ｐゴシック" charset="0"/>
              </a:rPr>
              <a:t>system)</a:t>
            </a:r>
            <a:endParaRPr lang="en-US" sz="3400" dirty="0">
              <a:latin typeface="Arial" charset="0"/>
              <a:ea typeface="ＭＳ Ｐゴシック" charset="0"/>
            </a:endParaRPr>
          </a:p>
        </p:txBody>
      </p:sp>
    </p:spTree>
    <p:extLst>
      <p:ext uri="{BB962C8B-B14F-4D97-AF65-F5344CB8AC3E}">
        <p14:creationId xmlns:p14="http://schemas.microsoft.com/office/powerpoint/2010/main" val="220081812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TotalTime>
  <Words>2121</Words>
  <Application>Microsoft Macintosh PowerPoint</Application>
  <PresentationFormat>On-screen Show (4:3)</PresentationFormat>
  <Paragraphs>201</Paragraphs>
  <Slides>56</Slides>
  <Notes>27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Class Discussion: How did America change from 1800 to 1830?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Cherokee were not removed earlier than the 1830s was because they were highly civilized &amp; did not fit the “traditional Indian stereotype”</vt:lpstr>
      <vt:lpstr>PowerPoint Presentation</vt:lpstr>
      <vt:lpstr>PowerPoint Presentation</vt:lpstr>
      <vt:lpstr>PowerPoint Presentation</vt:lpstr>
      <vt:lpstr>Nullification Crisis, 1832</vt:lpstr>
      <vt:lpstr>PowerPoint Presentation</vt:lpstr>
      <vt:lpstr>“King” Andrew?</vt:lpstr>
      <vt:lpstr>PowerPoint Presentation</vt:lpstr>
      <vt:lpstr>PowerPoint Presentation</vt:lpstr>
      <vt:lpstr>What has changed in the 1840s? </vt:lpstr>
      <vt:lpstr>PowerPoint Presentation</vt:lpstr>
      <vt:lpstr>PowerPoint Presentation</vt:lpstr>
      <vt:lpstr>“Westward the Course of Empire”  by Emanuel Leutze</vt:lpstr>
      <vt:lpstr>PowerPoint Presentation</vt:lpstr>
      <vt:lpstr>“The whole continent appears  to be destined...to be peopled by  one nation. The acquisition of a definite line of boundary to the [Pacific] forms a great epoch  in our history.”   John Quincy Adams, 6th President of (1825-1829), written in 1811 </vt:lpstr>
      <vt:lpstr>“...It is confidently believed that  our system may be safely extended to the utmost bounds of our territorial limits, and that as it   shall be extended the bonds of our Union, so far from being weakened, will become stronger...”   From the inaugural address of  James K. Polk, 11th President (1845-49)</vt:lpstr>
      <vt:lpstr>“The American claim is by the right of our manifest destiny to overspread and to possess the whole of the continent which Providence  has given us for the development of the  great experiment of liberty and federative  self-government entrusted to us. It is a right such as that of the tree to the space of air and earth suitable for the full expansion of its principle and destiny of growth...It is in our future far more than in the past history of Spanish exploration or French colonial rights,  that our True Title is to be found”  Journalist John L. O' Sullivan,  New York Morning News (1845)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Trails</vt:lpstr>
      <vt:lpstr>Westward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BreAnne Staheli</cp:lastModifiedBy>
  <cp:revision>18</cp:revision>
  <dcterms:created xsi:type="dcterms:W3CDTF">2013-09-18T17:11:38Z</dcterms:created>
  <dcterms:modified xsi:type="dcterms:W3CDTF">2016-09-16T05:13:58Z</dcterms:modified>
</cp:coreProperties>
</file>