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sldIdLst>
    <p:sldId id="280" r:id="rId2"/>
    <p:sldId id="282" r:id="rId3"/>
    <p:sldId id="281" r:id="rId4"/>
    <p:sldId id="283" r:id="rId5"/>
    <p:sldId id="285" r:id="rId6"/>
    <p:sldId id="284" r:id="rId7"/>
    <p:sldId id="286" r:id="rId8"/>
    <p:sldId id="288" r:id="rId9"/>
    <p:sldId id="289" r:id="rId10"/>
    <p:sldId id="290" r:id="rId11"/>
    <p:sldId id="291" r:id="rId12"/>
    <p:sldId id="292" r:id="rId13"/>
    <p:sldId id="287" r:id="rId14"/>
    <p:sldId id="293" r:id="rId15"/>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006600"/>
    <a:srgbClr val="CCCCFF"/>
    <a:srgbClr val="CCFFCC"/>
    <a:srgbClr val="CCFFFF"/>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79279" autoAdjust="0"/>
  </p:normalViewPr>
  <p:slideViewPr>
    <p:cSldViewPr>
      <p:cViewPr varScale="1">
        <p:scale>
          <a:sx n="26" d="100"/>
          <a:sy n="26" d="100"/>
        </p:scale>
        <p:origin x="-376" y="-96"/>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9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47806003-2FBA-4198-8D81-3BF25F188D47}" type="slidenum">
              <a:rPr lang="en-US"/>
              <a:pPr>
                <a:defRPr/>
              </a:pPr>
              <a:t>‹#›</a:t>
            </a:fld>
            <a:endParaRPr lang="en-US"/>
          </a:p>
        </p:txBody>
      </p:sp>
    </p:spTree>
    <p:extLst>
      <p:ext uri="{BB962C8B-B14F-4D97-AF65-F5344CB8AC3E}">
        <p14:creationId xmlns:p14="http://schemas.microsoft.com/office/powerpoint/2010/main" val="1852133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p>
            <a:pPr>
              <a:defRPr/>
            </a:pPr>
            <a:fld id="{4C905AF5-A627-4CCD-9CB2-62E09BFC6D20}" type="slidenum">
              <a:rPr lang="en-US" smtClean="0"/>
              <a:pPr>
                <a:defRPr/>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1"/>
              <a:chOff x="-3" y="1562"/>
              <a:chExt cx="5763" cy="641"/>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0"/>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80"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80"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16012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415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689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81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967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689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72" y="167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67" y="175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97"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45"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66" y="166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717" y="166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64" y="174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7"/>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72" y="168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83" y="171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0" r:id="rId1"/>
    <p:sldLayoutId id="2147483695" r:id="rId2"/>
    <p:sldLayoutId id="2147483696" r:id="rId3"/>
    <p:sldLayoutId id="2147483697" r:id="rId4"/>
    <p:sldLayoutId id="2147483698" r:id="rId5"/>
    <p:sldLayoutId id="2147483699"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r>
              <a:rPr lang="en-US" sz="3600" u="sng" smtClean="0"/>
              <a:t>Essential Question</a:t>
            </a:r>
            <a:r>
              <a:rPr lang="en-US" sz="3600" smtClean="0"/>
              <a:t>:</a:t>
            </a:r>
          </a:p>
          <a:p>
            <a:pPr lvl="1" eaLnBrk="1" hangingPunct="1"/>
            <a:r>
              <a:rPr lang="en-US" sz="3600" smtClean="0"/>
              <a:t>What were the important themes of Periodization 1: Foundations? </a:t>
            </a:r>
          </a:p>
          <a:p>
            <a:pPr lvl="1" eaLnBrk="1" hangingPunct="1"/>
            <a:r>
              <a:rPr lang="en-US" sz="3600" smtClean="0"/>
              <a:t>What are some things we will see in Periodization 2: The Post-Classical Era? </a:t>
            </a:r>
          </a:p>
          <a:p>
            <a:pPr eaLnBrk="1" hangingPunct="1"/>
            <a:endParaRPr lang="en-US" sz="3600" smtClean="0"/>
          </a:p>
          <a:p>
            <a:pPr eaLnBrk="1" hangingPunct="1"/>
            <a:r>
              <a:rPr lang="en-US" sz="3600" u="sng" smtClean="0">
                <a:solidFill>
                  <a:schemeClr val="folHlink"/>
                </a:solidFill>
              </a:rPr>
              <a:t>Warm-Up Question</a:t>
            </a:r>
            <a:r>
              <a:rPr lang="en-US" sz="3600" smtClean="0">
                <a:solidFill>
                  <a:schemeClr val="folHlink"/>
                </a:solidFill>
              </a:rPr>
              <a:t>:</a:t>
            </a:r>
          </a:p>
          <a:p>
            <a:pPr lvl="1" eaLnBrk="1" hangingPunct="1"/>
            <a:r>
              <a:rPr lang="en-US" sz="3600" smtClean="0">
                <a:solidFill>
                  <a:schemeClr val="folHlink"/>
                </a:solidFill>
              </a:rPr>
              <a:t>Why is history divided into eras? </a:t>
            </a:r>
          </a:p>
          <a:p>
            <a:pPr lvl="1" eaLnBrk="1" hangingPunct="1"/>
            <a:r>
              <a:rPr lang="en-US" sz="3600" smtClean="0">
                <a:solidFill>
                  <a:schemeClr val="folHlink"/>
                </a:solidFill>
              </a:rPr>
              <a:t>What might historians use to divide history into eras? </a:t>
            </a:r>
            <a:endParaRPr lang="en-US" sz="3600" smtClean="0">
              <a:solidFill>
                <a:srgbClr val="660066"/>
              </a:solidFill>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2"/>
          <p:cNvSpPr txBox="1">
            <a:spLocks/>
          </p:cNvSpPr>
          <p:nvPr/>
        </p:nvSpPr>
        <p:spPr>
          <a:xfrm>
            <a:off x="0" y="0"/>
            <a:ext cx="990600" cy="990600"/>
          </a:xfrm>
          <a:prstGeom prst="rect">
            <a:avLst/>
          </a:prstGeom>
        </p:spPr>
        <p:txBody>
          <a:bodyPr/>
          <a:lstStyle/>
          <a:p>
            <a:pPr algn="ctr">
              <a:defRPr/>
            </a:pPr>
            <a:r>
              <a:rPr kumimoji="1" lang="en-US" sz="4400" kern="0" dirty="0">
                <a:solidFill>
                  <a:schemeClr val="tx2"/>
                </a:solidFill>
                <a:ea typeface="+mj-ea"/>
                <a:cs typeface="Calibri" pitchFamily="34" charset="0"/>
              </a:rPr>
              <a:t>#2</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381000"/>
            <a:ext cx="70167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1371600"/>
            <a:ext cx="2209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3600"/>
              <a:t>The spread of civilization to new areas of the world</a:t>
            </a:r>
            <a:endParaRPr lang="en-US" sz="3600" b="1">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2"/>
          <p:cNvSpPr txBox="1">
            <a:spLocks/>
          </p:cNvSpPr>
          <p:nvPr/>
        </p:nvSpPr>
        <p:spPr>
          <a:xfrm>
            <a:off x="0" y="0"/>
            <a:ext cx="990600" cy="990600"/>
          </a:xfrm>
          <a:prstGeom prst="rect">
            <a:avLst/>
          </a:prstGeom>
        </p:spPr>
        <p:txBody>
          <a:bodyPr/>
          <a:lstStyle/>
          <a:p>
            <a:pPr algn="ctr">
              <a:defRPr/>
            </a:pPr>
            <a:r>
              <a:rPr kumimoji="1" lang="en-US" sz="4400" kern="0" dirty="0">
                <a:solidFill>
                  <a:schemeClr val="tx2"/>
                </a:solidFill>
                <a:ea typeface="+mj-ea"/>
                <a:cs typeface="Calibri" pitchFamily="34" charset="0"/>
              </a:rPr>
              <a:t>#3</a:t>
            </a:r>
          </a:p>
        </p:txBody>
      </p:sp>
      <p:sp>
        <p:nvSpPr>
          <p:cNvPr id="3" name="TextBox 2"/>
          <p:cNvSpPr txBox="1">
            <a:spLocks noChangeArrowheads="1"/>
          </p:cNvSpPr>
          <p:nvPr/>
        </p:nvSpPr>
        <p:spPr bwMode="auto">
          <a:xfrm>
            <a:off x="762000" y="130175"/>
            <a:ext cx="8153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3600"/>
              <a:t>Spread of Christianity, Islam, &amp; </a:t>
            </a:r>
            <a:br>
              <a:rPr lang="en-US" sz="3600"/>
            </a:br>
            <a:r>
              <a:rPr lang="en-US" sz="3600"/>
              <a:t>Buddhism &amp; creation of “world” religions</a:t>
            </a:r>
            <a:endParaRPr lang="en-US" sz="3600" b="1">
              <a:solidFill>
                <a:srgbClr val="C00000"/>
              </a:solidFill>
            </a:endParaRPr>
          </a:p>
        </p:txBody>
      </p:sp>
      <p:pic>
        <p:nvPicPr>
          <p:cNvPr id="13316" name="Picture 4" descr="http://www.yuhsg.org/webpages/hurst/files/Spread%20of%20Buddhism,%20Hinduism%20and%20Christianity.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0" y="1295400"/>
            <a:ext cx="9144000"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p:cNvSpPr txBox="1">
            <a:spLocks/>
          </p:cNvSpPr>
          <p:nvPr/>
        </p:nvSpPr>
        <p:spPr>
          <a:xfrm>
            <a:off x="0" y="0"/>
            <a:ext cx="990600" cy="990600"/>
          </a:xfrm>
          <a:prstGeom prst="rect">
            <a:avLst/>
          </a:prstGeom>
        </p:spPr>
        <p:txBody>
          <a:bodyPr/>
          <a:lstStyle/>
          <a:p>
            <a:pPr algn="ctr">
              <a:defRPr/>
            </a:pPr>
            <a:r>
              <a:rPr kumimoji="1" lang="en-US" sz="4400" kern="0" dirty="0">
                <a:solidFill>
                  <a:schemeClr val="tx2"/>
                </a:solidFill>
                <a:ea typeface="+mj-ea"/>
                <a:cs typeface="Calibri" pitchFamily="34" charset="0"/>
              </a:rPr>
              <a:t>#4</a:t>
            </a:r>
          </a:p>
        </p:txBody>
      </p:sp>
      <p:pic>
        <p:nvPicPr>
          <p:cNvPr id="14339" name="Picture 6" descr="http://faculty.umf.maine.edu/walter.sargent/public.www/web%20103/European%20land%20trade%20routes.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39688" y="685800"/>
            <a:ext cx="910431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0" y="95250"/>
            <a:ext cx="8839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90000"/>
              </a:lnSpc>
            </a:pPr>
            <a:r>
              <a:rPr lang="en-US" sz="3600"/>
              <a:t>The formation of a world trade network</a:t>
            </a:r>
            <a:endParaRPr lang="en-US" sz="3600" b="1">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09600"/>
            <a:ext cx="9144000" cy="1676400"/>
          </a:xfrm>
        </p:spPr>
        <p:txBody>
          <a:bodyPr/>
          <a:lstStyle/>
          <a:p>
            <a:pPr eaLnBrk="1" hangingPunct="1"/>
            <a:r>
              <a:rPr lang="en-US" sz="3600" dirty="0" smtClean="0">
                <a:effectLst>
                  <a:outerShdw blurRad="38100" dist="38100" dir="2700000" algn="tl">
                    <a:srgbClr val="000000">
                      <a:alpha val="43137"/>
                    </a:srgbClr>
                  </a:outerShdw>
                </a:effectLst>
                <a:latin typeface="BOSSHOLE" pitchFamily="2" charset="0"/>
              </a:rPr>
              <a:t>Definition of </a:t>
            </a:r>
            <a:br>
              <a:rPr lang="en-US" sz="3600" dirty="0" smtClean="0">
                <a:effectLst>
                  <a:outerShdw blurRad="38100" dist="38100" dir="2700000" algn="tl">
                    <a:srgbClr val="000000">
                      <a:alpha val="43137"/>
                    </a:srgbClr>
                  </a:outerShdw>
                </a:effectLst>
                <a:latin typeface="BOSSHOLE" pitchFamily="2" charset="0"/>
              </a:rPr>
            </a:br>
            <a:r>
              <a:rPr lang="en-US" sz="3600" dirty="0" smtClean="0">
                <a:effectLst>
                  <a:outerShdw blurRad="38100" dist="38100" dir="2700000" algn="tl">
                    <a:srgbClr val="000000">
                      <a:alpha val="43137"/>
                    </a:srgbClr>
                  </a:outerShdw>
                </a:effectLst>
                <a:latin typeface="BOSSHOLE" pitchFamily="2" charset="0"/>
              </a:rPr>
              <a:t>Periodization 2: </a:t>
            </a:r>
            <a:br>
              <a:rPr lang="en-US" sz="3600" dirty="0" smtClean="0">
                <a:effectLst>
                  <a:outerShdw blurRad="38100" dist="38100" dir="2700000" algn="tl">
                    <a:srgbClr val="000000">
                      <a:alpha val="43137"/>
                    </a:srgbClr>
                  </a:outerShdw>
                </a:effectLst>
                <a:latin typeface="BOSSHOLE" pitchFamily="2" charset="0"/>
              </a:rPr>
            </a:br>
            <a:r>
              <a:rPr lang="en-US" dirty="0" smtClean="0">
                <a:solidFill>
                  <a:srgbClr val="FF0000"/>
                </a:solidFill>
                <a:effectLst>
                  <a:outerShdw blurRad="38100" dist="38100" dir="2700000" algn="tl">
                    <a:srgbClr val="000000">
                      <a:alpha val="43137"/>
                    </a:srgbClr>
                  </a:outerShdw>
                </a:effectLst>
                <a:latin typeface="Byzantine" pitchFamily="2" charset="0"/>
              </a:rPr>
              <a:t>Post-Classical Era</a:t>
            </a:r>
          </a:p>
        </p:txBody>
      </p:sp>
      <p:sp>
        <p:nvSpPr>
          <p:cNvPr id="15363" name="Content Placeholder 2"/>
          <p:cNvSpPr>
            <a:spLocks noGrp="1"/>
          </p:cNvSpPr>
          <p:nvPr>
            <p:ph idx="1"/>
          </p:nvPr>
        </p:nvSpPr>
        <p:spPr>
          <a:xfrm>
            <a:off x="0" y="2286000"/>
            <a:ext cx="9144000" cy="4572000"/>
          </a:xfrm>
        </p:spPr>
        <p:txBody>
          <a:bodyPr/>
          <a:lstStyle/>
          <a:p>
            <a:pPr marL="0" indent="0" algn="ctr" eaLnBrk="1" hangingPunct="1">
              <a:buFont typeface="Arial" charset="0"/>
              <a:buNone/>
            </a:pPr>
            <a:r>
              <a:rPr lang="en-US" dirty="0" smtClean="0"/>
              <a:t>A time when numerous societies became more connected to each other due to an increase in trade. New trade routes led to cultural diffusion, spread technology, and helped form major world religions.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BOSSHOLE" pitchFamily="2" charset="0"/>
              </a:rPr>
              <a:t>Closure Activity</a:t>
            </a:r>
            <a:endParaRPr lang="en-US" dirty="0">
              <a:effectLst>
                <a:outerShdw blurRad="38100" dist="38100" dir="2700000" algn="tl">
                  <a:srgbClr val="000000">
                    <a:alpha val="43137"/>
                  </a:srgbClr>
                </a:outerShdw>
              </a:effectLst>
              <a:latin typeface="BOSSHOLE" pitchFamily="2" charset="0"/>
            </a:endParaRPr>
          </a:p>
        </p:txBody>
      </p:sp>
      <p:sp>
        <p:nvSpPr>
          <p:cNvPr id="3" name="Content Placeholder 2"/>
          <p:cNvSpPr>
            <a:spLocks noGrp="1"/>
          </p:cNvSpPr>
          <p:nvPr>
            <p:ph idx="1"/>
          </p:nvPr>
        </p:nvSpPr>
        <p:spPr>
          <a:xfrm>
            <a:off x="762000" y="914400"/>
            <a:ext cx="6248400" cy="5791200"/>
          </a:xfrm>
        </p:spPr>
        <p:txBody>
          <a:bodyPr/>
          <a:lstStyle/>
          <a:p>
            <a:r>
              <a:rPr lang="en-US" dirty="0" smtClean="0">
                <a:latin typeface="A Little Pot" pitchFamily="2" charset="0"/>
              </a:rPr>
              <a:t>Answer the </a:t>
            </a:r>
            <a:r>
              <a:rPr lang="en-US" dirty="0" smtClean="0">
                <a:solidFill>
                  <a:srgbClr val="FF0000"/>
                </a:solidFill>
                <a:latin typeface="A Little Pot" pitchFamily="2" charset="0"/>
              </a:rPr>
              <a:t>first set of questions </a:t>
            </a:r>
            <a:r>
              <a:rPr lang="en-US" dirty="0" smtClean="0">
                <a:latin typeface="A Little Pot" pitchFamily="2" charset="0"/>
              </a:rPr>
              <a:t>on your reading guide on the back of the </a:t>
            </a:r>
            <a:br>
              <a:rPr lang="en-US" dirty="0" smtClean="0">
                <a:latin typeface="A Little Pot" pitchFamily="2" charset="0"/>
              </a:rPr>
            </a:br>
            <a:r>
              <a:rPr lang="en-US" dirty="0" smtClean="0">
                <a:latin typeface="A Little Pot" pitchFamily="2" charset="0"/>
              </a:rPr>
              <a:t>Unit Organizer for Unit 3. </a:t>
            </a:r>
          </a:p>
          <a:p>
            <a:r>
              <a:rPr lang="en-US" dirty="0" smtClean="0">
                <a:latin typeface="A Little Pot" pitchFamily="2" charset="0"/>
              </a:rPr>
              <a:t>Do these key terms and phrases.</a:t>
            </a:r>
          </a:p>
          <a:p>
            <a:pPr lvl="1"/>
            <a:r>
              <a:rPr lang="en-US" dirty="0" smtClean="0">
                <a:solidFill>
                  <a:srgbClr val="FF0000"/>
                </a:solidFill>
                <a:latin typeface="A Little Pot" pitchFamily="2" charset="0"/>
              </a:rPr>
              <a:t>Muhammad</a:t>
            </a:r>
          </a:p>
          <a:p>
            <a:pPr lvl="1"/>
            <a:r>
              <a:rPr lang="en-US" dirty="0" smtClean="0">
                <a:solidFill>
                  <a:srgbClr val="FF0000"/>
                </a:solidFill>
                <a:latin typeface="A Little Pot" pitchFamily="2" charset="0"/>
              </a:rPr>
              <a:t>Arabic</a:t>
            </a:r>
          </a:p>
          <a:p>
            <a:pPr lvl="1"/>
            <a:r>
              <a:rPr lang="en-US" dirty="0" smtClean="0">
                <a:solidFill>
                  <a:srgbClr val="FF0000"/>
                </a:solidFill>
                <a:latin typeface="A Little Pot" pitchFamily="2" charset="0"/>
              </a:rPr>
              <a:t>Mecca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40858">
            <a:off x="5094497" y="4416041"/>
            <a:ext cx="3772884" cy="187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bwMode="auto">
          <a:xfrm rot="16200000" flipH="1">
            <a:off x="6134100" y="2781300"/>
            <a:ext cx="1752600" cy="1524000"/>
          </a:xfrm>
          <a:prstGeom prst="bentConnector3">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878847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0"/>
            <a:ext cx="8610600" cy="1143000"/>
          </a:xfrm>
        </p:spPr>
        <p:txBody>
          <a:bodyPr/>
          <a:lstStyle/>
          <a:p>
            <a:pPr eaLnBrk="1" hangingPunct="1"/>
            <a:r>
              <a:rPr lang="en-US" sz="4000" dirty="0" smtClean="0">
                <a:effectLst>
                  <a:outerShdw blurRad="38100" dist="38100" dir="2700000" algn="tl">
                    <a:srgbClr val="000000">
                      <a:alpha val="43137"/>
                    </a:srgbClr>
                  </a:outerShdw>
                </a:effectLst>
                <a:latin typeface="BOSSHOLE" pitchFamily="2" charset="0"/>
              </a:rPr>
              <a:t>Periodization Overview</a:t>
            </a:r>
          </a:p>
        </p:txBody>
      </p:sp>
      <p:sp>
        <p:nvSpPr>
          <p:cNvPr id="4099" name="Content Placeholder 2"/>
          <p:cNvSpPr>
            <a:spLocks noGrp="1"/>
          </p:cNvSpPr>
          <p:nvPr>
            <p:ph idx="1"/>
          </p:nvPr>
        </p:nvSpPr>
        <p:spPr>
          <a:xfrm>
            <a:off x="0" y="1219200"/>
            <a:ext cx="9144000" cy="5638800"/>
          </a:xfrm>
        </p:spPr>
        <p:txBody>
          <a:bodyPr/>
          <a:lstStyle/>
          <a:p>
            <a:pPr eaLnBrk="1" hangingPunct="1"/>
            <a:r>
              <a:rPr lang="en-US" sz="3900" dirty="0" smtClean="0"/>
              <a:t>A periodization is a major era in history. The fall of Rome corresponds to the end of the first major periodization in world history, “Foundations: 5000 BC to 600 AD”</a:t>
            </a:r>
          </a:p>
          <a:p>
            <a:pPr lvl="1" eaLnBrk="1" hangingPunct="1"/>
            <a:r>
              <a:rPr lang="en-US" sz="3900" dirty="0" smtClean="0"/>
              <a:t>Examine the timeline provided &amp;</a:t>
            </a:r>
            <a:br>
              <a:rPr lang="en-US" sz="3900" dirty="0" smtClean="0"/>
            </a:br>
            <a:r>
              <a:rPr lang="en-US" sz="3900" dirty="0" smtClean="0"/>
              <a:t>answer the questions in each box</a:t>
            </a:r>
          </a:p>
          <a:p>
            <a:pPr lvl="1" eaLnBrk="1" hangingPunct="1"/>
            <a:r>
              <a:rPr lang="en-US" sz="3900" dirty="0" smtClean="0"/>
              <a:t>When finished, be prepared to share your answers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295400"/>
          </a:xfrm>
        </p:spPr>
        <p:txBody>
          <a:bodyPr/>
          <a:lstStyle/>
          <a:p>
            <a:pPr eaLnBrk="1" hangingPunct="1">
              <a:lnSpc>
                <a:spcPct val="90000"/>
              </a:lnSpc>
            </a:pPr>
            <a:r>
              <a:rPr lang="en-US" sz="3600" dirty="0" smtClean="0"/>
              <a:t> </a:t>
            </a:r>
            <a:r>
              <a:rPr lang="en-US" sz="3600" u="sng" dirty="0" smtClean="0">
                <a:solidFill>
                  <a:srgbClr val="0000CC"/>
                </a:solidFill>
                <a:latin typeface="BOSSHOLE" pitchFamily="2" charset="0"/>
              </a:rPr>
              <a:t>Periodization 1: Foundations</a:t>
            </a:r>
            <a:r>
              <a:rPr lang="en-US" sz="3600" dirty="0" smtClean="0">
                <a:solidFill>
                  <a:srgbClr val="0000CC"/>
                </a:solidFill>
              </a:rPr>
              <a:t/>
            </a:r>
            <a:br>
              <a:rPr lang="en-US" sz="3600" dirty="0" smtClean="0">
                <a:solidFill>
                  <a:srgbClr val="0000CC"/>
                </a:solidFill>
              </a:rPr>
            </a:br>
            <a:r>
              <a:rPr lang="en-US" sz="3600" dirty="0" smtClean="0">
                <a:solidFill>
                  <a:srgbClr val="C00000"/>
                </a:solidFill>
                <a:effectLst>
                  <a:outerShdw blurRad="38100" dist="38100" dir="2700000" algn="tl">
                    <a:srgbClr val="000000">
                      <a:alpha val="43137"/>
                    </a:srgbClr>
                  </a:outerShdw>
                </a:effectLst>
                <a:latin typeface="Buka Puasa Bersama" pitchFamily="2" charset="0"/>
              </a:rPr>
              <a:t>Neolithic Revolution </a:t>
            </a:r>
          </a:p>
        </p:txBody>
      </p:sp>
      <p:sp>
        <p:nvSpPr>
          <p:cNvPr id="4099" name="Rectangle 3"/>
          <p:cNvSpPr>
            <a:spLocks noGrp="1" noChangeArrowheads="1"/>
          </p:cNvSpPr>
          <p:nvPr>
            <p:ph type="body" idx="1"/>
          </p:nvPr>
        </p:nvSpPr>
        <p:spPr>
          <a:xfrm>
            <a:off x="0" y="5410200"/>
            <a:ext cx="9144000" cy="1447800"/>
          </a:xfrm>
        </p:spPr>
        <p:txBody>
          <a:bodyPr/>
          <a:lstStyle/>
          <a:p>
            <a:pPr marL="392113" indent="-392113" eaLnBrk="1" hangingPunct="1">
              <a:buFont typeface="Times New Roman" pitchFamily="18" charset="0"/>
              <a:buAutoNum type="arabicPeriod"/>
            </a:pPr>
            <a:r>
              <a:rPr lang="en-US" sz="2800" smtClean="0"/>
              <a:t> The discovery of farming &amp; domestication of animals </a:t>
            </a:r>
          </a:p>
          <a:p>
            <a:pPr marL="392113" indent="-392113" eaLnBrk="1" hangingPunct="1">
              <a:buFont typeface="Times New Roman" pitchFamily="18" charset="0"/>
              <a:buAutoNum type="arabicPeriod"/>
            </a:pPr>
            <a:r>
              <a:rPr lang="en-US" sz="2800" smtClean="0"/>
              <a:t>Before farming, people were nomadic hunters &amp; gatherers </a:t>
            </a:r>
          </a:p>
        </p:txBody>
      </p:sp>
      <p:pic>
        <p:nvPicPr>
          <p:cNvPr id="5124" name="Picture 5" descr="Neolithic Revolution Image2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295400"/>
          </a:xfrm>
        </p:spPr>
        <p:txBody>
          <a:bodyPr/>
          <a:lstStyle/>
          <a:p>
            <a:pPr eaLnBrk="1" hangingPunct="1">
              <a:lnSpc>
                <a:spcPct val="90000"/>
              </a:lnSpc>
            </a:pPr>
            <a:r>
              <a:rPr lang="en-US" sz="3600" smtClean="0"/>
              <a:t> </a:t>
            </a:r>
            <a:r>
              <a:rPr lang="en-US" sz="3600" i="1" u="sng" smtClean="0">
                <a:solidFill>
                  <a:srgbClr val="0000CC"/>
                </a:solidFill>
              </a:rPr>
              <a:t>Periodization 1: Foundations</a:t>
            </a:r>
            <a:r>
              <a:rPr lang="en-US" sz="3600" smtClean="0">
                <a:solidFill>
                  <a:srgbClr val="0000CC"/>
                </a:solidFill>
              </a:rPr>
              <a:t/>
            </a:r>
            <a:br>
              <a:rPr lang="en-US" sz="3600" smtClean="0">
                <a:solidFill>
                  <a:srgbClr val="0000CC"/>
                </a:solidFill>
              </a:rPr>
            </a:br>
            <a:r>
              <a:rPr lang="en-US" sz="3600" smtClean="0">
                <a:solidFill>
                  <a:srgbClr val="C00000"/>
                </a:solidFill>
              </a:rPr>
              <a:t>Rise of Civilizations </a:t>
            </a:r>
          </a:p>
        </p:txBody>
      </p:sp>
      <p:sp>
        <p:nvSpPr>
          <p:cNvPr id="4099" name="Rectangle 3"/>
          <p:cNvSpPr>
            <a:spLocks noGrp="1" noChangeArrowheads="1"/>
          </p:cNvSpPr>
          <p:nvPr>
            <p:ph type="body" idx="1"/>
          </p:nvPr>
        </p:nvSpPr>
        <p:spPr>
          <a:xfrm>
            <a:off x="0" y="5562600"/>
            <a:ext cx="9144000" cy="1447800"/>
          </a:xfrm>
        </p:spPr>
        <p:txBody>
          <a:bodyPr/>
          <a:lstStyle/>
          <a:p>
            <a:pPr marL="392113" indent="-392113" eaLnBrk="1" hangingPunct="1">
              <a:lnSpc>
                <a:spcPct val="95000"/>
              </a:lnSpc>
              <a:spcBef>
                <a:spcPct val="0"/>
              </a:spcBef>
              <a:buFont typeface="Times New Roman" pitchFamily="18" charset="0"/>
              <a:buAutoNum type="arabicPeriod"/>
            </a:pPr>
            <a:r>
              <a:rPr lang="en-US" sz="2600" smtClean="0"/>
              <a:t>Cities, specialized workers, gov’t/religion, technology, writing</a:t>
            </a:r>
          </a:p>
          <a:p>
            <a:pPr marL="392113" indent="-392113" eaLnBrk="1" hangingPunct="1">
              <a:lnSpc>
                <a:spcPct val="95000"/>
              </a:lnSpc>
              <a:spcBef>
                <a:spcPct val="0"/>
              </a:spcBef>
              <a:buFont typeface="Times New Roman" pitchFamily="18" charset="0"/>
              <a:buAutoNum type="arabicPeriod"/>
            </a:pPr>
            <a:r>
              <a:rPr lang="en-US" sz="2600" smtClean="0"/>
              <a:t>River flooding left behind fertile soil for farming </a:t>
            </a:r>
          </a:p>
          <a:p>
            <a:pPr marL="392113" indent="-392113" eaLnBrk="1" hangingPunct="1">
              <a:lnSpc>
                <a:spcPct val="95000"/>
              </a:lnSpc>
              <a:spcBef>
                <a:spcPct val="0"/>
              </a:spcBef>
              <a:buFont typeface="Times New Roman" pitchFamily="18" charset="0"/>
              <a:buAutoNum type="arabicPeriod"/>
            </a:pPr>
            <a:r>
              <a:rPr lang="en-US" sz="2600" smtClean="0"/>
              <a:t>Mesopotamia, Egypt, India, China </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haracteristics of Civlizations (all)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167438"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220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500"/>
                                        <p:tgtEl>
                                          <p:spTgt spid="4099">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fade">
                                      <p:cBhvr>
                                        <p:cTn id="23" dur="500"/>
                                        <p:tgtEl>
                                          <p:spTgt spid="409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9144000" cy="1295400"/>
          </a:xfrm>
        </p:spPr>
        <p:txBody>
          <a:bodyPr/>
          <a:lstStyle/>
          <a:p>
            <a:pPr eaLnBrk="1" hangingPunct="1">
              <a:lnSpc>
                <a:spcPct val="90000"/>
              </a:lnSpc>
            </a:pPr>
            <a:r>
              <a:rPr lang="en-US" sz="3600" dirty="0" smtClean="0"/>
              <a:t> </a:t>
            </a:r>
            <a:r>
              <a:rPr lang="en-US" sz="3600" u="sng" dirty="0" smtClean="0">
                <a:solidFill>
                  <a:srgbClr val="0000CC"/>
                </a:solidFill>
                <a:effectLst>
                  <a:outerShdw blurRad="38100" dist="38100" dir="2700000" algn="tl">
                    <a:srgbClr val="000000">
                      <a:alpha val="43137"/>
                    </a:srgbClr>
                  </a:outerShdw>
                </a:effectLst>
                <a:latin typeface="BOSSHOLE" pitchFamily="2" charset="0"/>
              </a:rPr>
              <a:t>Periodization 1: Foundations</a:t>
            </a:r>
            <a:r>
              <a:rPr lang="en-US" sz="3600" dirty="0" smtClean="0">
                <a:solidFill>
                  <a:srgbClr val="0000CC"/>
                </a:solidFill>
              </a:rPr>
              <a:t/>
            </a:r>
            <a:br>
              <a:rPr lang="en-US" sz="3600" dirty="0" smtClean="0">
                <a:solidFill>
                  <a:srgbClr val="0000CC"/>
                </a:solidFill>
              </a:rPr>
            </a:br>
            <a:r>
              <a:rPr lang="en-US" sz="3600" dirty="0" smtClean="0">
                <a:solidFill>
                  <a:srgbClr val="C00000"/>
                </a:solidFill>
                <a:latin typeface="orange juice" pitchFamily="2" charset="0"/>
              </a:rPr>
              <a:t>Rise of Empires </a:t>
            </a:r>
          </a:p>
        </p:txBody>
      </p:sp>
      <p:sp>
        <p:nvSpPr>
          <p:cNvPr id="4099" name="Rectangle 3"/>
          <p:cNvSpPr>
            <a:spLocks noGrp="1" noChangeArrowheads="1"/>
          </p:cNvSpPr>
          <p:nvPr>
            <p:ph type="body" idx="1"/>
          </p:nvPr>
        </p:nvSpPr>
        <p:spPr>
          <a:xfrm>
            <a:off x="0" y="5410200"/>
            <a:ext cx="9144000" cy="1447800"/>
          </a:xfrm>
        </p:spPr>
        <p:txBody>
          <a:bodyPr/>
          <a:lstStyle/>
          <a:p>
            <a:pPr marL="392113" indent="-392113" eaLnBrk="1" hangingPunct="1">
              <a:lnSpc>
                <a:spcPct val="90000"/>
              </a:lnSpc>
              <a:spcBef>
                <a:spcPct val="0"/>
              </a:spcBef>
              <a:spcAft>
                <a:spcPts val="400"/>
              </a:spcAft>
              <a:buFont typeface="Times New Roman" pitchFamily="18" charset="0"/>
              <a:buAutoNum type="arabicPeriod"/>
            </a:pPr>
            <a:r>
              <a:rPr lang="en-US" sz="2800" smtClean="0"/>
              <a:t>Empires are bigger, they conquer their neighbors, &amp; have complex gov't to oversee a large territory </a:t>
            </a:r>
          </a:p>
          <a:p>
            <a:pPr marL="392113" indent="-392113" eaLnBrk="1" hangingPunct="1">
              <a:lnSpc>
                <a:spcPct val="90000"/>
              </a:lnSpc>
              <a:spcBef>
                <a:spcPct val="0"/>
              </a:spcBef>
              <a:spcAft>
                <a:spcPts val="400"/>
              </a:spcAft>
              <a:buFont typeface="Times New Roman" pitchFamily="18" charset="0"/>
              <a:buAutoNum type="arabicPeriod"/>
            </a:pPr>
            <a:r>
              <a:rPr lang="en-US" sz="2800" smtClean="0"/>
              <a:t>Persia, Maurya/Gupta India, Han China, Alexander</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71563"/>
            <a:ext cx="86868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03313"/>
            <a:ext cx="7239000"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093788"/>
            <a:ext cx="9007475"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295400"/>
          </a:xfrm>
        </p:spPr>
        <p:txBody>
          <a:bodyPr/>
          <a:lstStyle/>
          <a:p>
            <a:pPr eaLnBrk="1" hangingPunct="1">
              <a:lnSpc>
                <a:spcPct val="90000"/>
              </a:lnSpc>
            </a:pPr>
            <a:r>
              <a:rPr lang="en-US" sz="3600" dirty="0" smtClean="0"/>
              <a:t> </a:t>
            </a:r>
            <a:r>
              <a:rPr lang="en-US" sz="3600" u="sng" dirty="0" smtClean="0">
                <a:solidFill>
                  <a:srgbClr val="0000CC"/>
                </a:solidFill>
                <a:effectLst>
                  <a:outerShdw blurRad="38100" dist="38100" dir="2700000" algn="tl">
                    <a:srgbClr val="000000">
                      <a:alpha val="43137"/>
                    </a:srgbClr>
                  </a:outerShdw>
                </a:effectLst>
                <a:latin typeface="BOSSHOLE" pitchFamily="2" charset="0"/>
              </a:rPr>
              <a:t>Periodization 1: Foundations</a:t>
            </a:r>
            <a:r>
              <a:rPr lang="en-US" sz="3600" dirty="0" smtClean="0">
                <a:solidFill>
                  <a:srgbClr val="0000CC"/>
                </a:solidFill>
              </a:rPr>
              <a:t/>
            </a:r>
            <a:br>
              <a:rPr lang="en-US" sz="3600" dirty="0" smtClean="0">
                <a:solidFill>
                  <a:srgbClr val="0000CC"/>
                </a:solidFill>
              </a:rPr>
            </a:br>
            <a:r>
              <a:rPr lang="en-US" sz="3600" dirty="0" smtClean="0">
                <a:solidFill>
                  <a:srgbClr val="C00000"/>
                </a:solidFill>
                <a:latin typeface="Possum Saltare NF" pitchFamily="18" charset="0"/>
              </a:rPr>
              <a:t>Classical Civilizations</a:t>
            </a:r>
          </a:p>
        </p:txBody>
      </p:sp>
      <p:sp>
        <p:nvSpPr>
          <p:cNvPr id="4099" name="Rectangle 3"/>
          <p:cNvSpPr>
            <a:spLocks noGrp="1" noChangeArrowheads="1"/>
          </p:cNvSpPr>
          <p:nvPr>
            <p:ph type="body" idx="1"/>
          </p:nvPr>
        </p:nvSpPr>
        <p:spPr>
          <a:xfrm>
            <a:off x="0" y="5715000"/>
            <a:ext cx="9144000" cy="1143000"/>
          </a:xfrm>
        </p:spPr>
        <p:txBody>
          <a:bodyPr/>
          <a:lstStyle/>
          <a:p>
            <a:pPr marL="392113" indent="-392113" eaLnBrk="1" hangingPunct="1">
              <a:lnSpc>
                <a:spcPct val="90000"/>
              </a:lnSpc>
              <a:spcBef>
                <a:spcPct val="0"/>
              </a:spcBef>
              <a:spcAft>
                <a:spcPts val="400"/>
              </a:spcAft>
              <a:buFont typeface="Times New Roman" pitchFamily="18" charset="0"/>
              <a:buAutoNum type="arabicPeriod"/>
            </a:pPr>
            <a:r>
              <a:rPr lang="en-US" sz="2800" smtClean="0"/>
              <a:t>Classical civs develop achievements that we still use today</a:t>
            </a:r>
          </a:p>
          <a:p>
            <a:pPr marL="392113" indent="-392113" eaLnBrk="1" hangingPunct="1">
              <a:lnSpc>
                <a:spcPct val="90000"/>
              </a:lnSpc>
              <a:spcBef>
                <a:spcPct val="0"/>
              </a:spcBef>
              <a:spcAft>
                <a:spcPts val="400"/>
              </a:spcAft>
              <a:buFont typeface="Times New Roman" pitchFamily="18" charset="0"/>
              <a:buAutoNum type="arabicPeriod"/>
            </a:pPr>
            <a:r>
              <a:rPr lang="en-US" sz="2800" smtClean="0"/>
              <a:t>Greece, Rome, Gupta India, Han China </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0"/>
            <a:ext cx="9372600" cy="1752600"/>
          </a:xfrm>
        </p:spPr>
        <p:txBody>
          <a:bodyPr/>
          <a:lstStyle/>
          <a:p>
            <a:pPr eaLnBrk="1" hangingPunct="1"/>
            <a:r>
              <a:rPr lang="en-US" sz="3600" dirty="0" smtClean="0">
                <a:effectLst>
                  <a:outerShdw blurRad="38100" dist="38100" dir="2700000" algn="tl">
                    <a:srgbClr val="000000">
                      <a:alpha val="43137"/>
                    </a:srgbClr>
                  </a:outerShdw>
                </a:effectLst>
                <a:latin typeface="BOSSHOLE" pitchFamily="2" charset="0"/>
              </a:rPr>
              <a:t>Definition of </a:t>
            </a:r>
            <a:br>
              <a:rPr lang="en-US" sz="3600" dirty="0" smtClean="0">
                <a:effectLst>
                  <a:outerShdw blurRad="38100" dist="38100" dir="2700000" algn="tl">
                    <a:srgbClr val="000000">
                      <a:alpha val="43137"/>
                    </a:srgbClr>
                  </a:outerShdw>
                </a:effectLst>
                <a:latin typeface="BOSSHOLE" pitchFamily="2" charset="0"/>
              </a:rPr>
            </a:br>
            <a:r>
              <a:rPr lang="en-US" sz="3600" dirty="0" smtClean="0">
                <a:effectLst>
                  <a:outerShdw blurRad="38100" dist="38100" dir="2700000" algn="tl">
                    <a:srgbClr val="000000">
                      <a:alpha val="43137"/>
                    </a:srgbClr>
                  </a:outerShdw>
                </a:effectLst>
                <a:latin typeface="BOSSHOLE" pitchFamily="2" charset="0"/>
              </a:rPr>
              <a:t>Periodization 1:</a:t>
            </a:r>
            <a:r>
              <a:rPr lang="en-US" sz="3600" dirty="0" smtClean="0">
                <a:solidFill>
                  <a:srgbClr val="FF0000"/>
                </a:solidFill>
                <a:effectLst>
                  <a:outerShdw blurRad="38100" dist="38100" dir="2700000" algn="tl">
                    <a:srgbClr val="000000">
                      <a:alpha val="43137"/>
                    </a:srgbClr>
                  </a:outerShdw>
                </a:effectLst>
                <a:latin typeface="BOSSHOLE" pitchFamily="2" charset="0"/>
              </a:rPr>
              <a:t> Foundations</a:t>
            </a:r>
          </a:p>
        </p:txBody>
      </p:sp>
      <p:sp>
        <p:nvSpPr>
          <p:cNvPr id="9219" name="Content Placeholder 2"/>
          <p:cNvSpPr>
            <a:spLocks noGrp="1"/>
          </p:cNvSpPr>
          <p:nvPr>
            <p:ph idx="1"/>
          </p:nvPr>
        </p:nvSpPr>
        <p:spPr>
          <a:xfrm>
            <a:off x="0" y="1600200"/>
            <a:ext cx="9144000" cy="5257800"/>
          </a:xfrm>
        </p:spPr>
        <p:txBody>
          <a:bodyPr/>
          <a:lstStyle/>
          <a:p>
            <a:pPr marL="0" indent="0" algn="ctr" eaLnBrk="1" hangingPunct="1">
              <a:lnSpc>
                <a:spcPct val="90000"/>
              </a:lnSpc>
              <a:spcBef>
                <a:spcPct val="0"/>
              </a:spcBef>
              <a:buFont typeface="Arial" charset="0"/>
              <a:buNone/>
            </a:pPr>
            <a:r>
              <a:rPr lang="en-US" sz="3600" smtClean="0"/>
              <a:t>A time after the discovery of farming when civilizations began for form along the fertile soils of river valleys. Over time, many river valley societies developed into advanced civilizations which then led to the rise of large empires. Finally, some societies developed  such important cultural achievements that    they became “classical” civilizations because their achievements influenced other societies and the modern world.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8610600" cy="1143000"/>
          </a:xfrm>
        </p:spPr>
        <p:txBody>
          <a:bodyPr/>
          <a:lstStyle/>
          <a:p>
            <a:pPr eaLnBrk="1" hangingPunct="1"/>
            <a:r>
              <a:rPr lang="en-US" sz="3600" dirty="0" smtClean="0">
                <a:effectLst>
                  <a:outerShdw blurRad="38100" dist="38100" dir="2700000" algn="tl">
                    <a:srgbClr val="000000">
                      <a:alpha val="43137"/>
                    </a:srgbClr>
                  </a:outerShdw>
                </a:effectLst>
                <a:latin typeface="BOSSHOLE" pitchFamily="2" charset="0"/>
              </a:rPr>
              <a:t>Periodization 2 Predictions</a:t>
            </a:r>
          </a:p>
        </p:txBody>
      </p:sp>
      <p:sp>
        <p:nvSpPr>
          <p:cNvPr id="10243" name="Content Placeholder 2"/>
          <p:cNvSpPr>
            <a:spLocks noGrp="1"/>
          </p:cNvSpPr>
          <p:nvPr>
            <p:ph idx="1"/>
          </p:nvPr>
        </p:nvSpPr>
        <p:spPr>
          <a:xfrm>
            <a:off x="0" y="1219200"/>
            <a:ext cx="9144000" cy="5638800"/>
          </a:xfrm>
        </p:spPr>
        <p:txBody>
          <a:bodyPr/>
          <a:lstStyle/>
          <a:p>
            <a:pPr eaLnBrk="1" hangingPunct="1"/>
            <a:r>
              <a:rPr lang="en-US" sz="3900" smtClean="0"/>
              <a:t>What will happen in world history during Periodization 2: 600-1450 AD</a:t>
            </a:r>
          </a:p>
          <a:p>
            <a:pPr lvl="1" eaLnBrk="1" hangingPunct="1"/>
            <a:r>
              <a:rPr lang="en-US" sz="3900" smtClean="0"/>
              <a:t>Examine the next four images and make a prediction about what will happen in Periodization 2</a:t>
            </a:r>
          </a:p>
          <a:p>
            <a:pPr lvl="1" eaLnBrk="1" hangingPunct="1"/>
            <a:r>
              <a:rPr lang="en-US" sz="3900" smtClean="0"/>
              <a:t>Be prepared to discuss your answers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p:cNvSpPr>
            <a:spLocks noGrp="1"/>
          </p:cNvSpPr>
          <p:nvPr>
            <p:ph type="title"/>
          </p:nvPr>
        </p:nvSpPr>
        <p:spPr>
          <a:xfrm>
            <a:off x="0" y="0"/>
            <a:ext cx="990600" cy="990600"/>
          </a:xfrm>
        </p:spPr>
        <p:txBody>
          <a:bodyPr/>
          <a:lstStyle/>
          <a:p>
            <a:pPr eaLnBrk="1" hangingPunct="1"/>
            <a:r>
              <a:rPr lang="en-US" smtClean="0"/>
              <a:t>#1</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78375"/>
            <a:ext cx="4191000" cy="20796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0" y="1219200"/>
            <a:ext cx="22860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3600"/>
              <a:t>The beginning of a new world religion, </a:t>
            </a:r>
            <a:r>
              <a:rPr lang="en-US" sz="3600" b="1">
                <a:solidFill>
                  <a:srgbClr val="C00000"/>
                </a:solidFill>
              </a:rPr>
              <a:t>Islam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rooks Templat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Template</Template>
  <TotalTime>55</TotalTime>
  <Words>413</Words>
  <Application>Microsoft Macintosh PowerPoint</Application>
  <PresentationFormat>On-screen Show (4:3)</PresentationFormat>
  <Paragraphs>47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Brooks Template</vt:lpstr>
      <vt:lpstr>PowerPoint Presentation</vt:lpstr>
      <vt:lpstr>Periodization Overview</vt:lpstr>
      <vt:lpstr> Periodization 1: Foundations Neolithic Revolution </vt:lpstr>
      <vt:lpstr> Periodization 1: Foundations Rise of Civilizations </vt:lpstr>
      <vt:lpstr> Periodization 1: Foundations Rise of Empires </vt:lpstr>
      <vt:lpstr> Periodization 1: Foundations Classical Civilizations</vt:lpstr>
      <vt:lpstr>Definition of  Periodization 1: Foundations</vt:lpstr>
      <vt:lpstr>Periodization 2 Predictions</vt:lpstr>
      <vt:lpstr>#1</vt:lpstr>
      <vt:lpstr>PowerPoint Presentation</vt:lpstr>
      <vt:lpstr>PowerPoint Presentation</vt:lpstr>
      <vt:lpstr>PowerPoint Presentation</vt:lpstr>
      <vt:lpstr>Definition of  Periodization 2:  Post-Classical Era</vt:lpstr>
      <vt:lpstr>Closure Activity</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BreAnne Staheli</cp:lastModifiedBy>
  <cp:revision>16</cp:revision>
  <dcterms:created xsi:type="dcterms:W3CDTF">2010-09-15T20:16:39Z</dcterms:created>
  <dcterms:modified xsi:type="dcterms:W3CDTF">2016-10-28T19:45:02Z</dcterms:modified>
</cp:coreProperties>
</file>