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F5900-ECB3-4F15-A309-55F78032B615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AD827-8EA3-478C-820B-AAB1A4A8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0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D827-8EA3-478C-820B-AAB1A4A87B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3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622-AE58-4A40-BB81-4C16873B8BB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FD36-88B5-4626-89B7-3E24104D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622-AE58-4A40-BB81-4C16873B8BB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FD36-88B5-4626-89B7-3E24104D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622-AE58-4A40-BB81-4C16873B8BB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FD36-88B5-4626-89B7-3E24104D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622-AE58-4A40-BB81-4C16873B8BB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FD36-88B5-4626-89B7-3E24104D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622-AE58-4A40-BB81-4C16873B8BB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FD36-88B5-4626-89B7-3E24104D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622-AE58-4A40-BB81-4C16873B8BB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FD36-88B5-4626-89B7-3E24104D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622-AE58-4A40-BB81-4C16873B8BB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FD36-88B5-4626-89B7-3E24104D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622-AE58-4A40-BB81-4C16873B8BB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FD36-88B5-4626-89B7-3E24104D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622-AE58-4A40-BB81-4C16873B8BB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FD36-88B5-4626-89B7-3E24104D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622-AE58-4A40-BB81-4C16873B8BB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FD36-88B5-4626-89B7-3E24104D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622-AE58-4A40-BB81-4C16873B8BB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FD36-88B5-4626-89B7-3E24104D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4">
              <a:lumMod val="50000"/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4">
              <a:lumMod val="50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accent4">
              <a:lumMod val="50000"/>
              <a:alpha val="4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CE622-AE58-4A40-BB81-4C16873B8BB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accent4">
              <a:lumMod val="50000"/>
              <a:alpha val="4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accent4">
              <a:lumMod val="50000"/>
              <a:alpha val="4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FD36-88B5-4626-89B7-3E24104D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BOSSHOLE" pitchFamily="2" charset="0"/>
              </a:rPr>
              <a:t>Resources</a:t>
            </a:r>
            <a:endParaRPr lang="en-US" sz="8000" b="1" dirty="0">
              <a:latin typeface="BOSSHOLE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endParaRPr lang="en-US" sz="4400" dirty="0" smtClean="0">
              <a:latin typeface="Carrington" pitchFamily="2" charset="0"/>
            </a:endParaRPr>
          </a:p>
          <a:p>
            <a:pPr algn="r"/>
            <a:endParaRPr lang="en-US" sz="4400" dirty="0">
              <a:latin typeface="Carrington" pitchFamily="2" charset="0"/>
            </a:endParaRPr>
          </a:p>
          <a:p>
            <a:r>
              <a:rPr lang="en-US" sz="6900" dirty="0" smtClean="0">
                <a:latin typeface="Carrington" pitchFamily="2" charset="0"/>
              </a:rPr>
              <a:t>Renewable and </a:t>
            </a:r>
            <a:r>
              <a:rPr lang="en-US" sz="6900" dirty="0" smtClean="0">
                <a:latin typeface="Carrington" pitchFamily="2" charset="0"/>
              </a:rPr>
              <a:t>Non-</a:t>
            </a:r>
            <a:r>
              <a:rPr lang="en-US" sz="6900" dirty="0" smtClean="0">
                <a:latin typeface="Carrington" pitchFamily="2" charset="0"/>
              </a:rPr>
              <a:t>R</a:t>
            </a:r>
            <a:r>
              <a:rPr lang="en-US" sz="6900" dirty="0" smtClean="0">
                <a:latin typeface="Carrington" pitchFamily="2" charset="0"/>
              </a:rPr>
              <a:t>enewable</a:t>
            </a:r>
            <a:endParaRPr lang="en-US" sz="6900" dirty="0">
              <a:latin typeface="Carr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0" y="1447800"/>
            <a:ext cx="4904509" cy="525780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latin typeface="Carrington" pitchFamily="2" charset="0"/>
              </a:rPr>
              <a:t>Solid substances that come out of the ground</a:t>
            </a:r>
          </a:p>
          <a:p>
            <a:pPr lvl="1">
              <a:spcBef>
                <a:spcPts val="600"/>
              </a:spcBef>
            </a:pPr>
            <a:r>
              <a:rPr lang="en-US" sz="3000" dirty="0" smtClean="0">
                <a:latin typeface="Bodoni MT Condensed" pitchFamily="18" charset="0"/>
              </a:rPr>
              <a:t>Metals</a:t>
            </a:r>
          </a:p>
          <a:p>
            <a:pPr lvl="1">
              <a:spcBef>
                <a:spcPts val="600"/>
              </a:spcBef>
            </a:pPr>
            <a:r>
              <a:rPr lang="en-US" sz="3000" dirty="0" smtClean="0">
                <a:latin typeface="Bodoni MT Condensed" pitchFamily="18" charset="0"/>
              </a:rPr>
              <a:t>Rocks</a:t>
            </a:r>
          </a:p>
          <a:p>
            <a:pPr lvl="1">
              <a:spcBef>
                <a:spcPts val="600"/>
              </a:spcBef>
            </a:pPr>
            <a:r>
              <a:rPr lang="en-US" sz="3000" dirty="0" smtClean="0">
                <a:latin typeface="Bodoni MT Condensed" pitchFamily="18" charset="0"/>
              </a:rPr>
              <a:t>Salt</a:t>
            </a:r>
          </a:p>
          <a:p>
            <a:r>
              <a:rPr lang="en-US" sz="3600" dirty="0" smtClean="0">
                <a:latin typeface="Carrington" pitchFamily="2" charset="0"/>
              </a:rPr>
              <a:t>Used in:</a:t>
            </a:r>
          </a:p>
          <a:p>
            <a:pPr lvl="1">
              <a:spcBef>
                <a:spcPts val="600"/>
              </a:spcBef>
            </a:pPr>
            <a:r>
              <a:rPr lang="en-US" sz="3000" dirty="0" smtClean="0">
                <a:latin typeface="Bodoni MT Condensed" pitchFamily="18" charset="0"/>
              </a:rPr>
              <a:t>Construction</a:t>
            </a:r>
          </a:p>
          <a:p>
            <a:pPr lvl="1">
              <a:spcBef>
                <a:spcPts val="600"/>
              </a:spcBef>
            </a:pPr>
            <a:r>
              <a:rPr lang="en-US" sz="3000" dirty="0" smtClean="0">
                <a:latin typeface="Bodoni MT Condensed" pitchFamily="18" charset="0"/>
              </a:rPr>
              <a:t>Manufacturing</a:t>
            </a:r>
          </a:p>
          <a:p>
            <a:pPr lvl="1">
              <a:spcBef>
                <a:spcPts val="600"/>
              </a:spcBef>
            </a:pPr>
            <a:r>
              <a:rPr lang="en-US" sz="3000" dirty="0" smtClean="0">
                <a:latin typeface="Bodoni MT Condensed" pitchFamily="18" charset="0"/>
              </a:rPr>
              <a:t>Jewelry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73132"/>
            <a:ext cx="8229600" cy="99060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52933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SSHOLE" pitchFamily="2" charset="0"/>
              </a:rPr>
              <a:t>Mineral </a:t>
            </a:r>
            <a:r>
              <a:rPr lang="en-US" sz="4400" b="1" dirty="0" smtClean="0">
                <a:latin typeface="BOSSHOLE" pitchFamily="2" charset="0"/>
              </a:rPr>
              <a:t>Uses (Renewable and Non-Renewable)</a:t>
            </a:r>
            <a:endParaRPr lang="en-US" sz="4400" b="1" dirty="0">
              <a:latin typeface="BOSSHOLE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21591" r="5456" b="20591"/>
          <a:stretch/>
        </p:blipFill>
        <p:spPr bwMode="auto">
          <a:xfrm>
            <a:off x="4956041" y="1263732"/>
            <a:ext cx="2473459" cy="163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590800"/>
            <a:ext cx="2857500" cy="173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191000"/>
            <a:ext cx="1657350" cy="1657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291441"/>
            <a:ext cx="1685925" cy="2714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59" y="3114675"/>
            <a:ext cx="2915759" cy="2152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5"/>
          <a:stretch/>
        </p:blipFill>
        <p:spPr bwMode="auto">
          <a:xfrm>
            <a:off x="4956041" y="4648200"/>
            <a:ext cx="1990725" cy="19097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6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0" y="1447800"/>
            <a:ext cx="8257310" cy="2895600"/>
          </a:xfrm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Carrington" pitchFamily="2" charset="0"/>
              </a:rPr>
              <a:t>Coal</a:t>
            </a:r>
          </a:p>
          <a:p>
            <a:r>
              <a:rPr lang="en-US" dirty="0" smtClean="0">
                <a:latin typeface="Bodoni MT Condensed" pitchFamily="18" charset="0"/>
              </a:rPr>
              <a:t>solid and often found near the land surface</a:t>
            </a:r>
          </a:p>
          <a:p>
            <a:r>
              <a:rPr lang="en-US" dirty="0" smtClean="0">
                <a:latin typeface="Bodoni MT Condensed" pitchFamily="18" charset="0"/>
              </a:rPr>
              <a:t>an </a:t>
            </a:r>
            <a:r>
              <a:rPr lang="en-US" dirty="0">
                <a:latin typeface="Bodoni MT Condensed" pitchFamily="18" charset="0"/>
              </a:rPr>
              <a:t>important fuel for electric power </a:t>
            </a:r>
            <a:r>
              <a:rPr lang="en-US" dirty="0" smtClean="0">
                <a:latin typeface="Bodoni MT Condensed" pitchFamily="18" charset="0"/>
              </a:rPr>
              <a:t>generation</a:t>
            </a:r>
          </a:p>
          <a:p>
            <a:r>
              <a:rPr lang="en-US" dirty="0">
                <a:latin typeface="Bodoni MT Condensed" pitchFamily="18" charset="0"/>
              </a:rPr>
              <a:t>Contains minerals that don’t burn </a:t>
            </a:r>
            <a:endParaRPr lang="en-US" dirty="0" smtClean="0">
              <a:latin typeface="Bodoni MT Condensed" pitchFamily="18" charset="0"/>
            </a:endParaRPr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3200" dirty="0">
                <a:latin typeface="Bodoni MT Condensed" pitchFamily="18" charset="0"/>
              </a:rPr>
              <a:t>is plentiful and will be around for centuries</a:t>
            </a:r>
          </a:p>
          <a:p>
            <a:endParaRPr lang="en-US" sz="2800" dirty="0" smtClean="0">
              <a:latin typeface="Bodoni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73132"/>
            <a:ext cx="8229600" cy="99060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5293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SSHOLE" pitchFamily="2" charset="0"/>
              </a:rPr>
              <a:t>Fossil Fuels</a:t>
            </a:r>
            <a:endParaRPr lang="en-US" sz="4800" b="1" dirty="0">
              <a:latin typeface="BOSSHOLE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1371600"/>
            <a:ext cx="5729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Army" pitchFamily="2" charset="0"/>
              </a:rPr>
              <a:t>Non-Renewable</a:t>
            </a:r>
            <a:endParaRPr lang="en-US" sz="5400" b="1" cap="none" spc="0" dirty="0">
              <a:ln w="10541" cmpd="sng">
                <a:solidFill>
                  <a:schemeClr val="bg2"/>
                </a:solidFill>
                <a:prstDash val="solid"/>
              </a:ln>
              <a:solidFill>
                <a:srgbClr val="C00000"/>
              </a:solidFill>
              <a:effectLst/>
              <a:latin typeface="Army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276600"/>
            <a:ext cx="41529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0" y="1447800"/>
            <a:ext cx="8257310" cy="289560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Carrington" pitchFamily="2" charset="0"/>
              </a:rPr>
              <a:t>Petroleum and Natural Gas</a:t>
            </a:r>
          </a:p>
          <a:p>
            <a:r>
              <a:rPr lang="en-US" sz="2800" dirty="0">
                <a:latin typeface="Bodoni MT Condensed" pitchFamily="18" charset="0"/>
              </a:rPr>
              <a:t>Come from wells drilled deep into the </a:t>
            </a:r>
            <a:r>
              <a:rPr lang="en-US" sz="2800" dirty="0" smtClean="0">
                <a:latin typeface="Bodoni MT Condensed" pitchFamily="18" charset="0"/>
              </a:rPr>
              <a:t>ground</a:t>
            </a:r>
          </a:p>
          <a:p>
            <a:r>
              <a:rPr lang="en-US" sz="2800" dirty="0">
                <a:latin typeface="Bodoni MT Condensed" pitchFamily="18" charset="0"/>
              </a:rPr>
              <a:t>Today oil is made into gasoline, heating fuel, asphalt, </a:t>
            </a:r>
            <a:r>
              <a:rPr lang="en-US" sz="2800" dirty="0" smtClean="0">
                <a:latin typeface="Bodoni MT Condensed" pitchFamily="18" charset="0"/>
              </a:rPr>
              <a:t>etc.</a:t>
            </a:r>
          </a:p>
          <a:p>
            <a:r>
              <a:rPr lang="en-US" sz="2800" dirty="0">
                <a:latin typeface="Bodoni MT Condensed" pitchFamily="18" charset="0"/>
              </a:rPr>
              <a:t>Natural gas is used to generate electricity and burns more cleanly than </a:t>
            </a:r>
            <a:r>
              <a:rPr lang="en-US" sz="2800" dirty="0" smtClean="0">
                <a:latin typeface="Bodoni MT Condensed" pitchFamily="18" charset="0"/>
              </a:rPr>
              <a:t>coal</a:t>
            </a:r>
          </a:p>
          <a:p>
            <a:pPr lvl="1"/>
            <a:r>
              <a:rPr lang="en-US" sz="2400" dirty="0">
                <a:latin typeface="Bodoni MT Condensed" pitchFamily="18" charset="0"/>
              </a:rPr>
              <a:t>abundant and will last for decades, but it getting more expensive</a:t>
            </a:r>
            <a:endParaRPr lang="en-US" sz="2400" dirty="0" smtClean="0">
              <a:latin typeface="Bodoni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73132"/>
            <a:ext cx="8229600" cy="99060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5293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SSHOLE" pitchFamily="2" charset="0"/>
              </a:rPr>
              <a:t>Fossil Fuels</a:t>
            </a:r>
            <a:endParaRPr lang="en-US" sz="4800" b="1" dirty="0">
              <a:latin typeface="BOSSHOLE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7273" y="1447800"/>
            <a:ext cx="5729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Army" pitchFamily="2" charset="0"/>
              </a:rPr>
              <a:t>Non-Renewable</a:t>
            </a:r>
            <a:endParaRPr lang="en-US" sz="5400" b="1" cap="none" spc="0" dirty="0">
              <a:ln w="10541" cmpd="sng">
                <a:solidFill>
                  <a:schemeClr val="bg2"/>
                </a:solidFill>
                <a:prstDash val="solid"/>
              </a:ln>
              <a:solidFill>
                <a:srgbClr val="C00000"/>
              </a:solidFill>
              <a:effectLst/>
              <a:latin typeface="Army" pitchFamily="2" charset="0"/>
            </a:endParaRPr>
          </a:p>
        </p:txBody>
      </p:sp>
      <p:pic>
        <p:nvPicPr>
          <p:cNvPr id="3074" name="Picture 2" descr="G:\Crescent View Middle School\Geography\Unit #2-Settlement and Demography\SCAN00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6251" r="41850" b="59798"/>
          <a:stretch/>
        </p:blipFill>
        <p:spPr bwMode="auto">
          <a:xfrm rot="10800000">
            <a:off x="2874756" y="4191000"/>
            <a:ext cx="3318288" cy="258544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8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500" b="1" dirty="0" smtClean="0">
                <a:latin typeface="Carrington"/>
                <a:cs typeface="Carrington"/>
              </a:rPr>
              <a:t>What is a Natural Resource?</a:t>
            </a:r>
            <a:endParaRPr lang="en-US" sz="8500" b="1" dirty="0">
              <a:latin typeface="Carrington"/>
              <a:cs typeface="Carringto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824"/>
            <a:ext cx="4419600" cy="4936176"/>
          </a:xfrm>
          <a:ln w="254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Carrington" pitchFamily="2" charset="0"/>
              </a:rPr>
              <a:t>Renewable</a:t>
            </a:r>
            <a:endParaRPr lang="en-US" sz="4400" dirty="0" smtClean="0">
              <a:latin typeface="Carrington" pitchFamily="2" charset="0"/>
            </a:endParaRPr>
          </a:p>
          <a:p>
            <a:pPr lvl="1"/>
            <a:r>
              <a:rPr lang="en-US" sz="3200" dirty="0" smtClean="0">
                <a:latin typeface="Bodoni MT Condensed" pitchFamily="18" charset="0"/>
              </a:rPr>
              <a:t>Resources that natural processes in the earth continuously </a:t>
            </a:r>
            <a:r>
              <a:rPr lang="en-US" sz="3200" dirty="0" smtClean="0">
                <a:latin typeface="Bodoni MT Condensed" pitchFamily="18" charset="0"/>
              </a:rPr>
              <a:t>replace</a:t>
            </a:r>
          </a:p>
          <a:p>
            <a:pPr marL="457200" lvl="1" indent="0">
              <a:buNone/>
            </a:pPr>
            <a:endParaRPr lang="en-US" sz="3200" dirty="0" smtClean="0">
              <a:latin typeface="Bodoni MT Condensed" pitchFamily="18" charset="0"/>
            </a:endParaRPr>
          </a:p>
          <a:p>
            <a:r>
              <a:rPr lang="en-US" sz="4400" dirty="0" smtClean="0">
                <a:latin typeface="Carrington" pitchFamily="2" charset="0"/>
              </a:rPr>
              <a:t>Non-Renewable</a:t>
            </a:r>
          </a:p>
          <a:p>
            <a:pPr lvl="1"/>
            <a:r>
              <a:rPr lang="en-US" sz="3200" dirty="0" smtClean="0">
                <a:latin typeface="Bodoni MT Condensed" pitchFamily="18" charset="0"/>
              </a:rPr>
              <a:t>Resources that cannot be replaced naturally after they have been </a:t>
            </a:r>
            <a:r>
              <a:rPr lang="en-US" sz="3200" dirty="0" smtClean="0">
                <a:latin typeface="Bodoni MT Condensed" pitchFamily="18" charset="0"/>
              </a:rPr>
              <a:t>used; or that take too long to replenish for human use</a:t>
            </a:r>
            <a:endParaRPr lang="en-US" sz="3200" dirty="0">
              <a:latin typeface="Bodoni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73132"/>
            <a:ext cx="8229600" cy="99060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5293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SSHOLE" pitchFamily="2" charset="0"/>
              </a:rPr>
              <a:t>Definitions</a:t>
            </a:r>
            <a:endParaRPr lang="en-US" sz="4800" b="1" dirty="0">
              <a:latin typeface="BOSSHOLE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54483" y="1396122"/>
            <a:ext cx="2518437" cy="2312443"/>
            <a:chOff x="5029200" y="1234539"/>
            <a:chExt cx="2518437" cy="23124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71"/>
            <a:stretch/>
          </p:blipFill>
          <p:spPr bwMode="auto">
            <a:xfrm>
              <a:off x="5029200" y="1260763"/>
              <a:ext cx="1832637" cy="2127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71"/>
            <a:stretch/>
          </p:blipFill>
          <p:spPr bwMode="auto">
            <a:xfrm>
              <a:off x="5486400" y="1234539"/>
              <a:ext cx="1832637" cy="2127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71"/>
            <a:stretch/>
          </p:blipFill>
          <p:spPr bwMode="auto">
            <a:xfrm>
              <a:off x="5297384" y="1419813"/>
              <a:ext cx="1832637" cy="2127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71"/>
            <a:stretch/>
          </p:blipFill>
          <p:spPr bwMode="auto">
            <a:xfrm>
              <a:off x="5715000" y="1379241"/>
              <a:ext cx="1832637" cy="2127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 descr="C:\Users\sarah.bastian\AppData\Local\Microsoft\Windows\Temporary Internet Files\Content.IE5\MXBAYXHI\MP900433143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53593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864323" y="4148554"/>
            <a:ext cx="1984601" cy="2286000"/>
            <a:chOff x="4572000" y="3810000"/>
            <a:chExt cx="2857500" cy="28575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810000"/>
              <a:ext cx="2857500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40283" y="5238750"/>
              <a:ext cx="760517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  <a:latin typeface="Army" pitchFamily="2" charset="0"/>
                </a:rPr>
                <a:t>Oil</a:t>
              </a:r>
              <a:endParaRPr lang="en-US" sz="1600" dirty="0">
                <a:solidFill>
                  <a:schemeClr val="tx2"/>
                </a:solidFill>
                <a:latin typeface="Arm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352799" cy="487680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>
                <a:latin typeface="Carrington" pitchFamily="2" charset="0"/>
              </a:rPr>
              <a:t>Importance</a:t>
            </a:r>
          </a:p>
          <a:p>
            <a:pPr lvl="1"/>
            <a:r>
              <a:rPr lang="en-US" sz="3200" dirty="0" smtClean="0">
                <a:latin typeface="Bodoni MT Condensed" pitchFamily="18" charset="0"/>
              </a:rPr>
              <a:t>Protection</a:t>
            </a:r>
          </a:p>
          <a:p>
            <a:pPr lvl="1"/>
            <a:r>
              <a:rPr lang="en-US" sz="3200" dirty="0" smtClean="0">
                <a:latin typeface="Bodoni MT Condensed" pitchFamily="18" charset="0"/>
              </a:rPr>
              <a:t>Habitats</a:t>
            </a:r>
          </a:p>
          <a:p>
            <a:pPr lvl="1"/>
            <a:r>
              <a:rPr lang="en-US" sz="3200" dirty="0" smtClean="0">
                <a:latin typeface="Bodoni MT Condensed" pitchFamily="18" charset="0"/>
              </a:rPr>
              <a:t>Useful products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73132"/>
            <a:ext cx="8229600" cy="99060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5293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SSHOLE" pitchFamily="2" charset="0"/>
              </a:rPr>
              <a:t>Forests (A Renewable Resource)</a:t>
            </a:r>
            <a:endParaRPr lang="en-US" sz="4800" b="1" dirty="0">
              <a:latin typeface="BOSSHOL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6"/>
          <a:stretch/>
        </p:blipFill>
        <p:spPr bwMode="auto">
          <a:xfrm>
            <a:off x="229590" y="2286000"/>
            <a:ext cx="4873455" cy="3086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sarah.bastian\AppData\Local\Microsoft\Windows\Temporary Internet Files\Content.IE5\NF44AC2Y\MC90035615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63783"/>
            <a:ext cx="1070622" cy="116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rah.bastian\AppData\Local\Microsoft\Windows\Temporary Internet Files\Content.IE5\MXBAYXHI\MC9002395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35" y="5486400"/>
            <a:ext cx="131824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 (x86)\Microsoft Office\MEDIA\CAGCAT10\j0199755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79745"/>
            <a:ext cx="862279" cy="8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73132"/>
            <a:ext cx="8229600" cy="99060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5293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SSHOLE" pitchFamily="2" charset="0"/>
              </a:rPr>
              <a:t>Deforestation</a:t>
            </a:r>
            <a:endParaRPr lang="en-US" sz="4800" b="1" dirty="0">
              <a:latin typeface="BOSSH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73132"/>
            <a:ext cx="8229600" cy="99060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5293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SSHOLE" pitchFamily="2" charset="0"/>
              </a:rPr>
              <a:t>Deforestation</a:t>
            </a:r>
            <a:endParaRPr lang="en-US" sz="4800" b="1" dirty="0">
              <a:latin typeface="BOSSHOLE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71600"/>
            <a:ext cx="5715000" cy="3905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527685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 Condensed" pitchFamily="18" charset="0"/>
              </a:rPr>
              <a:t>Tropical deforestation rates from 2000-2005, ranked in descending order by the highest amount of average annual forest loss for 25 countries based on data from the U.N. Food and Agriculture Organization (FAO).</a:t>
            </a:r>
          </a:p>
        </p:txBody>
      </p:sp>
    </p:spTree>
    <p:extLst>
      <p:ext uri="{BB962C8B-B14F-4D97-AF65-F5344CB8AC3E}">
        <p14:creationId xmlns:p14="http://schemas.microsoft.com/office/powerpoint/2010/main" val="25427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273132"/>
            <a:ext cx="8229600" cy="99060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5293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SSHOLE" pitchFamily="2" charset="0"/>
              </a:rPr>
              <a:t>Reforestation</a:t>
            </a:r>
            <a:endParaRPr lang="en-US" sz="4800" b="1" dirty="0">
              <a:latin typeface="BOSSH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87680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Carrington" pitchFamily="2" charset="0"/>
              </a:rPr>
              <a:t>Pollution threatens air supply</a:t>
            </a:r>
          </a:p>
          <a:p>
            <a:pPr lvl="1"/>
            <a:r>
              <a:rPr lang="en-US" sz="3600" dirty="0" smtClean="0">
                <a:latin typeface="Carrington" pitchFamily="2" charset="0"/>
              </a:rPr>
              <a:t>Smog</a:t>
            </a:r>
          </a:p>
          <a:p>
            <a:pPr lvl="1"/>
            <a:r>
              <a:rPr lang="en-US" sz="3600" dirty="0" smtClean="0">
                <a:latin typeface="Carrington" pitchFamily="2" charset="0"/>
              </a:rPr>
              <a:t>Acid Rain</a:t>
            </a:r>
          </a:p>
          <a:p>
            <a:pPr lvl="1"/>
            <a:r>
              <a:rPr lang="en-US" sz="3600" dirty="0" smtClean="0">
                <a:latin typeface="Carrington" pitchFamily="2" charset="0"/>
              </a:rPr>
              <a:t>Damage to the ozone</a:t>
            </a:r>
            <a:endParaRPr lang="en-US" sz="3600" dirty="0">
              <a:latin typeface="Bodoni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73132"/>
            <a:ext cx="8229600" cy="99060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5293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SSHOLE" pitchFamily="2" charset="0"/>
              </a:rPr>
              <a:t>Air (A Renewable Resource)</a:t>
            </a:r>
            <a:endParaRPr lang="en-US" sz="4800" b="1" dirty="0">
              <a:latin typeface="BOSSHOLE" pitchFamily="2" charset="0"/>
            </a:endParaRPr>
          </a:p>
        </p:txBody>
      </p:sp>
      <p:pic>
        <p:nvPicPr>
          <p:cNvPr id="6147" name="Picture 3" descr="C:\Users\sarah.bastian\AppData\Local\Microsoft\Windows\Temporary Internet Files\Content.IE5\MXBAYXHI\MC90013263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4671588" cy="39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S90038851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9952" y="708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8348" cy="487680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Carrington" pitchFamily="2" charset="0"/>
              </a:rPr>
              <a:t>Maintaining CLEAN water is a challenge</a:t>
            </a:r>
          </a:p>
          <a:p>
            <a:pPr lvl="1"/>
            <a:r>
              <a:rPr lang="en-US" sz="3600" dirty="0" smtClean="0">
                <a:latin typeface="Bodoni MT Condensed" pitchFamily="18" charset="0"/>
              </a:rPr>
              <a:t>Groundwater wells will run dry someday</a:t>
            </a:r>
            <a:endParaRPr lang="en-US" sz="4000" dirty="0" smtClean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US" sz="4000" dirty="0" smtClean="0"/>
              <a:t>**</a:t>
            </a:r>
            <a:r>
              <a:rPr lang="en-US" sz="4000" dirty="0" smtClean="0">
                <a:latin typeface="Carrington" pitchFamily="2" charset="0"/>
              </a:rPr>
              <a:t>All bodies of water are valuable resources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73132"/>
            <a:ext cx="8229600" cy="99060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5293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SSHOLE" pitchFamily="2" charset="0"/>
              </a:rPr>
              <a:t>Water (A Renewable Resource)</a:t>
            </a:r>
            <a:endParaRPr lang="en-US" sz="4800" b="1" dirty="0">
              <a:latin typeface="BOSSHOLE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2" y="1981200"/>
            <a:ext cx="3903942" cy="40405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" y="2860276"/>
            <a:ext cx="4114800" cy="22824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0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P030000174">
  <a:themeElements>
    <a:clrScheme name="Custom 1">
      <a:dk1>
        <a:srgbClr val="FCF4C6"/>
      </a:dk1>
      <a:lt1>
        <a:srgbClr val="3A422F"/>
      </a:lt1>
      <a:dk2>
        <a:srgbClr val="EBE9E3"/>
      </a:dk2>
      <a:lt2>
        <a:srgbClr val="0C0C0C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8913E70-2E48-480D-8CFA-3D855840BC67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00A29750-E707-44E7-8783-767852FF86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533CCC-ABA2-4D56-97B9-B5AF0F8965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TP030000174</Template>
  <TotalTime>161</TotalTime>
  <Words>249</Words>
  <Application>Microsoft Office PowerPoint</Application>
  <PresentationFormat>On-screen Show (4:3)</PresentationFormat>
  <Paragraphs>54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TP030000174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</dc:title>
  <dc:creator>sarah.bastian</dc:creator>
  <cp:lastModifiedBy>Whitney Marie</cp:lastModifiedBy>
  <cp:revision>17</cp:revision>
  <dcterms:created xsi:type="dcterms:W3CDTF">2011-09-15T13:14:09Z</dcterms:created>
  <dcterms:modified xsi:type="dcterms:W3CDTF">2012-08-07T21:49:36Z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TC300001749990</vt:lpwstr>
  </property>
</Properties>
</file>